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286" r:id="rId3"/>
    <p:sldId id="297" r:id="rId4"/>
    <p:sldId id="263" r:id="rId5"/>
    <p:sldId id="278" r:id="rId6"/>
    <p:sldId id="289" r:id="rId7"/>
    <p:sldId id="298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Kiat CHEW (MOH)" initials="LKC(" lastIdx="3" clrIdx="0">
    <p:extLst>
      <p:ext uri="{19B8F6BF-5375-455C-9EA6-DF929625EA0E}">
        <p15:presenceInfo xmlns:p15="http://schemas.microsoft.com/office/powerpoint/2012/main" userId="S-1-5-21-1216582894-834684500-1334827815-1320480" providerId="AD"/>
      </p:ext>
    </p:extLst>
  </p:cmAuthor>
  <p:cmAuthor id="2" name="Richard KF WONG (MOH)" initials="RKW(" lastIdx="54" clrIdx="1">
    <p:extLst>
      <p:ext uri="{19B8F6BF-5375-455C-9EA6-DF929625EA0E}">
        <p15:presenceInfo xmlns:p15="http://schemas.microsoft.com/office/powerpoint/2012/main" userId="S-1-5-21-1216582894-834684500-1334827815-1279566" providerId="AD"/>
      </p:ext>
    </p:extLst>
  </p:cmAuthor>
  <p:cmAuthor id="3" name="Tai Hsin CHENG (MOH)" initials="THC(" lastIdx="35" clrIdx="2">
    <p:extLst>
      <p:ext uri="{19B8F6BF-5375-455C-9EA6-DF929625EA0E}">
        <p15:presenceInfo xmlns:p15="http://schemas.microsoft.com/office/powerpoint/2012/main" userId="S-1-5-21-1216582894-834684500-1334827815-1315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32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wnloads\C+%20journey%20analysis%20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ntranet-sp.moh.mohhq.gov.sg/sites/common_share/Shared%20Documents/R_Incident%20Management/Wuhan%20Severe%20Pneumonia%20Cluster%202020/EPR_TG/DMC/Data%20sets%20generated%20by%20EPR-TG/C+/CMS/05_May%2021/08%20May/01.%20All%20Confirmed%20Cases%208-May-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wnloads\C+%20journey%20analysis%20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wnloads\C+%20journey%20analysis%20ne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wnloads\C+%20journey%20analysis%20ne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wnloads\C+%20journey%20analysis%20ne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wnloads\C+%20journey%20analysis%20ne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chengtaihsin\Downloads\C+%20journey%20analysis%20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[C+ journey analysis new.xlsx]Additions!PivotTable11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Additions!$B$387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Additions!$A$388:$A$393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Additions!$B$388:$B$393</c:f>
              <c:numCache>
                <c:formatCode>General</c:formatCode>
                <c:ptCount val="5"/>
                <c:pt idx="0">
                  <c:v>904</c:v>
                </c:pt>
                <c:pt idx="1">
                  <c:v>333</c:v>
                </c:pt>
                <c:pt idx="2">
                  <c:v>389</c:v>
                </c:pt>
                <c:pt idx="3">
                  <c:v>758</c:v>
                </c:pt>
                <c:pt idx="4">
                  <c:v>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CB-4A0D-91A0-EC8CB73A46F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37888511"/>
        <c:axId val="2138994863"/>
      </c:lineChart>
      <c:catAx>
        <c:axId val="213788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994863"/>
        <c:crosses val="autoZero"/>
        <c:auto val="1"/>
        <c:lblAlgn val="ctr"/>
        <c:lblOffset val="100"/>
        <c:noMultiLvlLbl val="0"/>
      </c:catAx>
      <c:valAx>
        <c:axId val="213899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000" b="0" i="0" u="none" strike="noStrike" baseline="0" dirty="0">
                    <a:effectLst/>
                  </a:rPr>
                  <a:t>No. of Sales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88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'[01. All Confirmed Cases 8-May-2021 7-12-28 AM.xlsx]Sheet5'!$B$18</c:f>
              <c:strCache>
                <c:ptCount val="1"/>
                <c:pt idx="0">
                  <c:v>Jan-21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'[01. All Confirmed Cases 8-May-2021 7-12-28 AM.xlsx]Sheet5'!$A$19:$A$21</c:f>
              <c:strCache>
                <c:ptCount val="3"/>
                <c:pt idx="0">
                  <c:v>Imported</c:v>
                </c:pt>
                <c:pt idx="1">
                  <c:v>Local Linked</c:v>
                </c:pt>
                <c:pt idx="2">
                  <c:v>Local Unlinked</c:v>
                </c:pt>
              </c:strCache>
            </c:strRef>
          </c:cat>
          <c:val>
            <c:numRef>
              <c:f>'[01. All Confirmed Cases 8-May-2021 7-12-28 AM.xlsx]Sheet5'!$B$19:$B$21</c:f>
              <c:numCache>
                <c:formatCode>General</c:formatCode>
                <c:ptCount val="3"/>
                <c:pt idx="0">
                  <c:v>871</c:v>
                </c:pt>
                <c:pt idx="1">
                  <c:v>28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FC-4051-8D9D-41D7DF95FBD7}"/>
            </c:ext>
          </c:extLst>
        </c:ser>
        <c:ser>
          <c:idx val="1"/>
          <c:order val="1"/>
          <c:tx>
            <c:strRef>
              <c:f>'[01. All Confirmed Cases 8-May-2021 7-12-28 AM.xlsx]Sheet5'!$C$18</c:f>
              <c:strCache>
                <c:ptCount val="1"/>
                <c:pt idx="0">
                  <c:v>Feb-21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'[01. All Confirmed Cases 8-May-2021 7-12-28 AM.xlsx]Sheet5'!$A$19:$A$21</c:f>
              <c:strCache>
                <c:ptCount val="3"/>
                <c:pt idx="0">
                  <c:v>Imported</c:v>
                </c:pt>
                <c:pt idx="1">
                  <c:v>Local Linked</c:v>
                </c:pt>
                <c:pt idx="2">
                  <c:v>Local Unlinked</c:v>
                </c:pt>
              </c:strCache>
            </c:strRef>
          </c:cat>
          <c:val>
            <c:numRef>
              <c:f>'[01. All Confirmed Cases 8-May-2021 7-12-28 AM.xlsx]Sheet5'!$C$19:$C$21</c:f>
              <c:numCache>
                <c:formatCode>General</c:formatCode>
                <c:ptCount val="3"/>
                <c:pt idx="0">
                  <c:v>316</c:v>
                </c:pt>
                <c:pt idx="1">
                  <c:v>11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FC-4051-8D9D-41D7DF95FBD7}"/>
            </c:ext>
          </c:extLst>
        </c:ser>
        <c:ser>
          <c:idx val="2"/>
          <c:order val="2"/>
          <c:tx>
            <c:strRef>
              <c:f>'[01. All Confirmed Cases 8-May-2021 7-12-28 AM.xlsx]Sheet5'!$D$18</c:f>
              <c:strCache>
                <c:ptCount val="1"/>
                <c:pt idx="0">
                  <c:v>Mar-21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'[01. All Confirmed Cases 8-May-2021 7-12-28 AM.xlsx]Sheet5'!$A$19:$A$21</c:f>
              <c:strCache>
                <c:ptCount val="3"/>
                <c:pt idx="0">
                  <c:v>Imported</c:v>
                </c:pt>
                <c:pt idx="1">
                  <c:v>Local Linked</c:v>
                </c:pt>
                <c:pt idx="2">
                  <c:v>Local Unlinked</c:v>
                </c:pt>
              </c:strCache>
            </c:strRef>
          </c:cat>
          <c:val>
            <c:numRef>
              <c:f>'[01. All Confirmed Cases 8-May-2021 7-12-28 AM.xlsx]Sheet5'!$D$19:$D$21</c:f>
              <c:numCache>
                <c:formatCode>General</c:formatCode>
                <c:ptCount val="3"/>
                <c:pt idx="0">
                  <c:v>385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FC-4051-8D9D-41D7DF95FBD7}"/>
            </c:ext>
          </c:extLst>
        </c:ser>
        <c:ser>
          <c:idx val="3"/>
          <c:order val="3"/>
          <c:tx>
            <c:strRef>
              <c:f>'[01. All Confirmed Cases 8-May-2021 7-12-28 AM.xlsx]Sheet5'!$E$18</c:f>
              <c:strCache>
                <c:ptCount val="1"/>
                <c:pt idx="0">
                  <c:v>Apr-21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'[01. All Confirmed Cases 8-May-2021 7-12-28 AM.xlsx]Sheet5'!$A$19:$A$21</c:f>
              <c:strCache>
                <c:ptCount val="3"/>
                <c:pt idx="0">
                  <c:v>Imported</c:v>
                </c:pt>
                <c:pt idx="1">
                  <c:v>Local Linked</c:v>
                </c:pt>
                <c:pt idx="2">
                  <c:v>Local Unlinked</c:v>
                </c:pt>
              </c:strCache>
            </c:strRef>
          </c:cat>
          <c:val>
            <c:numRef>
              <c:f>'[01. All Confirmed Cases 8-May-2021 7-12-28 AM.xlsx]Sheet5'!$E$19:$E$21</c:f>
              <c:numCache>
                <c:formatCode>General</c:formatCode>
                <c:ptCount val="3"/>
                <c:pt idx="0">
                  <c:v>703</c:v>
                </c:pt>
                <c:pt idx="1">
                  <c:v>39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FC-4051-8D9D-41D7DF95FBD7}"/>
            </c:ext>
          </c:extLst>
        </c:ser>
        <c:ser>
          <c:idx val="4"/>
          <c:order val="4"/>
          <c:tx>
            <c:strRef>
              <c:f>'[01. All Confirmed Cases 8-May-2021 7-12-28 AM.xlsx]Sheet5'!$F$18</c:f>
              <c:strCache>
                <c:ptCount val="1"/>
                <c:pt idx="0">
                  <c:v>May-21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'[01. All Confirmed Cases 8-May-2021 7-12-28 AM.xlsx]Sheet5'!$A$19:$A$21</c:f>
              <c:strCache>
                <c:ptCount val="3"/>
                <c:pt idx="0">
                  <c:v>Imported</c:v>
                </c:pt>
                <c:pt idx="1">
                  <c:v>Local Linked</c:v>
                </c:pt>
                <c:pt idx="2">
                  <c:v>Local Unlinked</c:v>
                </c:pt>
              </c:strCache>
            </c:strRef>
          </c:cat>
          <c:val>
            <c:numRef>
              <c:f>'[01. All Confirmed Cases 8-May-2021 7-12-28 AM.xlsx]Sheet5'!$F$19:$F$21</c:f>
              <c:numCache>
                <c:formatCode>General</c:formatCode>
                <c:ptCount val="3"/>
                <c:pt idx="0">
                  <c:v>146</c:v>
                </c:pt>
                <c:pt idx="1">
                  <c:v>35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FC-4051-8D9D-41D7DF95F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113023"/>
        <c:axId val="175275359"/>
      </c:barChart>
      <c:catAx>
        <c:axId val="29411302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Category</a:t>
                </a:r>
                <a:endParaRPr lang="en-SG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5275359"/>
        <c:crosses val="autoZero"/>
        <c:auto val="1"/>
        <c:lblAlgn val="ctr"/>
        <c:lblOffset val="100"/>
        <c:noMultiLvlLbl val="0"/>
      </c:catAx>
      <c:valAx>
        <c:axId val="17527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 dirty="0"/>
                  <a:t>No.</a:t>
                </a:r>
                <a:r>
                  <a:rPr lang="en-SG" sz="1100" baseline="0" dirty="0"/>
                  <a:t> of Sales</a:t>
                </a:r>
                <a:endParaRPr lang="en-SG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113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Additions!$B$923</c:f>
              <c:strCache>
                <c:ptCount val="1"/>
                <c:pt idx="0">
                  <c:v>Jan-21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Additions!$A$924:$A$933</c:f>
              <c:strCache>
                <c:ptCount val="10"/>
                <c:pt idx="0">
                  <c:v>INDIAN</c:v>
                </c:pt>
                <c:pt idx="1">
                  <c:v>INDONESIAN</c:v>
                </c:pt>
                <c:pt idx="2">
                  <c:v>BANGLADESHI</c:v>
                </c:pt>
                <c:pt idx="3">
                  <c:v>SINGAPORE CITIZEN</c:v>
                </c:pt>
                <c:pt idx="4">
                  <c:v>FILIPINO</c:v>
                </c:pt>
                <c:pt idx="5">
                  <c:v>MYANMARESE</c:v>
                </c:pt>
                <c:pt idx="6">
                  <c:v>MALAYSIAN</c:v>
                </c:pt>
                <c:pt idx="7">
                  <c:v>NEPALESE</c:v>
                </c:pt>
                <c:pt idx="8">
                  <c:v>AMERICAN</c:v>
                </c:pt>
                <c:pt idx="9">
                  <c:v>OTHERS</c:v>
                </c:pt>
              </c:strCache>
            </c:strRef>
          </c:cat>
          <c:val>
            <c:numRef>
              <c:f>Additions!$B$924:$B$933</c:f>
              <c:numCache>
                <c:formatCode>General</c:formatCode>
                <c:ptCount val="10"/>
                <c:pt idx="0">
                  <c:v>340</c:v>
                </c:pt>
                <c:pt idx="1">
                  <c:v>201</c:v>
                </c:pt>
                <c:pt idx="2">
                  <c:v>104</c:v>
                </c:pt>
                <c:pt idx="3">
                  <c:v>85</c:v>
                </c:pt>
                <c:pt idx="4">
                  <c:v>20</c:v>
                </c:pt>
                <c:pt idx="5">
                  <c:v>49</c:v>
                </c:pt>
                <c:pt idx="6">
                  <c:v>27</c:v>
                </c:pt>
                <c:pt idx="7">
                  <c:v>1</c:v>
                </c:pt>
                <c:pt idx="8">
                  <c:v>7</c:v>
                </c:pt>
                <c:pt idx="9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4F-4E5A-92E3-B6F1AB7BCA2B}"/>
            </c:ext>
          </c:extLst>
        </c:ser>
        <c:ser>
          <c:idx val="1"/>
          <c:order val="1"/>
          <c:tx>
            <c:strRef>
              <c:f>Additions!$C$923</c:f>
              <c:strCache>
                <c:ptCount val="1"/>
                <c:pt idx="0">
                  <c:v>Feb-21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Additions!$A$924:$A$933</c:f>
              <c:strCache>
                <c:ptCount val="10"/>
                <c:pt idx="0">
                  <c:v>INDIAN</c:v>
                </c:pt>
                <c:pt idx="1">
                  <c:v>INDONESIAN</c:v>
                </c:pt>
                <c:pt idx="2">
                  <c:v>BANGLADESHI</c:v>
                </c:pt>
                <c:pt idx="3">
                  <c:v>SINGAPORE CITIZEN</c:v>
                </c:pt>
                <c:pt idx="4">
                  <c:v>FILIPINO</c:v>
                </c:pt>
                <c:pt idx="5">
                  <c:v>MYANMARESE</c:v>
                </c:pt>
                <c:pt idx="6">
                  <c:v>MALAYSIAN</c:v>
                </c:pt>
                <c:pt idx="7">
                  <c:v>NEPALESE</c:v>
                </c:pt>
                <c:pt idx="8">
                  <c:v>AMERICAN</c:v>
                </c:pt>
                <c:pt idx="9">
                  <c:v>OTHERS</c:v>
                </c:pt>
              </c:strCache>
            </c:strRef>
          </c:cat>
          <c:val>
            <c:numRef>
              <c:f>Additions!$C$924:$C$933</c:f>
              <c:numCache>
                <c:formatCode>General</c:formatCode>
                <c:ptCount val="10"/>
                <c:pt idx="0">
                  <c:v>91</c:v>
                </c:pt>
                <c:pt idx="1">
                  <c:v>87</c:v>
                </c:pt>
                <c:pt idx="2">
                  <c:v>22</c:v>
                </c:pt>
                <c:pt idx="3">
                  <c:v>47</c:v>
                </c:pt>
                <c:pt idx="4">
                  <c:v>12</c:v>
                </c:pt>
                <c:pt idx="5">
                  <c:v>19</c:v>
                </c:pt>
                <c:pt idx="6">
                  <c:v>14</c:v>
                </c:pt>
                <c:pt idx="7">
                  <c:v>1</c:v>
                </c:pt>
                <c:pt idx="8">
                  <c:v>2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4F-4E5A-92E3-B6F1AB7BCA2B}"/>
            </c:ext>
          </c:extLst>
        </c:ser>
        <c:ser>
          <c:idx val="2"/>
          <c:order val="2"/>
          <c:tx>
            <c:strRef>
              <c:f>Additions!$D$923</c:f>
              <c:strCache>
                <c:ptCount val="1"/>
                <c:pt idx="0">
                  <c:v>Mar-21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Additions!$A$924:$A$933</c:f>
              <c:strCache>
                <c:ptCount val="10"/>
                <c:pt idx="0">
                  <c:v>INDIAN</c:v>
                </c:pt>
                <c:pt idx="1">
                  <c:v>INDONESIAN</c:v>
                </c:pt>
                <c:pt idx="2">
                  <c:v>BANGLADESHI</c:v>
                </c:pt>
                <c:pt idx="3">
                  <c:v>SINGAPORE CITIZEN</c:v>
                </c:pt>
                <c:pt idx="4">
                  <c:v>FILIPINO</c:v>
                </c:pt>
                <c:pt idx="5">
                  <c:v>MYANMARESE</c:v>
                </c:pt>
                <c:pt idx="6">
                  <c:v>MALAYSIAN</c:v>
                </c:pt>
                <c:pt idx="7">
                  <c:v>NEPALESE</c:v>
                </c:pt>
                <c:pt idx="8">
                  <c:v>AMERICAN</c:v>
                </c:pt>
                <c:pt idx="9">
                  <c:v>OTHERS</c:v>
                </c:pt>
              </c:strCache>
            </c:strRef>
          </c:cat>
          <c:val>
            <c:numRef>
              <c:f>Additions!$D$924:$D$933</c:f>
              <c:numCache>
                <c:formatCode>General</c:formatCode>
                <c:ptCount val="10"/>
                <c:pt idx="0">
                  <c:v>107</c:v>
                </c:pt>
                <c:pt idx="1">
                  <c:v>57</c:v>
                </c:pt>
                <c:pt idx="2">
                  <c:v>68</c:v>
                </c:pt>
                <c:pt idx="3">
                  <c:v>27</c:v>
                </c:pt>
                <c:pt idx="4">
                  <c:v>48</c:v>
                </c:pt>
                <c:pt idx="5">
                  <c:v>6</c:v>
                </c:pt>
                <c:pt idx="6">
                  <c:v>18</c:v>
                </c:pt>
                <c:pt idx="7">
                  <c:v>20</c:v>
                </c:pt>
                <c:pt idx="8">
                  <c:v>4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4F-4E5A-92E3-B6F1AB7BCA2B}"/>
            </c:ext>
          </c:extLst>
        </c:ser>
        <c:ser>
          <c:idx val="3"/>
          <c:order val="3"/>
          <c:tx>
            <c:strRef>
              <c:f>Additions!$E$923</c:f>
              <c:strCache>
                <c:ptCount val="1"/>
                <c:pt idx="0">
                  <c:v>Apr-21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Additions!$A$924:$A$933</c:f>
              <c:strCache>
                <c:ptCount val="10"/>
                <c:pt idx="0">
                  <c:v>INDIAN</c:v>
                </c:pt>
                <c:pt idx="1">
                  <c:v>INDONESIAN</c:v>
                </c:pt>
                <c:pt idx="2">
                  <c:v>BANGLADESHI</c:v>
                </c:pt>
                <c:pt idx="3">
                  <c:v>SINGAPORE CITIZEN</c:v>
                </c:pt>
                <c:pt idx="4">
                  <c:v>FILIPINO</c:v>
                </c:pt>
                <c:pt idx="5">
                  <c:v>MYANMARESE</c:v>
                </c:pt>
                <c:pt idx="6">
                  <c:v>MALAYSIAN</c:v>
                </c:pt>
                <c:pt idx="7">
                  <c:v>NEPALESE</c:v>
                </c:pt>
                <c:pt idx="8">
                  <c:v>AMERICAN</c:v>
                </c:pt>
                <c:pt idx="9">
                  <c:v>OTHERS</c:v>
                </c:pt>
              </c:strCache>
            </c:strRef>
          </c:cat>
          <c:val>
            <c:numRef>
              <c:f>Additions!$E$924:$E$933</c:f>
              <c:numCache>
                <c:formatCode>General</c:formatCode>
                <c:ptCount val="10"/>
                <c:pt idx="0">
                  <c:v>310</c:v>
                </c:pt>
                <c:pt idx="1">
                  <c:v>114</c:v>
                </c:pt>
                <c:pt idx="2">
                  <c:v>104</c:v>
                </c:pt>
                <c:pt idx="3">
                  <c:v>90</c:v>
                </c:pt>
                <c:pt idx="4">
                  <c:v>50</c:v>
                </c:pt>
                <c:pt idx="5">
                  <c:v>15</c:v>
                </c:pt>
                <c:pt idx="6">
                  <c:v>22</c:v>
                </c:pt>
                <c:pt idx="7">
                  <c:v>0</c:v>
                </c:pt>
                <c:pt idx="8">
                  <c:v>3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4F-4E5A-92E3-B6F1AB7BCA2B}"/>
            </c:ext>
          </c:extLst>
        </c:ser>
        <c:ser>
          <c:idx val="4"/>
          <c:order val="4"/>
          <c:tx>
            <c:strRef>
              <c:f>Additions!$F$923</c:f>
              <c:strCache>
                <c:ptCount val="1"/>
                <c:pt idx="0">
                  <c:v>May-21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Additions!$A$924:$A$933</c:f>
              <c:strCache>
                <c:ptCount val="10"/>
                <c:pt idx="0">
                  <c:v>INDIAN</c:v>
                </c:pt>
                <c:pt idx="1">
                  <c:v>INDONESIAN</c:v>
                </c:pt>
                <c:pt idx="2">
                  <c:v>BANGLADESHI</c:v>
                </c:pt>
                <c:pt idx="3">
                  <c:v>SINGAPORE CITIZEN</c:v>
                </c:pt>
                <c:pt idx="4">
                  <c:v>FILIPINO</c:v>
                </c:pt>
                <c:pt idx="5">
                  <c:v>MYANMARESE</c:v>
                </c:pt>
                <c:pt idx="6">
                  <c:v>MALAYSIAN</c:v>
                </c:pt>
                <c:pt idx="7">
                  <c:v>NEPALESE</c:v>
                </c:pt>
                <c:pt idx="8">
                  <c:v>AMERICAN</c:v>
                </c:pt>
                <c:pt idx="9">
                  <c:v>OTHERS</c:v>
                </c:pt>
              </c:strCache>
            </c:strRef>
          </c:cat>
          <c:val>
            <c:numRef>
              <c:f>Additions!$F$924:$F$933</c:f>
              <c:numCache>
                <c:formatCode>General</c:formatCode>
                <c:ptCount val="10"/>
                <c:pt idx="0">
                  <c:v>49</c:v>
                </c:pt>
                <c:pt idx="1">
                  <c:v>29</c:v>
                </c:pt>
                <c:pt idx="2">
                  <c:v>5</c:v>
                </c:pt>
                <c:pt idx="3">
                  <c:v>41</c:v>
                </c:pt>
                <c:pt idx="4">
                  <c:v>27</c:v>
                </c:pt>
                <c:pt idx="5">
                  <c:v>1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4F-4E5A-92E3-B6F1AB7BC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4710623"/>
        <c:axId val="20035903"/>
      </c:barChart>
      <c:catAx>
        <c:axId val="174710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/>
                  <a:t>Nationality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5903"/>
        <c:crosses val="autoZero"/>
        <c:auto val="1"/>
        <c:lblAlgn val="ctr"/>
        <c:lblOffset val="100"/>
        <c:noMultiLvlLbl val="0"/>
      </c:catAx>
      <c:valAx>
        <c:axId val="2003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 dirty="0"/>
                  <a:t>No.</a:t>
                </a:r>
                <a:r>
                  <a:rPr lang="en-SG" sz="1100" baseline="0" dirty="0"/>
                  <a:t> of Sales</a:t>
                </a:r>
                <a:endParaRPr lang="en-SG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10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Sheet2!$B$27</c:f>
              <c:strCache>
                <c:ptCount val="1"/>
                <c:pt idx="0">
                  <c:v>Jan-21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Sheet2!$A$28:$A$38</c:f>
              <c:strCache>
                <c:ptCount val="11"/>
                <c:pt idx="0">
                  <c:v>WP/FDW</c:v>
                </c:pt>
                <c:pt idx="1">
                  <c:v>EP</c:v>
                </c:pt>
                <c:pt idx="2">
                  <c:v>PERMANENT RESIDENT</c:v>
                </c:pt>
                <c:pt idx="3">
                  <c:v>SINGAPORE CITIZEN</c:v>
                </c:pt>
                <c:pt idx="4">
                  <c:v>DP</c:v>
                </c:pt>
                <c:pt idx="5">
                  <c:v>STVP</c:v>
                </c:pt>
                <c:pt idx="6">
                  <c:v>SPass</c:v>
                </c:pt>
                <c:pt idx="7">
                  <c:v>STP</c:v>
                </c:pt>
                <c:pt idx="8">
                  <c:v>LTVP</c:v>
                </c:pt>
                <c:pt idx="9">
                  <c:v>SPECIAL PASS</c:v>
                </c:pt>
                <c:pt idx="10">
                  <c:v>OTHERS</c:v>
                </c:pt>
              </c:strCache>
            </c:strRef>
          </c:cat>
          <c:val>
            <c:numRef>
              <c:f>Sheet2!$B$28:$B$38</c:f>
              <c:numCache>
                <c:formatCode>General</c:formatCode>
                <c:ptCount val="11"/>
                <c:pt idx="0">
                  <c:v>493</c:v>
                </c:pt>
                <c:pt idx="1">
                  <c:v>55</c:v>
                </c:pt>
                <c:pt idx="2">
                  <c:v>70</c:v>
                </c:pt>
                <c:pt idx="3">
                  <c:v>71</c:v>
                </c:pt>
                <c:pt idx="4">
                  <c:v>53</c:v>
                </c:pt>
                <c:pt idx="5">
                  <c:v>35</c:v>
                </c:pt>
                <c:pt idx="6">
                  <c:v>51</c:v>
                </c:pt>
                <c:pt idx="7">
                  <c:v>19</c:v>
                </c:pt>
                <c:pt idx="8">
                  <c:v>15</c:v>
                </c:pt>
                <c:pt idx="9">
                  <c:v>10</c:v>
                </c:pt>
                <c:pt idx="1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7-417A-8912-3253B48E2B4B}"/>
            </c:ext>
          </c:extLst>
        </c:ser>
        <c:ser>
          <c:idx val="1"/>
          <c:order val="1"/>
          <c:tx>
            <c:strRef>
              <c:f>Sheet2!$C$27</c:f>
              <c:strCache>
                <c:ptCount val="1"/>
                <c:pt idx="0">
                  <c:v>Feb-21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Sheet2!$A$28:$A$38</c:f>
              <c:strCache>
                <c:ptCount val="11"/>
                <c:pt idx="0">
                  <c:v>WP/FDW</c:v>
                </c:pt>
                <c:pt idx="1">
                  <c:v>EP</c:v>
                </c:pt>
                <c:pt idx="2">
                  <c:v>PERMANENT RESIDENT</c:v>
                </c:pt>
                <c:pt idx="3">
                  <c:v>SINGAPORE CITIZEN</c:v>
                </c:pt>
                <c:pt idx="4">
                  <c:v>DP</c:v>
                </c:pt>
                <c:pt idx="5">
                  <c:v>STVP</c:v>
                </c:pt>
                <c:pt idx="6">
                  <c:v>SPass</c:v>
                </c:pt>
                <c:pt idx="7">
                  <c:v>STP</c:v>
                </c:pt>
                <c:pt idx="8">
                  <c:v>LTVP</c:v>
                </c:pt>
                <c:pt idx="9">
                  <c:v>SPECIAL PASS</c:v>
                </c:pt>
                <c:pt idx="10">
                  <c:v>OTHERS</c:v>
                </c:pt>
              </c:strCache>
            </c:strRef>
          </c:cat>
          <c:val>
            <c:numRef>
              <c:f>Sheet2!$C$28:$C$38</c:f>
              <c:numCache>
                <c:formatCode>General</c:formatCode>
                <c:ptCount val="11"/>
                <c:pt idx="0">
                  <c:v>140</c:v>
                </c:pt>
                <c:pt idx="1">
                  <c:v>27</c:v>
                </c:pt>
                <c:pt idx="2">
                  <c:v>25</c:v>
                </c:pt>
                <c:pt idx="3">
                  <c:v>40</c:v>
                </c:pt>
                <c:pt idx="4">
                  <c:v>23</c:v>
                </c:pt>
                <c:pt idx="5">
                  <c:v>19</c:v>
                </c:pt>
                <c:pt idx="6">
                  <c:v>16</c:v>
                </c:pt>
                <c:pt idx="7">
                  <c:v>11</c:v>
                </c:pt>
                <c:pt idx="8">
                  <c:v>6</c:v>
                </c:pt>
                <c:pt idx="9">
                  <c:v>3</c:v>
                </c:pt>
                <c:pt idx="1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27-417A-8912-3253B48E2B4B}"/>
            </c:ext>
          </c:extLst>
        </c:ser>
        <c:ser>
          <c:idx val="2"/>
          <c:order val="2"/>
          <c:tx>
            <c:strRef>
              <c:f>Sheet2!$D$27</c:f>
              <c:strCache>
                <c:ptCount val="1"/>
                <c:pt idx="0">
                  <c:v>Mar-21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Sheet2!$A$28:$A$38</c:f>
              <c:strCache>
                <c:ptCount val="11"/>
                <c:pt idx="0">
                  <c:v>WP/FDW</c:v>
                </c:pt>
                <c:pt idx="1">
                  <c:v>EP</c:v>
                </c:pt>
                <c:pt idx="2">
                  <c:v>PERMANENT RESIDENT</c:v>
                </c:pt>
                <c:pt idx="3">
                  <c:v>SINGAPORE CITIZEN</c:v>
                </c:pt>
                <c:pt idx="4">
                  <c:v>DP</c:v>
                </c:pt>
                <c:pt idx="5">
                  <c:v>STVP</c:v>
                </c:pt>
                <c:pt idx="6">
                  <c:v>SPass</c:v>
                </c:pt>
                <c:pt idx="7">
                  <c:v>STP</c:v>
                </c:pt>
                <c:pt idx="8">
                  <c:v>LTVP</c:v>
                </c:pt>
                <c:pt idx="9">
                  <c:v>SPECIAL PASS</c:v>
                </c:pt>
                <c:pt idx="10">
                  <c:v>OTHERS</c:v>
                </c:pt>
              </c:strCache>
            </c:strRef>
          </c:cat>
          <c:val>
            <c:numRef>
              <c:f>Sheet2!$D$28:$D$38</c:f>
              <c:numCache>
                <c:formatCode>General</c:formatCode>
                <c:ptCount val="11"/>
                <c:pt idx="0">
                  <c:v>203</c:v>
                </c:pt>
                <c:pt idx="1">
                  <c:v>40</c:v>
                </c:pt>
                <c:pt idx="2">
                  <c:v>29</c:v>
                </c:pt>
                <c:pt idx="3">
                  <c:v>29</c:v>
                </c:pt>
                <c:pt idx="4">
                  <c:v>23</c:v>
                </c:pt>
                <c:pt idx="5">
                  <c:v>18</c:v>
                </c:pt>
                <c:pt idx="6">
                  <c:v>7</c:v>
                </c:pt>
                <c:pt idx="7">
                  <c:v>10</c:v>
                </c:pt>
                <c:pt idx="8">
                  <c:v>7</c:v>
                </c:pt>
                <c:pt idx="9">
                  <c:v>5</c:v>
                </c:pt>
                <c:pt idx="1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27-417A-8912-3253B48E2B4B}"/>
            </c:ext>
          </c:extLst>
        </c:ser>
        <c:ser>
          <c:idx val="3"/>
          <c:order val="3"/>
          <c:tx>
            <c:strRef>
              <c:f>Sheet2!$E$27</c:f>
              <c:strCache>
                <c:ptCount val="1"/>
                <c:pt idx="0">
                  <c:v>Apr-21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Sheet2!$A$28:$A$38</c:f>
              <c:strCache>
                <c:ptCount val="11"/>
                <c:pt idx="0">
                  <c:v>WP/FDW</c:v>
                </c:pt>
                <c:pt idx="1">
                  <c:v>EP</c:v>
                </c:pt>
                <c:pt idx="2">
                  <c:v>PERMANENT RESIDENT</c:v>
                </c:pt>
                <c:pt idx="3">
                  <c:v>SINGAPORE CITIZEN</c:v>
                </c:pt>
                <c:pt idx="4">
                  <c:v>DP</c:v>
                </c:pt>
                <c:pt idx="5">
                  <c:v>STVP</c:v>
                </c:pt>
                <c:pt idx="6">
                  <c:v>SPass</c:v>
                </c:pt>
                <c:pt idx="7">
                  <c:v>STP</c:v>
                </c:pt>
                <c:pt idx="8">
                  <c:v>LTVP</c:v>
                </c:pt>
                <c:pt idx="9">
                  <c:v>SPECIAL PASS</c:v>
                </c:pt>
                <c:pt idx="10">
                  <c:v>OTHERS</c:v>
                </c:pt>
              </c:strCache>
            </c:strRef>
          </c:cat>
          <c:val>
            <c:numRef>
              <c:f>Sheet2!$E$28:$E$38</c:f>
              <c:numCache>
                <c:formatCode>General</c:formatCode>
                <c:ptCount val="11"/>
                <c:pt idx="0">
                  <c:v>315</c:v>
                </c:pt>
                <c:pt idx="1">
                  <c:v>39</c:v>
                </c:pt>
                <c:pt idx="2">
                  <c:v>88</c:v>
                </c:pt>
                <c:pt idx="3">
                  <c:v>66</c:v>
                </c:pt>
                <c:pt idx="4">
                  <c:v>34</c:v>
                </c:pt>
                <c:pt idx="5">
                  <c:v>44</c:v>
                </c:pt>
                <c:pt idx="6">
                  <c:v>24</c:v>
                </c:pt>
                <c:pt idx="7">
                  <c:v>25</c:v>
                </c:pt>
                <c:pt idx="8">
                  <c:v>10</c:v>
                </c:pt>
                <c:pt idx="9">
                  <c:v>9</c:v>
                </c:pt>
                <c:pt idx="10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27-417A-8912-3253B48E2B4B}"/>
            </c:ext>
          </c:extLst>
        </c:ser>
        <c:ser>
          <c:idx val="4"/>
          <c:order val="4"/>
          <c:tx>
            <c:strRef>
              <c:f>Sheet2!$F$27</c:f>
              <c:strCache>
                <c:ptCount val="1"/>
                <c:pt idx="0">
                  <c:v>May-21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Sheet2!$A$28:$A$38</c:f>
              <c:strCache>
                <c:ptCount val="11"/>
                <c:pt idx="0">
                  <c:v>WP/FDW</c:v>
                </c:pt>
                <c:pt idx="1">
                  <c:v>EP</c:v>
                </c:pt>
                <c:pt idx="2">
                  <c:v>PERMANENT RESIDENT</c:v>
                </c:pt>
                <c:pt idx="3">
                  <c:v>SINGAPORE CITIZEN</c:v>
                </c:pt>
                <c:pt idx="4">
                  <c:v>DP</c:v>
                </c:pt>
                <c:pt idx="5">
                  <c:v>STVP</c:v>
                </c:pt>
                <c:pt idx="6">
                  <c:v>SPass</c:v>
                </c:pt>
                <c:pt idx="7">
                  <c:v>STP</c:v>
                </c:pt>
                <c:pt idx="8">
                  <c:v>LTVP</c:v>
                </c:pt>
                <c:pt idx="9">
                  <c:v>SPECIAL PASS</c:v>
                </c:pt>
                <c:pt idx="10">
                  <c:v>OTHERS</c:v>
                </c:pt>
              </c:strCache>
            </c:strRef>
          </c:cat>
          <c:val>
            <c:numRef>
              <c:f>Sheet2!$F$28:$F$38</c:f>
              <c:numCache>
                <c:formatCode>General</c:formatCode>
                <c:ptCount val="11"/>
                <c:pt idx="0">
                  <c:v>29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27-417A-8912-3253B48E2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0365135"/>
        <c:axId val="202091440"/>
      </c:barChart>
      <c:catAx>
        <c:axId val="530365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 dirty="0"/>
                  <a:t>Type of pass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91440"/>
        <c:crosses val="autoZero"/>
        <c:auto val="1"/>
        <c:lblAlgn val="ctr"/>
        <c:lblOffset val="100"/>
        <c:noMultiLvlLbl val="0"/>
      </c:catAx>
      <c:valAx>
        <c:axId val="20209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 dirty="0"/>
                  <a:t>No. of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365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Additions!$B$408</c:f>
              <c:strCache>
                <c:ptCount val="1"/>
                <c:pt idx="0">
                  <c:v>Jan-21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Additions!$A$409:$A$413</c:f>
              <c:strCache>
                <c:ptCount val="5"/>
                <c:pt idx="0">
                  <c:v>0 - 16 yo</c:v>
                </c:pt>
                <c:pt idx="1">
                  <c:v>17 - 35 yo</c:v>
                </c:pt>
                <c:pt idx="2">
                  <c:v>36 - 45 yo</c:v>
                </c:pt>
                <c:pt idx="3">
                  <c:v>46 - 59 yo</c:v>
                </c:pt>
                <c:pt idx="4">
                  <c:v>&gt; = 60 yo</c:v>
                </c:pt>
              </c:strCache>
            </c:strRef>
          </c:cat>
          <c:val>
            <c:numRef>
              <c:f>Additions!$B$409:$B$413</c:f>
              <c:numCache>
                <c:formatCode>General</c:formatCode>
                <c:ptCount val="5"/>
                <c:pt idx="0">
                  <c:v>46</c:v>
                </c:pt>
                <c:pt idx="1">
                  <c:v>464</c:v>
                </c:pt>
                <c:pt idx="2">
                  <c:v>250</c:v>
                </c:pt>
                <c:pt idx="3">
                  <c:v>84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0C-4267-9DAC-7572338A088B}"/>
            </c:ext>
          </c:extLst>
        </c:ser>
        <c:ser>
          <c:idx val="1"/>
          <c:order val="1"/>
          <c:tx>
            <c:strRef>
              <c:f>Additions!$C$408</c:f>
              <c:strCache>
                <c:ptCount val="1"/>
                <c:pt idx="0">
                  <c:v>Feb-21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Additions!$A$409:$A$413</c:f>
              <c:strCache>
                <c:ptCount val="5"/>
                <c:pt idx="0">
                  <c:v>0 - 16 yo</c:v>
                </c:pt>
                <c:pt idx="1">
                  <c:v>17 - 35 yo</c:v>
                </c:pt>
                <c:pt idx="2">
                  <c:v>36 - 45 yo</c:v>
                </c:pt>
                <c:pt idx="3">
                  <c:v>46 - 59 yo</c:v>
                </c:pt>
                <c:pt idx="4">
                  <c:v>&gt; = 60 yo</c:v>
                </c:pt>
              </c:strCache>
            </c:strRef>
          </c:cat>
          <c:val>
            <c:numRef>
              <c:f>Additions!$C$409:$C$413</c:f>
              <c:numCache>
                <c:formatCode>General</c:formatCode>
                <c:ptCount val="5"/>
                <c:pt idx="0">
                  <c:v>25</c:v>
                </c:pt>
                <c:pt idx="1">
                  <c:v>162</c:v>
                </c:pt>
                <c:pt idx="2">
                  <c:v>88</c:v>
                </c:pt>
                <c:pt idx="3">
                  <c:v>33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0C-4267-9DAC-7572338A088B}"/>
            </c:ext>
          </c:extLst>
        </c:ser>
        <c:ser>
          <c:idx val="2"/>
          <c:order val="2"/>
          <c:tx>
            <c:strRef>
              <c:f>Additions!$D$408</c:f>
              <c:strCache>
                <c:ptCount val="1"/>
                <c:pt idx="0">
                  <c:v>Mar-21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Additions!$A$409:$A$413</c:f>
              <c:strCache>
                <c:ptCount val="5"/>
                <c:pt idx="0">
                  <c:v>0 - 16 yo</c:v>
                </c:pt>
                <c:pt idx="1">
                  <c:v>17 - 35 yo</c:v>
                </c:pt>
                <c:pt idx="2">
                  <c:v>36 - 45 yo</c:v>
                </c:pt>
                <c:pt idx="3">
                  <c:v>46 - 59 yo</c:v>
                </c:pt>
                <c:pt idx="4">
                  <c:v>&gt; = 60 yo</c:v>
                </c:pt>
              </c:strCache>
            </c:strRef>
          </c:cat>
          <c:val>
            <c:numRef>
              <c:f>Additions!$D$409:$D$413</c:f>
              <c:numCache>
                <c:formatCode>General</c:formatCode>
                <c:ptCount val="5"/>
                <c:pt idx="0">
                  <c:v>14</c:v>
                </c:pt>
                <c:pt idx="1">
                  <c:v>225</c:v>
                </c:pt>
                <c:pt idx="2">
                  <c:v>107</c:v>
                </c:pt>
                <c:pt idx="3">
                  <c:v>31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0C-4267-9DAC-7572338A088B}"/>
            </c:ext>
          </c:extLst>
        </c:ser>
        <c:ser>
          <c:idx val="3"/>
          <c:order val="3"/>
          <c:tx>
            <c:strRef>
              <c:f>Additions!$E$408</c:f>
              <c:strCache>
                <c:ptCount val="1"/>
                <c:pt idx="0">
                  <c:v>Apr-21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Additions!$A$409:$A$413</c:f>
              <c:strCache>
                <c:ptCount val="5"/>
                <c:pt idx="0">
                  <c:v>0 - 16 yo</c:v>
                </c:pt>
                <c:pt idx="1">
                  <c:v>17 - 35 yo</c:v>
                </c:pt>
                <c:pt idx="2">
                  <c:v>36 - 45 yo</c:v>
                </c:pt>
                <c:pt idx="3">
                  <c:v>46 - 59 yo</c:v>
                </c:pt>
                <c:pt idx="4">
                  <c:v>&gt; = 60 yo</c:v>
                </c:pt>
              </c:strCache>
            </c:strRef>
          </c:cat>
          <c:val>
            <c:numRef>
              <c:f>Additions!$E$409:$E$413</c:f>
              <c:numCache>
                <c:formatCode>General</c:formatCode>
                <c:ptCount val="5"/>
                <c:pt idx="0">
                  <c:v>47</c:v>
                </c:pt>
                <c:pt idx="1">
                  <c:v>377</c:v>
                </c:pt>
                <c:pt idx="2">
                  <c:v>198</c:v>
                </c:pt>
                <c:pt idx="3">
                  <c:v>89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0C-4267-9DAC-7572338A088B}"/>
            </c:ext>
          </c:extLst>
        </c:ser>
        <c:ser>
          <c:idx val="4"/>
          <c:order val="4"/>
          <c:tx>
            <c:strRef>
              <c:f>Additions!$F$408</c:f>
              <c:strCache>
                <c:ptCount val="1"/>
                <c:pt idx="0">
                  <c:v>May-21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Additions!$A$409:$A$413</c:f>
              <c:strCache>
                <c:ptCount val="5"/>
                <c:pt idx="0">
                  <c:v>0 - 16 yo</c:v>
                </c:pt>
                <c:pt idx="1">
                  <c:v>17 - 35 yo</c:v>
                </c:pt>
                <c:pt idx="2">
                  <c:v>36 - 45 yo</c:v>
                </c:pt>
                <c:pt idx="3">
                  <c:v>46 - 59 yo</c:v>
                </c:pt>
                <c:pt idx="4">
                  <c:v>&gt; = 60 yo</c:v>
                </c:pt>
              </c:strCache>
            </c:strRef>
          </c:cat>
          <c:val>
            <c:numRef>
              <c:f>Additions!$F$409:$F$413</c:f>
              <c:numCache>
                <c:formatCode>General</c:formatCode>
                <c:ptCount val="5"/>
                <c:pt idx="0">
                  <c:v>9</c:v>
                </c:pt>
                <c:pt idx="1">
                  <c:v>71</c:v>
                </c:pt>
                <c:pt idx="2">
                  <c:v>36</c:v>
                </c:pt>
                <c:pt idx="3">
                  <c:v>27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0C-4267-9DAC-7572338A0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99595776"/>
        <c:axId val="104210320"/>
      </c:barChart>
      <c:catAx>
        <c:axId val="2995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10320"/>
        <c:crosses val="autoZero"/>
        <c:auto val="1"/>
        <c:lblAlgn val="ctr"/>
        <c:lblOffset val="100"/>
        <c:noMultiLvlLbl val="0"/>
      </c:catAx>
      <c:valAx>
        <c:axId val="1042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000" b="0" i="0" u="none" strike="noStrike" baseline="0" dirty="0">
                    <a:effectLst/>
                  </a:rPr>
                  <a:t>No. of customers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59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[C+ journey analysis new.xlsx]Additions!PivotTable16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Additions!$B$422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Additions!$A$423:$A$428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Additions!$B$423:$B$428</c:f>
              <c:numCache>
                <c:formatCode>0.00</c:formatCode>
                <c:ptCount val="5"/>
                <c:pt idx="0">
                  <c:v>34.253107344632767</c:v>
                </c:pt>
                <c:pt idx="1">
                  <c:v>34.126934984520126</c:v>
                </c:pt>
                <c:pt idx="2">
                  <c:v>33.421188630490953</c:v>
                </c:pt>
                <c:pt idx="3">
                  <c:v>34.541333333333334</c:v>
                </c:pt>
                <c:pt idx="4">
                  <c:v>39.506172839506171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56-4213-A221-2876352956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92056832"/>
        <c:axId val="59682704"/>
      </c:lineChart>
      <c:catAx>
        <c:axId val="99205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82704"/>
        <c:crosses val="autoZero"/>
        <c:auto val="1"/>
        <c:lblAlgn val="ctr"/>
        <c:lblOffset val="100"/>
        <c:noMultiLvlLbl val="0"/>
      </c:catAx>
      <c:valAx>
        <c:axId val="5968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</a:t>
                </a:r>
                <a:r>
                  <a:rPr lang="en-SG" baseline="0"/>
                  <a:t> age</a:t>
                </a:r>
                <a:endParaRPr lang="en-S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05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Additions!$B$808</c:f>
              <c:strCache>
                <c:ptCount val="1"/>
                <c:pt idx="0">
                  <c:v>Jan-21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Additions!$A$809:$A$812</c:f>
              <c:strCache>
                <c:ptCount val="4"/>
                <c:pt idx="0">
                  <c:v>1-7 days</c:v>
                </c:pt>
                <c:pt idx="1">
                  <c:v>8- 14 days</c:v>
                </c:pt>
                <c:pt idx="2">
                  <c:v>15-21 days</c:v>
                </c:pt>
                <c:pt idx="3">
                  <c:v>&gt; = 22 days</c:v>
                </c:pt>
              </c:strCache>
            </c:strRef>
          </c:cat>
          <c:val>
            <c:numRef>
              <c:f>Additions!$B$809:$B$812</c:f>
              <c:numCache>
                <c:formatCode>General</c:formatCode>
                <c:ptCount val="4"/>
                <c:pt idx="0">
                  <c:v>217</c:v>
                </c:pt>
                <c:pt idx="1">
                  <c:v>472</c:v>
                </c:pt>
                <c:pt idx="2">
                  <c:v>129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0-451A-8E23-B44FBE6C1899}"/>
            </c:ext>
          </c:extLst>
        </c:ser>
        <c:ser>
          <c:idx val="1"/>
          <c:order val="1"/>
          <c:tx>
            <c:strRef>
              <c:f>Additions!$C$808</c:f>
              <c:strCache>
                <c:ptCount val="1"/>
                <c:pt idx="0">
                  <c:v>Feb-21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Additions!$A$809:$A$812</c:f>
              <c:strCache>
                <c:ptCount val="4"/>
                <c:pt idx="0">
                  <c:v>1-7 days</c:v>
                </c:pt>
                <c:pt idx="1">
                  <c:v>8- 14 days</c:v>
                </c:pt>
                <c:pt idx="2">
                  <c:v>15-21 days</c:v>
                </c:pt>
                <c:pt idx="3">
                  <c:v>&gt; = 22 days</c:v>
                </c:pt>
              </c:strCache>
            </c:strRef>
          </c:cat>
          <c:val>
            <c:numRef>
              <c:f>Additions!$C$809:$C$812</c:f>
              <c:numCache>
                <c:formatCode>General</c:formatCode>
                <c:ptCount val="4"/>
                <c:pt idx="0">
                  <c:v>86</c:v>
                </c:pt>
                <c:pt idx="1">
                  <c:v>150</c:v>
                </c:pt>
                <c:pt idx="2">
                  <c:v>73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20-451A-8E23-B44FBE6C1899}"/>
            </c:ext>
          </c:extLst>
        </c:ser>
        <c:ser>
          <c:idx val="2"/>
          <c:order val="2"/>
          <c:tx>
            <c:strRef>
              <c:f>Additions!$D$808</c:f>
              <c:strCache>
                <c:ptCount val="1"/>
                <c:pt idx="0">
                  <c:v>Mar-21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Additions!$A$809:$A$812</c:f>
              <c:strCache>
                <c:ptCount val="4"/>
                <c:pt idx="0">
                  <c:v>1-7 days</c:v>
                </c:pt>
                <c:pt idx="1">
                  <c:v>8- 14 days</c:v>
                </c:pt>
                <c:pt idx="2">
                  <c:v>15-21 days</c:v>
                </c:pt>
                <c:pt idx="3">
                  <c:v>&gt; = 22 days</c:v>
                </c:pt>
              </c:strCache>
            </c:strRef>
          </c:cat>
          <c:val>
            <c:numRef>
              <c:f>Additions!$D$809:$D$812</c:f>
              <c:numCache>
                <c:formatCode>General</c:formatCode>
                <c:ptCount val="4"/>
                <c:pt idx="0">
                  <c:v>101</c:v>
                </c:pt>
                <c:pt idx="1">
                  <c:v>99</c:v>
                </c:pt>
                <c:pt idx="2">
                  <c:v>164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20-451A-8E23-B44FBE6C1899}"/>
            </c:ext>
          </c:extLst>
        </c:ser>
        <c:ser>
          <c:idx val="3"/>
          <c:order val="3"/>
          <c:tx>
            <c:strRef>
              <c:f>Additions!$E$808</c:f>
              <c:strCache>
                <c:ptCount val="1"/>
                <c:pt idx="0">
                  <c:v>Apr-21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Additions!$A$809:$A$812</c:f>
              <c:strCache>
                <c:ptCount val="4"/>
                <c:pt idx="0">
                  <c:v>1-7 days</c:v>
                </c:pt>
                <c:pt idx="1">
                  <c:v>8- 14 days</c:v>
                </c:pt>
                <c:pt idx="2">
                  <c:v>15-21 days</c:v>
                </c:pt>
                <c:pt idx="3">
                  <c:v>&gt; = 22 days</c:v>
                </c:pt>
              </c:strCache>
            </c:strRef>
          </c:cat>
          <c:val>
            <c:numRef>
              <c:f>Additions!$E$809:$E$812</c:f>
              <c:numCache>
                <c:formatCode>General</c:formatCode>
                <c:ptCount val="4"/>
                <c:pt idx="0">
                  <c:v>222</c:v>
                </c:pt>
                <c:pt idx="1">
                  <c:v>96</c:v>
                </c:pt>
                <c:pt idx="2">
                  <c:v>167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20-451A-8E23-B44FBE6C1899}"/>
            </c:ext>
          </c:extLst>
        </c:ser>
        <c:ser>
          <c:idx val="4"/>
          <c:order val="4"/>
          <c:tx>
            <c:strRef>
              <c:f>Additions!$F$808</c:f>
              <c:strCache>
                <c:ptCount val="1"/>
                <c:pt idx="0">
                  <c:v>May-21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Additions!$A$809:$A$812</c:f>
              <c:strCache>
                <c:ptCount val="4"/>
                <c:pt idx="0">
                  <c:v>1-7 days</c:v>
                </c:pt>
                <c:pt idx="1">
                  <c:v>8- 14 days</c:v>
                </c:pt>
                <c:pt idx="2">
                  <c:v>15-21 days</c:v>
                </c:pt>
                <c:pt idx="3">
                  <c:v>&gt; = 22 days</c:v>
                </c:pt>
              </c:strCache>
            </c:strRef>
          </c:cat>
          <c:val>
            <c:numRef>
              <c:f>Additions!$F$809:$F$812</c:f>
              <c:numCache>
                <c:formatCode>General</c:formatCode>
                <c:ptCount val="4"/>
                <c:pt idx="0">
                  <c:v>17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20-451A-8E23-B44FBE6C1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91035424"/>
        <c:axId val="412543824"/>
      </c:barChart>
      <c:catAx>
        <c:axId val="169103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 b="0" dirty="0"/>
                  <a:t>refund days</a:t>
                </a:r>
              </a:p>
            </c:rich>
          </c:tx>
          <c:layout>
            <c:manualLayout>
              <c:xMode val="edge"/>
              <c:yMode val="edge"/>
              <c:x val="0.45485995155768683"/>
              <c:y val="0.94630130755783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43824"/>
        <c:crosses val="autoZero"/>
        <c:auto val="1"/>
        <c:lblAlgn val="ctr"/>
        <c:lblOffset val="100"/>
        <c:noMultiLvlLbl val="0"/>
      </c:catAx>
      <c:valAx>
        <c:axId val="4125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No. of Customers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3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Additions!$A$368:$A$377</cx:f>
        <cx:lvl ptCount="10">
          <cx:pt idx="0">India</cx:pt>
          <cx:pt idx="1">Indonesia</cx:pt>
          <cx:pt idx="2">Bangladesh</cx:pt>
          <cx:pt idx="3">Philippines</cx:pt>
          <cx:pt idx="4">YANGON, MYANMAR</cx:pt>
          <cx:pt idx="5">Malaysia</cx:pt>
          <cx:pt idx="6">Dubai, UAE</cx:pt>
          <cx:pt idx="7">KATHMANDU, NEPAL</cx:pt>
          <cx:pt idx="8">UK</cx:pt>
          <cx:pt idx="9">Others</cx:pt>
        </cx:lvl>
      </cx:strDim>
      <cx:numDim type="size">
        <cx:f>Additions!$B$368:$B$377</cx:f>
        <cx:lvl ptCount="10" formatCode="0.0%">
          <cx:pt idx="0">0.31669865642994244</cx:pt>
          <cx:pt idx="1">0.23800383877159309</cx:pt>
          <cx:pt idx="2">0.12571976967370441</cx:pt>
          <cx:pt idx="3">0.04894433781190019</cx:pt>
          <cx:pt idx="4">0.047984644913627639</cx:pt>
          <cx:pt idx="5">0.039347408829174667</cx:pt>
          <cx:pt idx="6">0.038387715930902108</cx:pt>
          <cx:pt idx="7">0.027831094049904029</cx:pt>
          <cx:pt idx="8">0.0067178502879078695</cx:pt>
          <cx:pt idx="9">0.11036468330134357</cx:pt>
        </cx:lvl>
      </cx:numDim>
    </cx:data>
  </cx:chartData>
  <cx:chart>
    <cx:plotArea>
      <cx:plotAreaRegion>
        <cx:series layoutId="treemap" uniqueId="{502FF468-973E-4BEB-BA16-424212A2AA2E}">
          <cx:tx>
            <cx:txData>
              <cx:f>Additions!$B$367</cx:f>
              <cx:v>Count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/>
                </a:pPr>
                <a:endParaRPr lang="en-US" sz="1200" b="0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2855-9C53-4828-AEFD-B7F663E613B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EB1C-B657-4EAC-8FC6-E1B9F15B28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31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14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52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47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02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67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65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3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9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5C65-D441-4589-ACE0-89EF13A2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D365-406F-4A43-B001-CFF711061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B49A-8DE5-4B96-803F-670613DC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E686-3843-4521-AB8C-B1492A50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0BE6-6AB6-44B0-9D93-20876F1D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5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1C9-DD7F-4D57-94CA-13B7B7EC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A9EB-2269-4A12-B50A-4D2E758A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D098-8E4E-42C2-AAE9-AF899B4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F104-0A8C-4E48-B58F-FE4F86DA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1DED-4826-4757-BC12-6CED738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EF240-EDB8-4BD2-86C0-503E1EE3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9BE2A-8231-454E-98C5-1B864A6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A63-20E4-4FAD-8A61-E5534470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979F-101C-4EE1-A7ED-6D94D73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CE49-196F-4F04-8978-2E829254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3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8818-F197-4FD3-A040-BFB1D97D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CBD9-D0A5-4F1B-BAA2-E28D1F9A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05F3-5B73-4C29-9896-9F66A4B8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35D-F9D6-4A81-91B9-42959DF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C32D-BABC-4008-95FF-D2458BBC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89F-F093-4CC9-BA6C-A362409C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B016-291B-45AC-936A-0B2ADD16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7EEE-A741-494D-A080-EA5634F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FFE4-79A3-4787-ABE4-64D4BDF4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D803-41AE-4897-91DD-0CD8B470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5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CBD0-87BE-4D1E-85C5-1677839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EC5-A3A1-4BC1-A054-2E187AAAA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985A-7E6B-4747-9A4A-C55EB24A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07762-E26B-45EA-BB08-4E428952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9D36-1939-4E17-9AF1-71F44C93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B71A-F883-4C9A-8D1B-E281FEBC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8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CDB6-9D04-458F-9E7C-1072DF5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917A-038F-4E9F-9037-C723F712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A512-3E83-4DFA-BA71-9158AECD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239F9-97EE-4CE8-BBF7-CD2E730D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BE9A4-D717-46E3-9F6F-401700D97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18AB6-F9E8-4E74-9ECB-474B101C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D49C-1479-4E56-87DA-1BB8D37C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98C2-60B1-4657-A653-0F9EB17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0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81AB-DAF4-49FE-BAB2-14CB4999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22C0E-8850-482C-B2CD-B774113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4B35-6008-4401-B003-020C62F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368BD-D238-4594-9D0D-5AD1F40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7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261F4-F556-4164-B212-BCCEDDFE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62950-C0BF-4EFB-A2C7-005469BA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B484-DD93-4939-AE6E-9357D7A9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6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4A13-6208-495B-9242-4A15EB75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5155-A967-4C38-859D-A4125E0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06279-D451-4686-8D4D-3120D8D2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EA945-AA44-4593-BD70-3BE9933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A9B-057C-43DC-88DF-6C1DE3B4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855A-4BE8-46DC-90F6-5D1EA0F6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AA18-AAD4-4435-AFD4-29E4A956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45FE0-F6F7-4BE4-82B9-5F1F2388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03D7-23C2-4F38-9FEE-ED113126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2065-51A9-4F6D-92F3-58FA45D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870E-AEFC-4EA9-9F4E-7BF0E814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281D-F045-42AB-AC7F-AD1DB81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97305-0BB2-428F-97D8-028A5A84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D8CE-1C49-42B4-B796-1A82862D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C730-4344-4B1A-8740-AA5132FFC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CFF2-6F62-484B-BB28-B9050E6C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876B-3676-4EC1-9817-685C6B004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1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14/relationships/chartEx" Target="../charts/chartEx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No. of Sales by month</a:t>
            </a:r>
            <a:endParaRPr lang="en-SG" sz="4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B429EC-9A4A-45A8-9AE5-F0332F99A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96530"/>
              </p:ext>
            </p:extLst>
          </p:nvPr>
        </p:nvGraphicFramePr>
        <p:xfrm>
          <a:off x="838199" y="1135472"/>
          <a:ext cx="10798629" cy="5374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35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Sales by Category</a:t>
            </a:r>
            <a:endParaRPr lang="en-SG" sz="4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5A6F029-D035-41BF-937B-52CAA0B88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105895"/>
              </p:ext>
            </p:extLst>
          </p:nvPr>
        </p:nvGraphicFramePr>
        <p:xfrm>
          <a:off x="529449" y="947450"/>
          <a:ext cx="11084627" cy="591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78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0812B2-FD32-422C-A730-F222FF124B85}"/>
              </a:ext>
            </a:extLst>
          </p:cNvPr>
          <p:cNvSpPr txBox="1">
            <a:spLocks/>
          </p:cNvSpPr>
          <p:nvPr/>
        </p:nvSpPr>
        <p:spPr>
          <a:xfrm>
            <a:off x="729340" y="0"/>
            <a:ext cx="108948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Sales by Country</a:t>
            </a:r>
            <a:endParaRPr lang="en-SG" sz="32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38FC0CFF-C943-47F3-A86A-2766C46C63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2032227"/>
                  </p:ext>
                </p:extLst>
              </p:nvPr>
            </p:nvGraphicFramePr>
            <p:xfrm>
              <a:off x="3065837" y="1928045"/>
              <a:ext cx="6060326" cy="3001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38FC0CFF-C943-47F3-A86A-2766C46C63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5837" y="1928045"/>
                <a:ext cx="6060326" cy="300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8FC0CFF-C943-47F3-A86A-2766C46C63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5779280"/>
                  </p:ext>
                </p:extLst>
              </p:nvPr>
            </p:nvGraphicFramePr>
            <p:xfrm>
              <a:off x="838200" y="1141014"/>
              <a:ext cx="10786028" cy="56605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38FC0CFF-C943-47F3-A86A-2766C46C63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200" y="1141014"/>
                <a:ext cx="10786028" cy="56605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9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0812B2-FD32-422C-A730-F222FF124B8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8948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 Sales by Nationality</a:t>
            </a:r>
            <a:endParaRPr lang="en-SG" sz="32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CDACA4A-BF30-4EF1-9898-2455F87E5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871948"/>
              </p:ext>
            </p:extLst>
          </p:nvPr>
        </p:nvGraphicFramePr>
        <p:xfrm>
          <a:off x="541317" y="947450"/>
          <a:ext cx="11001499" cy="591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007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EE2EAA-1372-433B-9A43-9024E6F8BAB6}"/>
              </a:ext>
            </a:extLst>
          </p:cNvPr>
          <p:cNvSpPr txBox="1">
            <a:spLocks/>
          </p:cNvSpPr>
          <p:nvPr/>
        </p:nvSpPr>
        <p:spPr>
          <a:xfrm>
            <a:off x="817880" y="0"/>
            <a:ext cx="108948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dirty="0"/>
              <a:t>Sales by Pass type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895320-8590-4FE7-9549-5174A0473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15841"/>
              </p:ext>
            </p:extLst>
          </p:nvPr>
        </p:nvGraphicFramePr>
        <p:xfrm>
          <a:off x="498769" y="903382"/>
          <a:ext cx="11151919" cy="5954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77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321887" cy="9088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Customer by Age group</a:t>
            </a:r>
            <a:endParaRPr lang="en-SG" sz="27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BCCE0B-E7C0-4E84-805B-071448AF0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879185"/>
              </p:ext>
            </p:extLst>
          </p:nvPr>
        </p:nvGraphicFramePr>
        <p:xfrm>
          <a:off x="738131" y="848298"/>
          <a:ext cx="10884664" cy="5607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33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Customer by Average age</a:t>
            </a:r>
            <a:endParaRPr lang="en-SG" sz="27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64E7E3-881A-4B09-AAF6-952A687B8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52702"/>
              </p:ext>
            </p:extLst>
          </p:nvPr>
        </p:nvGraphicFramePr>
        <p:xfrm>
          <a:off x="707571" y="1135472"/>
          <a:ext cx="10874829" cy="529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915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6AF535-7665-45D9-B98E-A02B5446BCFF}"/>
              </a:ext>
            </a:extLst>
          </p:cNvPr>
          <p:cNvSpPr txBox="1">
            <a:spLocks/>
          </p:cNvSpPr>
          <p:nvPr/>
        </p:nvSpPr>
        <p:spPr>
          <a:xfrm>
            <a:off x="1530686" y="0"/>
            <a:ext cx="8893995" cy="126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Customer refund requests by days</a:t>
            </a:r>
            <a:endParaRPr lang="en-SG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EC454E-3C3B-4D33-B47F-D984A0D7D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582348"/>
              </p:ext>
            </p:extLst>
          </p:nvPr>
        </p:nvGraphicFramePr>
        <p:xfrm>
          <a:off x="688770" y="1112703"/>
          <a:ext cx="10845890" cy="554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26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76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No. of Sales by month</vt:lpstr>
      <vt:lpstr>Sales by Category</vt:lpstr>
      <vt:lpstr>PowerPoint Presentation</vt:lpstr>
      <vt:lpstr>PowerPoint Presentation</vt:lpstr>
      <vt:lpstr>PowerPoint Presentation</vt:lpstr>
      <vt:lpstr>Customer by Age group</vt:lpstr>
      <vt:lpstr>Customer by Average 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Kiat CHEW (MOH)</dc:creator>
  <cp:lastModifiedBy>TH Cheng</cp:lastModifiedBy>
  <cp:revision>277</cp:revision>
  <dcterms:created xsi:type="dcterms:W3CDTF">2021-04-15T05:48:07Z</dcterms:created>
  <dcterms:modified xsi:type="dcterms:W3CDTF">2021-07-24T06:46:08Z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CHEW_Lin_Kiat@moh.gov.sg</vt:lpwstr>
  </property>
  <property fmtid="{D5CDD505-2E9C-101B-9397-08002B2CF9AE}" pid="5" name="MSIP_Label_3f9331f7-95a2-472a-92bc-d73219eb516b_SetDate">
    <vt:lpwstr>2021-04-15T05:48:54.6542343Z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acb82858-17c1-4dd6-b1ad-5e3c7b11dd1b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CHEW_Lin_Kiat@moh.gov.sg</vt:lpwstr>
  </property>
  <property fmtid="{D5CDD505-2E9C-101B-9397-08002B2CF9AE}" pid="13" name="MSIP_Label_4f288355-fb4c-44cd-b9ca-40cfc2aee5f8_SetDate">
    <vt:lpwstr>2021-04-15T05:48:54.6542343Z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acb82858-17c1-4dd6-b1ad-5e3c7b11dd1b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