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308" r:id="rId5"/>
    <p:sldId id="311" r:id="rId6"/>
    <p:sldId id="310" r:id="rId7"/>
    <p:sldId id="30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 Kiat CHEW (MOH)" initials="LKC(" lastIdx="3" clrIdx="0">
    <p:extLst>
      <p:ext uri="{19B8F6BF-5375-455C-9EA6-DF929625EA0E}">
        <p15:presenceInfo xmlns:p15="http://schemas.microsoft.com/office/powerpoint/2012/main" userId="S-1-5-21-1216582894-834684500-1334827815-1320480" providerId="AD"/>
      </p:ext>
    </p:extLst>
  </p:cmAuthor>
  <p:cmAuthor id="2" name="Richard KF WONG (MOH)" initials="RKW(" lastIdx="81" clrIdx="1">
    <p:extLst>
      <p:ext uri="{19B8F6BF-5375-455C-9EA6-DF929625EA0E}">
        <p15:presenceInfo xmlns:p15="http://schemas.microsoft.com/office/powerpoint/2012/main" userId="S-1-5-21-1216582894-834684500-1334827815-1279566" providerId="AD"/>
      </p:ext>
    </p:extLst>
  </p:cmAuthor>
  <p:cmAuthor id="3" name="Tai Hsin CHENG (MOH)" initials="THC(" lastIdx="45" clrIdx="2">
    <p:extLst>
      <p:ext uri="{19B8F6BF-5375-455C-9EA6-DF929625EA0E}">
        <p15:presenceInfo xmlns:p15="http://schemas.microsoft.com/office/powerpoint/2012/main" userId="S-1-5-21-1216582894-834684500-1334827815-1315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032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gtaihsin\Documents\AG+%20to%20SI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gtaihsin\Documents\AG+%20to%20SIF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gtaihsin\Documents\AG+%20to%20SI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gtaihsin\Documents\AG+%20to%20SI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64-4575-A0FA-ABB94CC1505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64-4575-A0FA-ABB94CC1505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64-4575-A0FA-ABB94CC1505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64-4575-A0FA-ABB94CC1505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64-4575-A0FA-ABB94CC1505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9622BAF-DAFD-4C01-ABE8-C54F9DE30277}" type="VALUE">
                      <a:rPr lang="en-US"/>
                      <a:pPr/>
                      <a:t>[VALUE]</a:t>
                    </a:fld>
                    <a:r>
                      <a:rPr lang="en-US" dirty="0"/>
                      <a:t>, 20%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964-4575-A0FA-ABB94CC1505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6C126C7-F4A8-438B-880D-A0FC0A42FA26}" type="VALUE">
                      <a:rPr lang="en-US"/>
                      <a:pPr/>
                      <a:t>[VALUE]</a:t>
                    </a:fld>
                    <a:r>
                      <a:rPr lang="en-US" dirty="0"/>
                      <a:t>, 11.2%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964-4575-A0FA-ABB94CC1505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1EF30EB-E7D3-4457-9994-9CF66F06A99F}" type="VALUE">
                      <a:rPr lang="en-US"/>
                      <a:pPr/>
                      <a:t>[VALUE]</a:t>
                    </a:fld>
                    <a:r>
                      <a:rPr lang="en-US" dirty="0"/>
                      <a:t>, 2.7%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964-4575-A0FA-ABB94CC1505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1385158-E3AA-4997-869C-DFA272986E39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, 0.2%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964-4575-A0FA-ABB94CC1505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1,</a:t>
                    </a:r>
                    <a:r>
                      <a:rPr lang="en-US" baseline="0"/>
                      <a:t> 0.2%</a:t>
                    </a:r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6964-4575-A0FA-ABB94CC1505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9D17DC4-F5C8-49E8-9EC8-1F46C204295F}" type="VALUE">
                      <a:rPr lang="en-US"/>
                      <a:pPr/>
                      <a:t>[VALUE]</a:t>
                    </a:fld>
                    <a:r>
                      <a:rPr lang="en-US" dirty="0"/>
                      <a:t>, 5.5%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6964-4575-A0FA-ABB94CC1505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A264C70-3A68-46FA-8080-2B3EE279D67E}" type="VALUE">
                      <a:rPr lang="en-US"/>
                      <a:pPr/>
                      <a:t>[VALUE]</a:t>
                    </a:fld>
                    <a:r>
                      <a:rPr lang="en-US" dirty="0"/>
                      <a:t>, 30.6%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6964-4575-A0FA-ABB94CC1505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B547ED1-4B5F-4893-A419-E6B1029A4C21}" type="VALUE">
                      <a:rPr lang="en-US"/>
                      <a:pPr/>
                      <a:t>[VALUE]</a:t>
                    </a:fld>
                    <a:r>
                      <a:rPr lang="en-US" dirty="0"/>
                      <a:t>, 25.5%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6964-4575-A0FA-ABB94CC1505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F015C47-5389-492C-88C7-56799201916B}" type="VALUE">
                      <a:rPr lang="en-US"/>
                      <a:pPr/>
                      <a:t>[VALUE]</a:t>
                    </a:fld>
                    <a:r>
                      <a:rPr lang="en-US" dirty="0"/>
                      <a:t>, 4%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6964-4575-A0FA-ABB94CC150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'Drop off'!$A$1:$I$1</c:f>
              <c:strCache>
                <c:ptCount val="9"/>
                <c:pt idx="0">
                  <c:v>6pm to 9pm</c:v>
                </c:pt>
                <c:pt idx="1">
                  <c:v>9:01pm to 11.59pm</c:v>
                </c:pt>
                <c:pt idx="2">
                  <c:v>12am to 3am</c:v>
                </c:pt>
                <c:pt idx="3">
                  <c:v>3:01am to 6am</c:v>
                </c:pt>
                <c:pt idx="4">
                  <c:v>6:01am to 9am</c:v>
                </c:pt>
                <c:pt idx="5">
                  <c:v>9:01am to 11:59am</c:v>
                </c:pt>
                <c:pt idx="6">
                  <c:v>12pm to 3pm</c:v>
                </c:pt>
                <c:pt idx="7">
                  <c:v>3:01pm to 5:59pm</c:v>
                </c:pt>
                <c:pt idx="8">
                  <c:v>Timings not available</c:v>
                </c:pt>
              </c:strCache>
            </c:strRef>
          </c:cat>
          <c:val>
            <c:numRef>
              <c:f>'Drop off'!$A$2:$I$2</c:f>
              <c:numCache>
                <c:formatCode>General</c:formatCode>
                <c:ptCount val="9"/>
                <c:pt idx="0">
                  <c:v>95</c:v>
                </c:pt>
                <c:pt idx="1">
                  <c:v>53</c:v>
                </c:pt>
                <c:pt idx="2">
                  <c:v>13</c:v>
                </c:pt>
                <c:pt idx="3">
                  <c:v>1</c:v>
                </c:pt>
                <c:pt idx="4">
                  <c:v>1</c:v>
                </c:pt>
                <c:pt idx="5">
                  <c:v>26</c:v>
                </c:pt>
                <c:pt idx="6">
                  <c:v>145</c:v>
                </c:pt>
                <c:pt idx="7">
                  <c:v>121</c:v>
                </c:pt>
                <c:pt idx="8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964-4575-A0FA-ABB94CC150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33580160"/>
        <c:axId val="342496288"/>
      </c:barChart>
      <c:catAx>
        <c:axId val="1133580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496288"/>
        <c:crosses val="autoZero"/>
        <c:auto val="1"/>
        <c:lblAlgn val="ctr"/>
        <c:lblOffset val="100"/>
        <c:noMultiLvlLbl val="0"/>
      </c:catAx>
      <c:valAx>
        <c:axId val="3424962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580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[AG+ to SIF.xlsx]Hit rate!PivotTable8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'Hit rate'!$B$1:$B$2</c:f>
              <c:strCache>
                <c:ptCount val="1"/>
                <c:pt idx="0">
                  <c:v>C-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'Hit rate'!$A$3:$A$6</c:f>
              <c:strCache>
                <c:ptCount val="3"/>
                <c:pt idx="0">
                  <c:v>May</c:v>
                </c:pt>
                <c:pt idx="1">
                  <c:v>Jun</c:v>
                </c:pt>
                <c:pt idx="2">
                  <c:v>Jul</c:v>
                </c:pt>
              </c:strCache>
            </c:strRef>
          </c:cat>
          <c:val>
            <c:numRef>
              <c:f>'Hit rate'!$B$3:$B$6</c:f>
              <c:numCache>
                <c:formatCode>General</c:formatCode>
                <c:ptCount val="3"/>
                <c:pt idx="0">
                  <c:v>30</c:v>
                </c:pt>
                <c:pt idx="1">
                  <c:v>33</c:v>
                </c:pt>
                <c:pt idx="2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B5-4490-A4E2-45CD150C8DF1}"/>
            </c:ext>
          </c:extLst>
        </c:ser>
        <c:ser>
          <c:idx val="1"/>
          <c:order val="1"/>
          <c:tx>
            <c:strRef>
              <c:f>'Hit rate'!$C$1:$C$2</c:f>
              <c:strCache>
                <c:ptCount val="1"/>
                <c:pt idx="0">
                  <c:v>C+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'Hit rate'!$A$3:$A$6</c:f>
              <c:strCache>
                <c:ptCount val="3"/>
                <c:pt idx="0">
                  <c:v>May</c:v>
                </c:pt>
                <c:pt idx="1">
                  <c:v>Jun</c:v>
                </c:pt>
                <c:pt idx="2">
                  <c:v>Jul</c:v>
                </c:pt>
              </c:strCache>
            </c:strRef>
          </c:cat>
          <c:val>
            <c:numRef>
              <c:f>'Hit rate'!$C$3:$C$6</c:f>
              <c:numCache>
                <c:formatCode>General</c:formatCode>
                <c:ptCount val="3"/>
                <c:pt idx="0">
                  <c:v>77</c:v>
                </c:pt>
                <c:pt idx="1">
                  <c:v>61</c:v>
                </c:pt>
                <c:pt idx="2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B5-4490-A4E2-45CD150C8D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263569727"/>
        <c:axId val="817700767"/>
      </c:barChart>
      <c:catAx>
        <c:axId val="1263569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7700767"/>
        <c:crosses val="autoZero"/>
        <c:auto val="1"/>
        <c:lblAlgn val="ctr"/>
        <c:lblOffset val="100"/>
        <c:noMultiLvlLbl val="0"/>
      </c:catAx>
      <c:valAx>
        <c:axId val="81770076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100" dirty="0"/>
                  <a:t>No of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569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[AG+ to SIF.xlsx]Week!PivotTable1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Week!$B$1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Week!$A$2:$A$13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strCache>
            </c:strRef>
          </c:cat>
          <c:val>
            <c:numRef>
              <c:f>Week!$B$2:$B$13</c:f>
              <c:numCache>
                <c:formatCode>General</c:formatCode>
                <c:ptCount val="11"/>
                <c:pt idx="0">
                  <c:v>13</c:v>
                </c:pt>
                <c:pt idx="1">
                  <c:v>44</c:v>
                </c:pt>
                <c:pt idx="2">
                  <c:v>44</c:v>
                </c:pt>
                <c:pt idx="3">
                  <c:v>22</c:v>
                </c:pt>
                <c:pt idx="4">
                  <c:v>18</c:v>
                </c:pt>
                <c:pt idx="5">
                  <c:v>26</c:v>
                </c:pt>
                <c:pt idx="6">
                  <c:v>32</c:v>
                </c:pt>
                <c:pt idx="7">
                  <c:v>12</c:v>
                </c:pt>
                <c:pt idx="8">
                  <c:v>26</c:v>
                </c:pt>
                <c:pt idx="9">
                  <c:v>176</c:v>
                </c:pt>
                <c:pt idx="10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7D-4343-896D-009B4C433FD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0112816"/>
        <c:axId val="2101769104"/>
      </c:barChart>
      <c:catAx>
        <c:axId val="630112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/>
                  <a:t>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769104"/>
        <c:crosses val="autoZero"/>
        <c:auto val="1"/>
        <c:lblAlgn val="ctr"/>
        <c:lblOffset val="100"/>
        <c:noMultiLvlLbl val="0"/>
      </c:catAx>
      <c:valAx>
        <c:axId val="21017691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200" dirty="0"/>
                  <a:t>No of</a:t>
                </a:r>
                <a:r>
                  <a:rPr lang="en-SG" sz="1200" baseline="0" dirty="0"/>
                  <a:t> sales</a:t>
                </a:r>
                <a:endParaRPr lang="en-SG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112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Asym!$U$34</c:f>
              <c:strCache>
                <c:ptCount val="1"/>
                <c:pt idx="0">
                  <c:v>C-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4.8247586860852443E-3"/>
                </c:manualLayout>
              </c:layout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accent1"/>
                        </a:solidFill>
                      </a:rPr>
                      <a:t>B:16, 67%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54B-4A6B-9B69-FDD903B60DB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accent1"/>
                        </a:solidFill>
                      </a:rPr>
                      <a:t>B:100, 22%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254B-4A6B-9B69-FDD903B60DB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accent1"/>
                        </a:solidFill>
                      </a:rPr>
                      <a:t>B:5, 50%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254B-4A6B-9B69-FDD903B60D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Asym!$T$35:$T$37</c:f>
              <c:strCache>
                <c:ptCount val="3"/>
                <c:pt idx="0">
                  <c:v>Asymptomatic</c:v>
                </c:pt>
                <c:pt idx="1">
                  <c:v>Symptomatic</c:v>
                </c:pt>
                <c:pt idx="2">
                  <c:v>High-risk travellers</c:v>
                </c:pt>
              </c:strCache>
            </c:strRef>
          </c:cat>
          <c:val>
            <c:numRef>
              <c:f>Asym!$U$35:$U$37</c:f>
              <c:numCache>
                <c:formatCode>General</c:formatCode>
                <c:ptCount val="3"/>
                <c:pt idx="0">
                  <c:v>15</c:v>
                </c:pt>
                <c:pt idx="1">
                  <c:v>89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4B-4A6B-9B69-FDD903B60DB3}"/>
            </c:ext>
          </c:extLst>
        </c:ser>
        <c:ser>
          <c:idx val="1"/>
          <c:order val="1"/>
          <c:tx>
            <c:strRef>
              <c:f>Asym!$V$34</c:f>
              <c:strCache>
                <c:ptCount val="1"/>
                <c:pt idx="0">
                  <c:v>C+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R:8, 33%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254B-4A6B-9B69-FDD903B60DB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accent2"/>
                        </a:solidFill>
                      </a:rPr>
                      <a:t>R:346, 78%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254B-4A6B-9B69-FDD903B60DB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>
                        <a:solidFill>
                          <a:schemeClr val="accent2"/>
                        </a:solidFill>
                      </a:rPr>
                      <a:t>R:5,</a:t>
                    </a:r>
                    <a:r>
                      <a:rPr lang="en-US" baseline="0" dirty="0">
                        <a:solidFill>
                          <a:schemeClr val="accent2"/>
                        </a:solidFill>
                      </a:rPr>
                      <a:t> 50%</a:t>
                    </a:r>
                    <a:endParaRPr lang="en-US" dirty="0">
                      <a:solidFill>
                        <a:schemeClr val="accent2"/>
                      </a:solidFill>
                    </a:endParaRP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254B-4A6B-9B69-FDD903B60D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Asym!$T$35:$T$37</c:f>
              <c:strCache>
                <c:ptCount val="3"/>
                <c:pt idx="0">
                  <c:v>Asymptomatic</c:v>
                </c:pt>
                <c:pt idx="1">
                  <c:v>Symptomatic</c:v>
                </c:pt>
                <c:pt idx="2">
                  <c:v>High-risk travellers</c:v>
                </c:pt>
              </c:strCache>
            </c:strRef>
          </c:cat>
          <c:val>
            <c:numRef>
              <c:f>Asym!$V$35:$V$37</c:f>
              <c:numCache>
                <c:formatCode>General</c:formatCode>
                <c:ptCount val="3"/>
                <c:pt idx="0">
                  <c:v>7</c:v>
                </c:pt>
                <c:pt idx="1">
                  <c:v>179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4B-4A6B-9B69-FDD903B60DB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27987343"/>
        <c:axId val="325918975"/>
      </c:barChart>
      <c:catAx>
        <c:axId val="327987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5918975"/>
        <c:crosses val="autoZero"/>
        <c:auto val="1"/>
        <c:lblAlgn val="ctr"/>
        <c:lblOffset val="100"/>
        <c:noMultiLvlLbl val="0"/>
      </c:catAx>
      <c:valAx>
        <c:axId val="3259189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7987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0.17357</cdr:x>
      <cdr:y>0.81079</cdr:y>
    </cdr:from>
    <cdr:to>
      <cdr:x>0.28933</cdr:x>
      <cdr:y>0.91685</cdr:y>
    </cdr:to>
    <cdr:sp macro="" textlink="">
      <cdr:nvSpPr>
        <cdr:cNvPr id="2" name="TextBox 28">
          <a:extLst xmlns:a="http://schemas.openxmlformats.org/drawingml/2006/main">
            <a:ext uri="{FF2B5EF4-FFF2-40B4-BE49-F238E27FC236}">
              <a16:creationId xmlns:a16="http://schemas.microsoft.com/office/drawing/2014/main" id="{6A7020BD-ADFA-4E40-B864-0367F07158C8}"/>
            </a:ext>
          </a:extLst>
        </cdr:cNvPr>
        <cdr:cNvSpPr txBox="1"/>
      </cdr:nvSpPr>
      <cdr:spPr>
        <a:xfrm xmlns:a="http://schemas.openxmlformats.org/drawingml/2006/main">
          <a:off x="2009785" y="3058547"/>
          <a:ext cx="1340395" cy="40011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dirty="0"/>
            <a:t>R: 28%</a:t>
          </a:r>
          <a:endParaRPr lang="en-SG" sz="20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CB2855-9C53-4828-AEFD-B7F663E613B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BEB1C-B657-4EAC-8FC6-E1B9F15B28A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231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numbers in brackets are the averages for the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EB1C-B657-4EAC-8FC6-E1B9F15B28A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5066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EB1C-B657-4EAC-8FC6-E1B9F15B28A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7987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EB1C-B657-4EAC-8FC6-E1B9F15B28A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587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BEB1C-B657-4EAC-8FC6-E1B9F15B28A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361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5C65-D441-4589-ACE0-89EF13A2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3D365-406F-4A43-B001-CFF711061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B49A-8DE5-4B96-803F-670613DC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E686-3843-4521-AB8C-B1492A50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20BE6-6AB6-44B0-9D93-20876F1D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5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81C9-DD7F-4D57-94CA-13B7B7EC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A9EB-2269-4A12-B50A-4D2E758A2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4D098-8E4E-42C2-AAE9-AF899B49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6F104-0A8C-4E48-B58F-FE4F86DA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1DED-4826-4757-BC12-6CED7383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548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EF240-EDB8-4BD2-86C0-503E1EE3E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9BE2A-8231-454E-98C5-1B864A6C2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EA63-20E4-4FAD-8A61-E5534470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0979F-101C-4EE1-A7ED-6D94D73E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ECE49-196F-4F04-8978-2E829254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035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8818-F197-4FD3-A040-BFB1D97D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CBD9-D0A5-4F1B-BAA2-E28D1F9A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05F3-5B73-4C29-9896-9F66A4B8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435D-F9D6-4A81-91B9-42959DF9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C32D-BABC-4008-95FF-D2458BBC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19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E89F-F093-4CC9-BA6C-A362409C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BB016-291B-45AC-936A-0B2ADD16C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D7EEE-A741-494D-A080-EA5634F8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1FFE4-79A3-4787-ABE4-64D4BDF4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1D803-41AE-4897-91DD-0CD8B470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5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CBD0-87BE-4D1E-85C5-1677839F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0EC5-A3A1-4BC1-A054-2E187AAAA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F985A-7E6B-4747-9A4A-C55EB24A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07762-E26B-45EA-BB08-4E428952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F9D36-1939-4E17-9AF1-71F44C93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FB71A-F883-4C9A-8D1B-E281FEBC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85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CDB6-9D04-458F-9E7C-1072DF5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E917A-038F-4E9F-9037-C723F712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2A512-3E83-4DFA-BA71-9158AECD4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239F9-97EE-4CE8-BBF7-CD2E730D4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BE9A4-D717-46E3-9F6F-401700D97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18AB6-F9E8-4E74-9ECB-474B101C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2D49C-1479-4E56-87DA-1BB8D37C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298C2-60B1-4657-A653-0F9EB17C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00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81AB-DAF4-49FE-BAB2-14CB4999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22C0E-8850-482C-B2CD-B7741137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A4B35-6008-4401-B003-020C62F5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368BD-D238-4594-9D0D-5AD1F40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273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261F4-F556-4164-B212-BCCEDDFE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62950-C0BF-4EFB-A2C7-005469BA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9B484-DD93-4939-AE6E-9357D7A9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666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4A13-6208-495B-9242-4A15EB75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5155-A967-4C38-859D-A4125E01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06279-D451-4686-8D4D-3120D8D28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EA945-AA44-4593-BD70-3BE99331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97A9B-057C-43DC-88DF-6C1DE3B4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3855A-4BE8-46DC-90F6-5D1EA0F6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41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AA18-AAD4-4435-AFD4-29E4A956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45FE0-F6F7-4BE4-82B9-5F1F23880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103D7-23C2-4F38-9FEE-ED113126C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82065-51A9-4F6D-92F3-58FA45DF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C870E-AEFC-4EA9-9F4E-7BF0E814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281D-F045-42AB-AC7F-AD1DB81C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12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97305-0BB2-428F-97D8-028A5A84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ED8CE-1C49-42B4-B796-1A82862D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6C730-4344-4B1A-8740-AA5132FFC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C4434-BB80-4394-9313-A9A178E917E8}" type="datetimeFigureOut">
              <a:rPr lang="en-SG" smtClean="0"/>
              <a:t>24/7/2021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CFF2-6F62-484B-BB28-B9050E6C1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876B-3676-4EC1-9817-685C6B004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4EE54-1F95-4F2B-ADAF-AF1956DD7EF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012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1F5C-5918-42FB-BBF4-2F77CD70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849"/>
            <a:ext cx="10175697" cy="9088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Turn around time in hours</a:t>
            </a:r>
            <a:endParaRPr lang="en-SG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3121F-16F5-40ED-A690-074E4E0EFE7D}"/>
              </a:ext>
            </a:extLst>
          </p:cNvPr>
          <p:cNvSpPr txBox="1"/>
          <p:nvPr/>
        </p:nvSpPr>
        <p:spPr>
          <a:xfrm>
            <a:off x="3560979" y="3411212"/>
            <a:ext cx="13642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 to </a:t>
            </a:r>
          </a:p>
          <a:p>
            <a:r>
              <a:rPr lang="en-US" sz="2000" dirty="0">
                <a:solidFill>
                  <a:schemeClr val="bg1"/>
                </a:solidFill>
              </a:rPr>
              <a:t>Pickup </a:t>
            </a:r>
          </a:p>
          <a:p>
            <a:r>
              <a:rPr lang="en-US" sz="2000" dirty="0">
                <a:solidFill>
                  <a:schemeClr val="bg1"/>
                </a:solidFill>
              </a:rPr>
              <a:t>(1 and 2)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7963D-A393-4A06-BF22-956B96EFDC78}"/>
              </a:ext>
            </a:extLst>
          </p:cNvPr>
          <p:cNvSpPr txBox="1"/>
          <p:nvPr/>
        </p:nvSpPr>
        <p:spPr>
          <a:xfrm>
            <a:off x="5250474" y="4518790"/>
            <a:ext cx="1615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1. Request to </a:t>
            </a:r>
          </a:p>
          <a:p>
            <a:r>
              <a:rPr lang="en-US" sz="2000" dirty="0">
                <a:solidFill>
                  <a:schemeClr val="bg1"/>
                </a:solidFill>
              </a:rPr>
              <a:t>Activation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34AFFE-DD3D-4D00-8076-6CE285079C97}"/>
              </a:ext>
            </a:extLst>
          </p:cNvPr>
          <p:cNvSpPr txBox="1"/>
          <p:nvPr/>
        </p:nvSpPr>
        <p:spPr>
          <a:xfrm>
            <a:off x="7252745" y="4642879"/>
            <a:ext cx="1545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2. Activation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to Pickup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9877E-7D88-4EA5-8590-51BA724628A1}"/>
              </a:ext>
            </a:extLst>
          </p:cNvPr>
          <p:cNvSpPr txBox="1"/>
          <p:nvPr/>
        </p:nvSpPr>
        <p:spPr>
          <a:xfrm>
            <a:off x="9248757" y="4824983"/>
            <a:ext cx="145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3. Pickup to </a:t>
            </a:r>
          </a:p>
          <a:p>
            <a:r>
              <a:rPr lang="en-SG" sz="2000" dirty="0">
                <a:solidFill>
                  <a:schemeClr val="bg1"/>
                </a:solidFill>
              </a:rPr>
              <a:t>Dropoff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4DEF0C5-8AC3-4E1E-BA27-B635FC679865}"/>
              </a:ext>
            </a:extLst>
          </p:cNvPr>
          <p:cNvSpPr/>
          <p:nvPr/>
        </p:nvSpPr>
        <p:spPr>
          <a:xfrm>
            <a:off x="1592852" y="1151720"/>
            <a:ext cx="6664694" cy="48463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8275BB2-DC67-49A5-8C9D-60F6F7B2AC87}"/>
              </a:ext>
            </a:extLst>
          </p:cNvPr>
          <p:cNvSpPr/>
          <p:nvPr/>
        </p:nvSpPr>
        <p:spPr>
          <a:xfrm>
            <a:off x="1592852" y="2984229"/>
            <a:ext cx="3586778" cy="484632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F3A8B0B2-225A-49CC-841D-E077E897C845}"/>
              </a:ext>
            </a:extLst>
          </p:cNvPr>
          <p:cNvSpPr/>
          <p:nvPr/>
        </p:nvSpPr>
        <p:spPr>
          <a:xfrm>
            <a:off x="5179630" y="3784163"/>
            <a:ext cx="3074950" cy="484632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000" dirty="0"/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B8ABAE3B-686B-47CA-B90B-EFFFD0DE9CDD}"/>
              </a:ext>
            </a:extLst>
          </p:cNvPr>
          <p:cNvSpPr/>
          <p:nvPr/>
        </p:nvSpPr>
        <p:spPr>
          <a:xfrm>
            <a:off x="8254580" y="4654600"/>
            <a:ext cx="2847875" cy="484632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75DD990B-83DA-405C-9746-11BF38181CCD}"/>
              </a:ext>
            </a:extLst>
          </p:cNvPr>
          <p:cNvSpPr txBox="1"/>
          <p:nvPr/>
        </p:nvSpPr>
        <p:spPr>
          <a:xfrm>
            <a:off x="4142423" y="1663902"/>
            <a:ext cx="1562055" cy="1517121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/>
                </a:solidFill>
              </a:rPr>
              <a:t>Average: 1.4 </a:t>
            </a:r>
            <a:r>
              <a:rPr lang="en-US" sz="2000" b="1"/>
              <a:t>(1.6)</a:t>
            </a:r>
            <a:endParaRPr lang="en-US" sz="2000" b="1" dirty="0"/>
          </a:p>
          <a:p>
            <a:r>
              <a:rPr lang="en-US" sz="2000" dirty="0">
                <a:solidFill>
                  <a:schemeClr val="accent1"/>
                </a:solidFill>
              </a:rPr>
              <a:t>Min: 0.3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Max: 5.8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Median: 2.3</a:t>
            </a:r>
            <a:endParaRPr lang="en-SG" sz="2000" dirty="0">
              <a:solidFill>
                <a:schemeClr val="accent1"/>
              </a:solidFill>
            </a:endParaRP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C926D2EF-E084-4215-BE52-58656D4B7E7A}"/>
              </a:ext>
            </a:extLst>
          </p:cNvPr>
          <p:cNvSpPr txBox="1"/>
          <p:nvPr/>
        </p:nvSpPr>
        <p:spPr>
          <a:xfrm>
            <a:off x="5862885" y="4309545"/>
            <a:ext cx="1582291" cy="134046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6"/>
                </a:solidFill>
              </a:rPr>
              <a:t>Average: 0.8 </a:t>
            </a:r>
            <a:r>
              <a:rPr lang="en-US" sz="2000" b="1" dirty="0"/>
              <a:t>(0.7)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Min: 0.1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Max: 2.5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Median: 0.9</a:t>
            </a:r>
            <a:endParaRPr lang="en-SG" sz="2000" dirty="0">
              <a:solidFill>
                <a:schemeClr val="accent6"/>
              </a:solidFill>
            </a:endParaRP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E150B634-24D0-47DB-B47A-AC9E0C7B6268}"/>
              </a:ext>
            </a:extLst>
          </p:cNvPr>
          <p:cNvSpPr txBox="1"/>
          <p:nvPr/>
        </p:nvSpPr>
        <p:spPr>
          <a:xfrm>
            <a:off x="8937834" y="3171737"/>
            <a:ext cx="1582405" cy="134046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4"/>
                </a:solidFill>
              </a:rPr>
              <a:t>Average: 0.6 </a:t>
            </a:r>
            <a:r>
              <a:rPr lang="en-US" sz="2000" b="1" dirty="0"/>
              <a:t>(0.5)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Min: 0.1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Max: 1.9</a:t>
            </a:r>
          </a:p>
          <a:p>
            <a:r>
              <a:rPr lang="en-US" sz="2000" dirty="0">
                <a:solidFill>
                  <a:schemeClr val="accent4"/>
                </a:solidFill>
              </a:rPr>
              <a:t>Median: 0.7</a:t>
            </a:r>
            <a:endParaRPr lang="en-SG" sz="2000" dirty="0">
              <a:solidFill>
                <a:schemeClr val="accent4"/>
              </a:solidFill>
            </a:endParaRPr>
          </a:p>
        </p:txBody>
      </p:sp>
      <p:sp>
        <p:nvSpPr>
          <p:cNvPr id="26" name="TextBox 1">
            <a:extLst>
              <a:ext uri="{FF2B5EF4-FFF2-40B4-BE49-F238E27FC236}">
                <a16:creationId xmlns:a16="http://schemas.microsoft.com/office/drawing/2014/main" id="{871F2E07-D149-4126-90A7-8FB28CB24E47}"/>
              </a:ext>
            </a:extLst>
          </p:cNvPr>
          <p:cNvSpPr txBox="1"/>
          <p:nvPr/>
        </p:nvSpPr>
        <p:spPr>
          <a:xfrm>
            <a:off x="2545461" y="3528670"/>
            <a:ext cx="1662423" cy="1387001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</a:rPr>
              <a:t>Average: 0.6 </a:t>
            </a:r>
            <a:r>
              <a:rPr lang="en-US" sz="2000" b="1" dirty="0"/>
              <a:t>(0.9)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Min: 0.1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Max: 4.5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Median: 0.2</a:t>
            </a:r>
            <a:endParaRPr lang="en-SG" sz="2000" dirty="0">
              <a:solidFill>
                <a:schemeClr val="accent2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5AE4B03-8E92-4BE8-BCEC-67F316F6005A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592852" y="1394036"/>
            <a:ext cx="0" cy="460758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6C2B99A-A46B-4C15-932C-20DF8C366F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179630" y="3226545"/>
            <a:ext cx="0" cy="277507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C29A970-1F0C-4DF6-B6B4-070EC029475F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254580" y="1394036"/>
            <a:ext cx="2966" cy="459053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82D482-E8FC-425C-A5D0-1E06FE40770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1102455" y="4896916"/>
            <a:ext cx="0" cy="110470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8FBF54-5041-461D-9B01-339260E58207}"/>
              </a:ext>
            </a:extLst>
          </p:cNvPr>
          <p:cNvSpPr txBox="1"/>
          <p:nvPr/>
        </p:nvSpPr>
        <p:spPr>
          <a:xfrm>
            <a:off x="838200" y="5925987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en-S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6C081A-F1C8-475E-B962-E32F6DE1AEDF}"/>
              </a:ext>
            </a:extLst>
          </p:cNvPr>
          <p:cNvSpPr txBox="1"/>
          <p:nvPr/>
        </p:nvSpPr>
        <p:spPr>
          <a:xfrm>
            <a:off x="4636667" y="5925987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64BC53-3C8C-431D-8321-3DF9755EB791}"/>
              </a:ext>
            </a:extLst>
          </p:cNvPr>
          <p:cNvSpPr txBox="1"/>
          <p:nvPr/>
        </p:nvSpPr>
        <p:spPr>
          <a:xfrm>
            <a:off x="7855143" y="5917588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3</a:t>
            </a:r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A7A9EA-6254-4493-BA54-B778BE1A61AA}"/>
              </a:ext>
            </a:extLst>
          </p:cNvPr>
          <p:cNvSpPr txBox="1"/>
          <p:nvPr/>
        </p:nvSpPr>
        <p:spPr>
          <a:xfrm>
            <a:off x="10653060" y="5917588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Process 4</a:t>
            </a:r>
          </a:p>
        </p:txBody>
      </p:sp>
    </p:spTree>
    <p:extLst>
      <p:ext uri="{BB962C8B-B14F-4D97-AF65-F5344CB8AC3E}">
        <p14:creationId xmlns:p14="http://schemas.microsoft.com/office/powerpoint/2010/main" val="260065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1F5C-5918-42FB-BBF4-2F77CD70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601"/>
            <a:ext cx="10175697" cy="9088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Delivery windows</a:t>
            </a:r>
            <a:endParaRPr lang="en-SG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6B669-6AFB-41B3-9305-0E928A18F43F}"/>
              </a:ext>
            </a:extLst>
          </p:cNvPr>
          <p:cNvSpPr txBox="1"/>
          <p:nvPr/>
        </p:nvSpPr>
        <p:spPr>
          <a:xfrm rot="16200000">
            <a:off x="-399960" y="3361596"/>
            <a:ext cx="1627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No. of Customers</a:t>
            </a:r>
            <a:endParaRPr lang="en-SG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51DFA-583E-47BA-B961-9B9615C6FBEE}"/>
              </a:ext>
            </a:extLst>
          </p:cNvPr>
          <p:cNvSpPr txBox="1"/>
          <p:nvPr/>
        </p:nvSpPr>
        <p:spPr>
          <a:xfrm>
            <a:off x="4993532" y="6279409"/>
            <a:ext cx="16558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Delivery windows</a:t>
            </a:r>
            <a:endParaRPr lang="en-SG" sz="16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A197EDF-ED5C-4E27-872D-11F2A1B2F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9633776"/>
              </p:ext>
            </p:extLst>
          </p:nvPr>
        </p:nvGraphicFramePr>
        <p:xfrm>
          <a:off x="487018" y="1188867"/>
          <a:ext cx="11460440" cy="5090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94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BB5B3C62-7E02-44B8-A537-39ED4557E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908227"/>
              </p:ext>
            </p:extLst>
          </p:nvPr>
        </p:nvGraphicFramePr>
        <p:xfrm>
          <a:off x="245165" y="699191"/>
          <a:ext cx="11579087" cy="377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54F1F5C-5918-42FB-BBF4-2F77CD70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70"/>
            <a:ext cx="10175697" cy="9088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Monthly and weekly trend </a:t>
            </a:r>
            <a:endParaRPr lang="en-SG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2762E-B3BE-4634-93CD-548E81A25CD3}"/>
              </a:ext>
            </a:extLst>
          </p:cNvPr>
          <p:cNvSpPr txBox="1"/>
          <p:nvPr/>
        </p:nvSpPr>
        <p:spPr>
          <a:xfrm>
            <a:off x="3278056" y="2333084"/>
            <a:ext cx="1149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average: 5</a:t>
            </a:r>
          </a:p>
          <a:p>
            <a:r>
              <a:rPr lang="en-US" dirty="0"/>
              <a:t>max: 8</a:t>
            </a:r>
          </a:p>
          <a:p>
            <a:r>
              <a:rPr lang="en-US" dirty="0"/>
              <a:t>min: 3</a:t>
            </a:r>
          </a:p>
          <a:p>
            <a:r>
              <a:rPr lang="en-US" dirty="0"/>
              <a:t>median: 6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50BC67-4050-4B2E-B09F-F5BC481779D4}"/>
              </a:ext>
            </a:extLst>
          </p:cNvPr>
          <p:cNvSpPr txBox="1"/>
          <p:nvPr/>
        </p:nvSpPr>
        <p:spPr>
          <a:xfrm>
            <a:off x="6849837" y="2333084"/>
            <a:ext cx="1149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average: 6</a:t>
            </a:r>
          </a:p>
          <a:p>
            <a:r>
              <a:rPr lang="en-US" dirty="0"/>
              <a:t>max: 12</a:t>
            </a:r>
          </a:p>
          <a:p>
            <a:r>
              <a:rPr lang="en-US" dirty="0"/>
              <a:t>min: 4</a:t>
            </a:r>
          </a:p>
          <a:p>
            <a:r>
              <a:rPr lang="en-US" dirty="0"/>
              <a:t>median: 6</a:t>
            </a:r>
            <a:endParaRPr lang="en-SG" dirty="0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36172DD3-F493-492D-9AF9-982130A8AD99}"/>
              </a:ext>
            </a:extLst>
          </p:cNvPr>
          <p:cNvSpPr txBox="1"/>
          <p:nvPr/>
        </p:nvSpPr>
        <p:spPr>
          <a:xfrm>
            <a:off x="2215038" y="253086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105 sales</a:t>
            </a:r>
            <a:endParaRPr lang="en-SG" sz="1800" dirty="0"/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295A4908-EB48-4542-A325-208963D57B31}"/>
              </a:ext>
            </a:extLst>
          </p:cNvPr>
          <p:cNvSpPr txBox="1"/>
          <p:nvPr/>
        </p:nvSpPr>
        <p:spPr>
          <a:xfrm>
            <a:off x="5842096" y="264264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92 sales</a:t>
            </a:r>
            <a:endParaRPr lang="en-SG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01D402-997A-4FB9-8596-352A253F3B9E}"/>
              </a:ext>
            </a:extLst>
          </p:cNvPr>
          <p:cNvSpPr txBox="1"/>
          <p:nvPr/>
        </p:nvSpPr>
        <p:spPr>
          <a:xfrm>
            <a:off x="2212106" y="3126219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B: 72%</a:t>
            </a:r>
            <a:endParaRPr lang="en-SG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6A40D5-0A19-4EC1-A48A-8407D9AC8323}"/>
              </a:ext>
            </a:extLst>
          </p:cNvPr>
          <p:cNvSpPr txBox="1"/>
          <p:nvPr/>
        </p:nvSpPr>
        <p:spPr>
          <a:xfrm>
            <a:off x="5818092" y="3192796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B: 65%</a:t>
            </a:r>
            <a:endParaRPr lang="en-SG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946A63-9F99-4599-A07A-7AF55FBABF0A}"/>
              </a:ext>
            </a:extLst>
          </p:cNvPr>
          <p:cNvSpPr txBox="1"/>
          <p:nvPr/>
        </p:nvSpPr>
        <p:spPr>
          <a:xfrm>
            <a:off x="5818091" y="3733476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R: 35%</a:t>
            </a:r>
            <a:endParaRPr lang="en-SG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D185FF-DFDA-4526-B74D-53F9DA0C48FE}"/>
              </a:ext>
            </a:extLst>
          </p:cNvPr>
          <p:cNvSpPr txBox="1"/>
          <p:nvPr/>
        </p:nvSpPr>
        <p:spPr>
          <a:xfrm>
            <a:off x="9429843" y="2121611"/>
            <a:ext cx="1138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 80%</a:t>
            </a:r>
            <a:endParaRPr lang="en-SG" sz="2000" dirty="0"/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08F7E598-AD36-4C56-9FFF-359D98036B13}"/>
              </a:ext>
            </a:extLst>
          </p:cNvPr>
          <p:cNvSpPr txBox="1"/>
          <p:nvPr/>
        </p:nvSpPr>
        <p:spPr>
          <a:xfrm>
            <a:off x="9420003" y="3542101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R: 20%</a:t>
            </a:r>
            <a:endParaRPr lang="en-SG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8130ED-C043-4CB8-8493-4CCE267B5853}"/>
              </a:ext>
            </a:extLst>
          </p:cNvPr>
          <p:cNvSpPr txBox="1"/>
          <p:nvPr/>
        </p:nvSpPr>
        <p:spPr>
          <a:xfrm>
            <a:off x="10465278" y="2328890"/>
            <a:ext cx="1266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average: 15</a:t>
            </a:r>
          </a:p>
          <a:p>
            <a:r>
              <a:rPr lang="en-US" dirty="0"/>
              <a:t>max: 25</a:t>
            </a:r>
          </a:p>
          <a:p>
            <a:r>
              <a:rPr lang="en-US" dirty="0"/>
              <a:t>min: 1</a:t>
            </a:r>
          </a:p>
          <a:p>
            <a:r>
              <a:rPr lang="en-US" dirty="0"/>
              <a:t>median: 6</a:t>
            </a:r>
            <a:endParaRPr lang="en-SG" dirty="0"/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47CBAAAB-9BED-4591-B278-4CE7CAFDEA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378609"/>
              </p:ext>
            </p:extLst>
          </p:nvPr>
        </p:nvGraphicFramePr>
        <p:xfrm>
          <a:off x="278296" y="4340732"/>
          <a:ext cx="11668539" cy="2447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3" name="TextBox 4">
            <a:extLst>
              <a:ext uri="{FF2B5EF4-FFF2-40B4-BE49-F238E27FC236}">
                <a16:creationId xmlns:a16="http://schemas.microsoft.com/office/drawing/2014/main" id="{9AC51754-1032-4D2D-AA8C-A539B0823D93}"/>
              </a:ext>
            </a:extLst>
          </p:cNvPr>
          <p:cNvSpPr txBox="1"/>
          <p:nvPr/>
        </p:nvSpPr>
        <p:spPr>
          <a:xfrm>
            <a:off x="9321579" y="73190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255 sales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94128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1F5C-5918-42FB-BBF4-2F77CD70B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601"/>
            <a:ext cx="10515600" cy="90887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Breakdown by category 1, 2 and 3</a:t>
            </a:r>
            <a:endParaRPr lang="en-SG" sz="40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11F9E80-2663-4CFF-AEC4-F3873199CF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225705"/>
              </p:ext>
            </p:extLst>
          </p:nvPr>
        </p:nvGraphicFramePr>
        <p:xfrm>
          <a:off x="838200" y="964953"/>
          <a:ext cx="10515600" cy="5264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A0D00FF-0D0F-410C-8CA9-5A515374C47A}"/>
              </a:ext>
            </a:extLst>
          </p:cNvPr>
          <p:cNvSpPr txBox="1"/>
          <p:nvPr/>
        </p:nvSpPr>
        <p:spPr>
          <a:xfrm>
            <a:off x="2361363" y="6262067"/>
            <a:ext cx="66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Cat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E4D12-B0EF-4845-B6D8-8075005BA108}"/>
              </a:ext>
            </a:extLst>
          </p:cNvPr>
          <p:cNvSpPr txBox="1"/>
          <p:nvPr/>
        </p:nvSpPr>
        <p:spPr>
          <a:xfrm flipH="1">
            <a:off x="9110377" y="6235541"/>
            <a:ext cx="66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Cat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D1FE3-0EE3-4174-A1CA-CAAA05DD43A7}"/>
              </a:ext>
            </a:extLst>
          </p:cNvPr>
          <p:cNvSpPr txBox="1"/>
          <p:nvPr/>
        </p:nvSpPr>
        <p:spPr>
          <a:xfrm>
            <a:off x="5901733" y="6262067"/>
            <a:ext cx="66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Cat 2</a:t>
            </a:r>
          </a:p>
        </p:txBody>
      </p:sp>
    </p:spTree>
    <p:extLst>
      <p:ext uri="{BB962C8B-B14F-4D97-AF65-F5344CB8AC3E}">
        <p14:creationId xmlns:p14="http://schemas.microsoft.com/office/powerpoint/2010/main" val="49670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pload Document" ma:contentTypeID="0x0101005F16E992A3D30B45B78BD8EDBD6896C5" ma:contentTypeVersion="4" ma:contentTypeDescription="Create a new document." ma:contentTypeScope="" ma:versionID="170eb0af01be8aa708f44e2ac16b11f5">
  <xsd:schema xmlns:xsd="http://www.w3.org/2001/XMLSchema" xmlns:xs="http://www.w3.org/2001/XMLSchema" xmlns:p="http://schemas.microsoft.com/office/2006/metadata/properties" xmlns:ns1="http://schemas.microsoft.com/sharepoint/v3" xmlns:ns2="df27198b-e2dc-4930-b96f-930ea00c627e" targetNamespace="http://schemas.microsoft.com/office/2006/metadata/properties" ma:root="true" ma:fieldsID="72b83e0a4f075064d0867f0cb22d10d4" ns1:_="" ns2:_="">
    <xsd:import namespace="http://schemas.microsoft.com/sharepoint/v3"/>
    <xsd:import namespace="df27198b-e2dc-4930-b96f-930ea00c62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9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0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7198b-e2dc-4930-b96f-930ea00c627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72078B-1A4E-49C8-A9FB-2D8B117D5CFF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df27198b-e2dc-4930-b96f-930ea00c627e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367410A-3640-446C-82B1-D2EB2D253F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f27198b-e2dc-4930-b96f-930ea00c62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D81C27-DD1E-4848-BA37-C74E237983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5833</TotalTime>
  <Words>281</Words>
  <Application>Microsoft Office PowerPoint</Application>
  <PresentationFormat>Widescreen</PresentationFormat>
  <Paragraphs>82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Turn around time in hours</vt:lpstr>
      <vt:lpstr>Delivery windows</vt:lpstr>
      <vt:lpstr>Monthly and weekly trend </vt:lpstr>
      <vt:lpstr>Breakdown by category 1, 2 and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Kiat CHEW (MOH)</dc:creator>
  <cp:lastModifiedBy>TH Cheng</cp:lastModifiedBy>
  <cp:revision>559</cp:revision>
  <dcterms:created xsi:type="dcterms:W3CDTF">2021-04-15T05:48:07Z</dcterms:created>
  <dcterms:modified xsi:type="dcterms:W3CDTF">2021-07-24T06:48:49Z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f9331f7-95a2-472a-92bc-d73219eb516b_Enabled">
    <vt:lpwstr>True</vt:lpwstr>
  </property>
  <property fmtid="{D5CDD505-2E9C-101B-9397-08002B2CF9AE}" pid="3" name="MSIP_Label_3f9331f7-95a2-472a-92bc-d73219eb516b_SiteId">
    <vt:lpwstr>0b11c524-9a1c-4e1b-84cb-6336aefc2243</vt:lpwstr>
  </property>
  <property fmtid="{D5CDD505-2E9C-101B-9397-08002B2CF9AE}" pid="4" name="MSIP_Label_3f9331f7-95a2-472a-92bc-d73219eb516b_Owner">
    <vt:lpwstr>CHEW_Lin_Kiat@moh.gov.sg</vt:lpwstr>
  </property>
  <property fmtid="{D5CDD505-2E9C-101B-9397-08002B2CF9AE}" pid="5" name="MSIP_Label_3f9331f7-95a2-472a-92bc-d73219eb516b_SetDate">
    <vt:lpwstr>2021-04-15T05:48:54.6542343Z</vt:lpwstr>
  </property>
  <property fmtid="{D5CDD505-2E9C-101B-9397-08002B2CF9AE}" pid="6" name="MSIP_Label_3f9331f7-95a2-472a-92bc-d73219eb516b_Name">
    <vt:lpwstr>CONFIDENTIAL</vt:lpwstr>
  </property>
  <property fmtid="{D5CDD505-2E9C-101B-9397-08002B2CF9AE}" pid="7" name="MSIP_Label_3f9331f7-95a2-472a-92bc-d73219eb516b_Application">
    <vt:lpwstr>Microsoft Azure Information Protection</vt:lpwstr>
  </property>
  <property fmtid="{D5CDD505-2E9C-101B-9397-08002B2CF9AE}" pid="8" name="MSIP_Label_3f9331f7-95a2-472a-92bc-d73219eb516b_ActionId">
    <vt:lpwstr>acb82858-17c1-4dd6-b1ad-5e3c7b11dd1b</vt:lpwstr>
  </property>
  <property fmtid="{D5CDD505-2E9C-101B-9397-08002B2CF9AE}" pid="9" name="MSIP_Label_3f9331f7-95a2-472a-92bc-d73219eb516b_Extended_MSFT_Method">
    <vt:lpwstr>Automatic</vt:lpwstr>
  </property>
  <property fmtid="{D5CDD505-2E9C-101B-9397-08002B2CF9AE}" pid="10" name="MSIP_Label_4f288355-fb4c-44cd-b9ca-40cfc2aee5f8_Enabled">
    <vt:lpwstr>True</vt:lpwstr>
  </property>
  <property fmtid="{D5CDD505-2E9C-101B-9397-08002B2CF9AE}" pid="11" name="MSIP_Label_4f288355-fb4c-44cd-b9ca-40cfc2aee5f8_SiteId">
    <vt:lpwstr>0b11c524-9a1c-4e1b-84cb-6336aefc2243</vt:lpwstr>
  </property>
  <property fmtid="{D5CDD505-2E9C-101B-9397-08002B2CF9AE}" pid="12" name="MSIP_Label_4f288355-fb4c-44cd-b9ca-40cfc2aee5f8_Owner">
    <vt:lpwstr>CHEW_Lin_Kiat@moh.gov.sg</vt:lpwstr>
  </property>
  <property fmtid="{D5CDD505-2E9C-101B-9397-08002B2CF9AE}" pid="13" name="MSIP_Label_4f288355-fb4c-44cd-b9ca-40cfc2aee5f8_SetDate">
    <vt:lpwstr>2021-04-15T05:48:54.6542343Z</vt:lpwstr>
  </property>
  <property fmtid="{D5CDD505-2E9C-101B-9397-08002B2CF9AE}" pid="14" name="MSIP_Label_4f288355-fb4c-44cd-b9ca-40cfc2aee5f8_Name">
    <vt:lpwstr>NON-SENSITIVE</vt:lpwstr>
  </property>
  <property fmtid="{D5CDD505-2E9C-101B-9397-08002B2CF9AE}" pid="15" name="MSIP_Label_4f288355-fb4c-44cd-b9ca-40cfc2aee5f8_Application">
    <vt:lpwstr>Microsoft Azure Information Protection</vt:lpwstr>
  </property>
  <property fmtid="{D5CDD505-2E9C-101B-9397-08002B2CF9AE}" pid="16" name="MSIP_Label_4f288355-fb4c-44cd-b9ca-40cfc2aee5f8_ActionId">
    <vt:lpwstr>acb82858-17c1-4dd6-b1ad-5e3c7b11dd1b</vt:lpwstr>
  </property>
  <property fmtid="{D5CDD505-2E9C-101B-9397-08002B2CF9AE}" pid="17" name="MSIP_Label_4f288355-fb4c-44cd-b9ca-40cfc2aee5f8_Parent">
    <vt:lpwstr>3f9331f7-95a2-472a-92bc-d73219eb516b</vt:lpwstr>
  </property>
  <property fmtid="{D5CDD505-2E9C-101B-9397-08002B2CF9AE}" pid="18" name="MSIP_Label_4f288355-fb4c-44cd-b9ca-40cfc2aee5f8_Extended_MSFT_Method">
    <vt:lpwstr>Automatic</vt:lpwstr>
  </property>
  <property fmtid="{D5CDD505-2E9C-101B-9397-08002B2CF9AE}" pid="19" name="Sensitivity">
    <vt:lpwstr>CONFIDENTIAL NON-SENSITIVE</vt:lpwstr>
  </property>
  <property fmtid="{D5CDD505-2E9C-101B-9397-08002B2CF9AE}" pid="20" name="ContentTypeId">
    <vt:lpwstr>0x0101005F16E992A3D30B45B78BD8EDBD6896C5</vt:lpwstr>
  </property>
</Properties>
</file>