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Kiat CHEW (MOH)" initials="LKC(" lastIdx="3" clrIdx="0">
    <p:extLst>
      <p:ext uri="{19B8F6BF-5375-455C-9EA6-DF929625EA0E}">
        <p15:presenceInfo xmlns:p15="http://schemas.microsoft.com/office/powerpoint/2012/main" userId="S-1-5-21-1216582894-834684500-1334827815-1320480" providerId="AD"/>
      </p:ext>
    </p:extLst>
  </p:cmAuthor>
  <p:cmAuthor id="2" name="Richard KF WONG (MOH)" initials="RKW(" lastIdx="59" clrIdx="1">
    <p:extLst>
      <p:ext uri="{19B8F6BF-5375-455C-9EA6-DF929625EA0E}">
        <p15:presenceInfo xmlns:p15="http://schemas.microsoft.com/office/powerpoint/2012/main" userId="S-1-5-21-1216582894-834684500-1334827815-1279566" providerId="AD"/>
      </p:ext>
    </p:extLst>
  </p:cmAuthor>
  <p:cmAuthor id="3" name="Tai Hsin CHENG (MOH)" initials="THC(" lastIdx="35" clrIdx="2">
    <p:extLst>
      <p:ext uri="{19B8F6BF-5375-455C-9EA6-DF929625EA0E}">
        <p15:presenceInfo xmlns:p15="http://schemas.microsoft.com/office/powerpoint/2012/main" userId="S-1-5-21-1216582894-834684500-1334827815-1315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9C523-ACD9-4287-BB95-6FFE305F2303}" v="5" dt="2021-07-25T06:39:31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32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 Cheng" userId="5c519efb0ede93bb" providerId="LiveId" clId="{1789C523-ACD9-4287-BB95-6FFE305F2303}"/>
    <pc:docChg chg="undo custSel modSld">
      <pc:chgData name="TH Cheng" userId="5c519efb0ede93bb" providerId="LiveId" clId="{1789C523-ACD9-4287-BB95-6FFE305F2303}" dt="2021-07-25T06:41:25.981" v="236" actId="20577"/>
      <pc:docMkLst>
        <pc:docMk/>
      </pc:docMkLst>
      <pc:sldChg chg="addSp delSp modSp mod">
        <pc:chgData name="TH Cheng" userId="5c519efb0ede93bb" providerId="LiveId" clId="{1789C523-ACD9-4287-BB95-6FFE305F2303}" dt="2021-07-25T06:39:17.558" v="188" actId="1076"/>
        <pc:sldMkLst>
          <pc:docMk/>
          <pc:sldMk cId="3351814277" sldId="286"/>
        </pc:sldMkLst>
        <pc:spChg chg="add del mod">
          <ac:chgData name="TH Cheng" userId="5c519efb0ede93bb" providerId="LiveId" clId="{1789C523-ACD9-4287-BB95-6FFE305F2303}" dt="2021-07-25T06:37:34.980" v="22" actId="767"/>
          <ac:spMkLst>
            <pc:docMk/>
            <pc:sldMk cId="3351814277" sldId="286"/>
            <ac:spMk id="3" creationId="{52B07FA7-2DA3-4D83-B2CC-7AA6A06B0195}"/>
          </ac:spMkLst>
        </pc:spChg>
        <pc:spChg chg="add mod">
          <ac:chgData name="TH Cheng" userId="5c519efb0ede93bb" providerId="LiveId" clId="{1789C523-ACD9-4287-BB95-6FFE305F2303}" dt="2021-07-25T06:39:17.558" v="188" actId="1076"/>
          <ac:spMkLst>
            <pc:docMk/>
            <pc:sldMk cId="3351814277" sldId="286"/>
            <ac:spMk id="4" creationId="{5A26BA7E-8D4E-4A78-A490-B2B685191E0B}"/>
          </ac:spMkLst>
        </pc:spChg>
      </pc:sldChg>
      <pc:sldChg chg="addSp modSp">
        <pc:chgData name="TH Cheng" userId="5c519efb0ede93bb" providerId="LiveId" clId="{1789C523-ACD9-4287-BB95-6FFE305F2303}" dt="2021-07-25T06:39:25.932" v="189"/>
        <pc:sldMkLst>
          <pc:docMk/>
          <pc:sldMk cId="4161839776" sldId="287"/>
        </pc:sldMkLst>
        <pc:spChg chg="add mod">
          <ac:chgData name="TH Cheng" userId="5c519efb0ede93bb" providerId="LiveId" clId="{1789C523-ACD9-4287-BB95-6FFE305F2303}" dt="2021-07-25T06:39:25.932" v="189"/>
          <ac:spMkLst>
            <pc:docMk/>
            <pc:sldMk cId="4161839776" sldId="287"/>
            <ac:spMk id="4" creationId="{43C9BB5C-63B7-486E-890E-3D2BB6C71A56}"/>
          </ac:spMkLst>
        </pc:spChg>
      </pc:sldChg>
      <pc:sldChg chg="addSp modSp">
        <pc:chgData name="TH Cheng" userId="5c519efb0ede93bb" providerId="LiveId" clId="{1789C523-ACD9-4287-BB95-6FFE305F2303}" dt="2021-07-25T06:39:31.353" v="190"/>
        <pc:sldMkLst>
          <pc:docMk/>
          <pc:sldMk cId="2989310207" sldId="288"/>
        </pc:sldMkLst>
        <pc:spChg chg="add mod">
          <ac:chgData name="TH Cheng" userId="5c519efb0ede93bb" providerId="LiveId" clId="{1789C523-ACD9-4287-BB95-6FFE305F2303}" dt="2021-07-25T06:39:31.353" v="190"/>
          <ac:spMkLst>
            <pc:docMk/>
            <pc:sldMk cId="2989310207" sldId="288"/>
            <ac:spMk id="4" creationId="{92CD28BB-9E46-4091-9539-1C21600C5650}"/>
          </ac:spMkLst>
        </pc:spChg>
      </pc:sldChg>
      <pc:sldChg chg="modSp mod">
        <pc:chgData name="TH Cheng" userId="5c519efb0ede93bb" providerId="LiveId" clId="{1789C523-ACD9-4287-BB95-6FFE305F2303}" dt="2021-07-25T06:41:25.981" v="236" actId="20577"/>
        <pc:sldMkLst>
          <pc:docMk/>
          <pc:sldMk cId="4180909403" sldId="289"/>
        </pc:sldMkLst>
        <pc:graphicFrameChg chg="modGraphic">
          <ac:chgData name="TH Cheng" userId="5c519efb0ede93bb" providerId="LiveId" clId="{1789C523-ACD9-4287-BB95-6FFE305F2303}" dt="2021-07-25T06:41:25.981" v="236" actId="20577"/>
          <ac:graphicFrameMkLst>
            <pc:docMk/>
            <pc:sldMk cId="4180909403" sldId="289"/>
            <ac:graphicFrameMk id="5" creationId="{561AD399-088B-41D5-8479-C546E446C12C}"/>
          </ac:graphicFrameMkLst>
        </pc:graphicFrameChg>
      </pc:sldChg>
      <pc:sldChg chg="modSp mod">
        <pc:chgData name="TH Cheng" userId="5c519efb0ede93bb" providerId="LiveId" clId="{1789C523-ACD9-4287-BB95-6FFE305F2303}" dt="2021-07-25T06:36:59.592" v="15" actId="20577"/>
        <pc:sldMkLst>
          <pc:docMk/>
          <pc:sldMk cId="4160634615" sldId="290"/>
        </pc:sldMkLst>
        <pc:spChg chg="mod">
          <ac:chgData name="TH Cheng" userId="5c519efb0ede93bb" providerId="LiveId" clId="{1789C523-ACD9-4287-BB95-6FFE305F2303}" dt="2021-07-25T06:36:59.592" v="15" actId="20577"/>
          <ac:spMkLst>
            <pc:docMk/>
            <pc:sldMk cId="4160634615" sldId="290"/>
            <ac:spMk id="2" creationId="{B54F1F5C-5918-42FB-BBF4-2F77CD70B1E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kpi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kpi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kpi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kpi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Sheet5!$B$28</c:f>
              <c:strCache>
                <c:ptCount val="1"/>
                <c:pt idx="0">
                  <c:v>Count of =&gt; 10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48-41CA-9ADA-E35807AB75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8-41CA-9ADA-E35807AB75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48-41CA-9ADA-E35807AB75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Sheet5!$A$29:$A$31</c:f>
              <c:strCache>
                <c:ptCount val="3"/>
                <c:pt idx="0">
                  <c:v>Hours =&lt; 4</c:v>
                </c:pt>
                <c:pt idx="1">
                  <c:v>Hours &gt; 4 and &lt; 10</c:v>
                </c:pt>
                <c:pt idx="2">
                  <c:v>Hours =&gt; 10</c:v>
                </c:pt>
              </c:strCache>
            </c:strRef>
          </c:cat>
          <c:val>
            <c:numRef>
              <c:f>Sheet5!$B$29:$B$31</c:f>
              <c:numCache>
                <c:formatCode>General</c:formatCode>
                <c:ptCount val="3"/>
                <c:pt idx="0">
                  <c:v>649</c:v>
                </c:pt>
                <c:pt idx="1">
                  <c:v>305</c:v>
                </c:pt>
                <c:pt idx="2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48-41CA-9ADA-E35807AB75AB}"/>
            </c:ext>
          </c:extLst>
        </c:ser>
        <c:ser>
          <c:idx val="1"/>
          <c:order val="1"/>
          <c:tx>
            <c:strRef>
              <c:f>Sheet5!$C$28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048-41CA-9ADA-E35807AB75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048-41CA-9ADA-E35807AB75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048-41CA-9ADA-E35807AB75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Sheet5!$A$29:$A$31</c:f>
              <c:strCache>
                <c:ptCount val="3"/>
                <c:pt idx="0">
                  <c:v>Hours =&lt; 4</c:v>
                </c:pt>
                <c:pt idx="1">
                  <c:v>Hours &gt; 4 and &lt; 10</c:v>
                </c:pt>
                <c:pt idx="2">
                  <c:v>Hours =&gt; 10</c:v>
                </c:pt>
              </c:strCache>
            </c:strRef>
          </c:cat>
          <c:val>
            <c:numRef>
              <c:f>Sheet5!$C$29:$C$31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D-4048-41CA-9ADA-E35807AB75AB}"/>
            </c:ext>
          </c:extLst>
        </c:ser>
        <c:ser>
          <c:idx val="2"/>
          <c:order val="2"/>
          <c:tx>
            <c:strRef>
              <c:f>Sheet5!$D$28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48-41CA-9ADA-E35807AB75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048-41CA-9ADA-E35807AB75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048-41CA-9ADA-E35807AB75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Sheet5!$A$29:$A$31</c:f>
              <c:strCache>
                <c:ptCount val="3"/>
                <c:pt idx="0">
                  <c:v>Hours =&lt; 4</c:v>
                </c:pt>
                <c:pt idx="1">
                  <c:v>Hours &gt; 4 and &lt; 10</c:v>
                </c:pt>
                <c:pt idx="2">
                  <c:v>Hours =&gt; 10</c:v>
                </c:pt>
              </c:strCache>
            </c:strRef>
          </c:cat>
          <c:val>
            <c:numRef>
              <c:f>Sheet5!$D$29:$D$31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14-4048-41CA-9ADA-E35807AB75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 (version 1).xlsb.xlsx]Sheet6!PivotTable2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Sheet6!$B$7</c:f>
              <c:strCache>
                <c:ptCount val="1"/>
                <c:pt idx="0">
                  <c:v>Verification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Sheet6!$A$8:$A$14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Sheet6!$B$8:$B$14</c:f>
              <c:numCache>
                <c:formatCode>0.00</c:formatCode>
                <c:ptCount val="6"/>
                <c:pt idx="0">
                  <c:v>0.28953974895451068</c:v>
                </c:pt>
                <c:pt idx="1">
                  <c:v>1.2578616360255149E-3</c:v>
                </c:pt>
                <c:pt idx="2">
                  <c:v>1.6666666667037276E-2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62-4A16-8F71-2D6B35A2E017}"/>
            </c:ext>
          </c:extLst>
        </c:ser>
        <c:ser>
          <c:idx val="1"/>
          <c:order val="1"/>
          <c:tx>
            <c:strRef>
              <c:f>Sheet6!$C$7</c:f>
              <c:strCache>
                <c:ptCount val="1"/>
                <c:pt idx="0">
                  <c:v>Facility allocation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Sheet6!$A$8:$A$14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Sheet6!$C$8:$C$14</c:f>
              <c:numCache>
                <c:formatCode>0.00</c:formatCode>
                <c:ptCount val="6"/>
                <c:pt idx="0">
                  <c:v>0.73242677824969193</c:v>
                </c:pt>
                <c:pt idx="1">
                  <c:v>0.10283018867836667</c:v>
                </c:pt>
                <c:pt idx="2">
                  <c:v>1.2108614232183141</c:v>
                </c:pt>
                <c:pt idx="3">
                  <c:v>0</c:v>
                </c:pt>
                <c:pt idx="4">
                  <c:v>1.7871485944172504E-2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62-4A16-8F71-2D6B35A2E017}"/>
            </c:ext>
          </c:extLst>
        </c:ser>
        <c:ser>
          <c:idx val="2"/>
          <c:order val="2"/>
          <c:tx>
            <c:strRef>
              <c:f>Sheet6!$D$7</c:f>
              <c:strCache>
                <c:ptCount val="1"/>
                <c:pt idx="0">
                  <c:v>Patient communication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Sheet6!$A$8:$A$14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Sheet6!$D$8:$D$14</c:f>
              <c:numCache>
                <c:formatCode>0.00</c:formatCode>
                <c:ptCount val="6"/>
                <c:pt idx="0">
                  <c:v>0.27775453277775886</c:v>
                </c:pt>
                <c:pt idx="1">
                  <c:v>7.6100628918590346E-2</c:v>
                </c:pt>
                <c:pt idx="2">
                  <c:v>0.30383895131140642</c:v>
                </c:pt>
                <c:pt idx="3">
                  <c:v>0</c:v>
                </c:pt>
                <c:pt idx="4">
                  <c:v>3.3333333332585285E-2</c:v>
                </c:pt>
                <c:pt idx="5">
                  <c:v>0.13541666664968943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62-4A16-8F71-2D6B35A2E017}"/>
            </c:ext>
          </c:extLst>
        </c:ser>
        <c:ser>
          <c:idx val="3"/>
          <c:order val="3"/>
          <c:tx>
            <c:strRef>
              <c:f>Sheet6!$E$7</c:f>
              <c:strCache>
                <c:ptCount val="1"/>
                <c:pt idx="0">
                  <c:v>Transport allocation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Sheet6!$A$8:$A$14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Sheet6!$E$8:$E$14</c:f>
              <c:numCache>
                <c:formatCode>0.00</c:formatCode>
                <c:ptCount val="6"/>
                <c:pt idx="0">
                  <c:v>0.34295676428913313</c:v>
                </c:pt>
                <c:pt idx="1">
                  <c:v>0.70880503145393581</c:v>
                </c:pt>
                <c:pt idx="2">
                  <c:v>0.46797752809276533</c:v>
                </c:pt>
                <c:pt idx="3">
                  <c:v>0.74333333334652707</c:v>
                </c:pt>
                <c:pt idx="4">
                  <c:v>0.51325301205176943</c:v>
                </c:pt>
                <c:pt idx="5">
                  <c:v>0.71041666669043479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62-4A16-8F71-2D6B35A2E017}"/>
            </c:ext>
          </c:extLst>
        </c:ser>
        <c:ser>
          <c:idx val="4"/>
          <c:order val="4"/>
          <c:tx>
            <c:strRef>
              <c:f>Sheet6!$F$7</c:f>
              <c:strCache>
                <c:ptCount val="1"/>
                <c:pt idx="0">
                  <c:v>Enroute to pickup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Sheet6!$A$8:$A$14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Sheet6!$F$8:$F$14</c:f>
              <c:numCache>
                <c:formatCode>0.00</c:formatCode>
                <c:ptCount val="6"/>
                <c:pt idx="0">
                  <c:v>0.67043235704398263</c:v>
                </c:pt>
                <c:pt idx="1">
                  <c:v>1.3254716980912424</c:v>
                </c:pt>
                <c:pt idx="2">
                  <c:v>0.67911985018185939</c:v>
                </c:pt>
                <c:pt idx="3">
                  <c:v>0.70333333328599112</c:v>
                </c:pt>
                <c:pt idx="4">
                  <c:v>0.66285140562139122</c:v>
                </c:pt>
                <c:pt idx="5">
                  <c:v>1.6395833333517658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62-4A16-8F71-2D6B35A2E0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09230144"/>
        <c:axId val="913819776"/>
      </c:barChart>
      <c:catAx>
        <c:axId val="909230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3819776"/>
        <c:crosses val="autoZero"/>
        <c:auto val="1"/>
        <c:lblAlgn val="ctr"/>
        <c:lblOffset val="100"/>
        <c:noMultiLvlLbl val="0"/>
      </c:catAx>
      <c:valAx>
        <c:axId val="9138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3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 (version 1).xlsb.xlsx]Sheet1!PivotTable3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Verification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Sheet1!$B$6:$B$12</c:f>
              <c:numCache>
                <c:formatCode>0.00</c:formatCode>
                <c:ptCount val="6"/>
                <c:pt idx="0">
                  <c:v>1.357333333336981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9-4FD1-AB45-20E3D60A5D33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Facility allocation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Sheet1!$C$6:$C$12</c:f>
              <c:numCache>
                <c:formatCode>0.00</c:formatCode>
                <c:ptCount val="6"/>
                <c:pt idx="0">
                  <c:v>2.3348666666597127</c:v>
                </c:pt>
                <c:pt idx="1">
                  <c:v>0</c:v>
                </c:pt>
                <c:pt idx="2">
                  <c:v>3.1288888888666406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9-4FD1-AB45-20E3D60A5D33}"/>
            </c:ext>
          </c:extLst>
        </c:ser>
        <c:ser>
          <c:idx val="2"/>
          <c:order val="2"/>
          <c:tx>
            <c:strRef>
              <c:f>Sheet1!$D$5</c:f>
              <c:strCache>
                <c:ptCount val="1"/>
                <c:pt idx="0">
                  <c:v>Patient communication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Sheet1!$D$6:$D$12</c:f>
              <c:numCache>
                <c:formatCode>0.00</c:formatCode>
                <c:ptCount val="6"/>
                <c:pt idx="0">
                  <c:v>0.94826666666124948</c:v>
                </c:pt>
                <c:pt idx="1">
                  <c:v>0.66666666668606922</c:v>
                </c:pt>
                <c:pt idx="2">
                  <c:v>0.85259259260492404</c:v>
                </c:pt>
                <c:pt idx="3">
                  <c:v>2.9388888888643123</c:v>
                </c:pt>
                <c:pt idx="4">
                  <c:v>0</c:v>
                </c:pt>
                <c:pt idx="5">
                  <c:v>0.10833333333721384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9-4FD1-AB45-20E3D60A5D33}"/>
            </c:ext>
          </c:extLst>
        </c:ser>
        <c:ser>
          <c:idx val="3"/>
          <c:order val="3"/>
          <c:tx>
            <c:strRef>
              <c:f>Sheet1!$E$5</c:f>
              <c:strCache>
                <c:ptCount val="1"/>
                <c:pt idx="0">
                  <c:v>Transport allocation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Sheet1!$E$6:$E$12</c:f>
              <c:numCache>
                <c:formatCode>0.00</c:formatCode>
                <c:ptCount val="6"/>
                <c:pt idx="0">
                  <c:v>1.0406755555670242</c:v>
                </c:pt>
                <c:pt idx="1">
                  <c:v>1.1478703703614883</c:v>
                </c:pt>
                <c:pt idx="2">
                  <c:v>2.5248148147754059</c:v>
                </c:pt>
                <c:pt idx="3">
                  <c:v>0.51111111114732921</c:v>
                </c:pt>
                <c:pt idx="4">
                  <c:v>7.9833333333372138</c:v>
                </c:pt>
                <c:pt idx="5">
                  <c:v>0.15000000005238689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69-4FD1-AB45-20E3D60A5D33}"/>
            </c:ext>
          </c:extLst>
        </c:ser>
        <c:ser>
          <c:idx val="4"/>
          <c:order val="4"/>
          <c:tx>
            <c:strRef>
              <c:f>Sheet1!$F$5</c:f>
              <c:strCache>
                <c:ptCount val="1"/>
                <c:pt idx="0">
                  <c:v>Enroute to pickup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Sheet1!$F$6:$F$12</c:f>
              <c:numCache>
                <c:formatCode>0.00</c:formatCode>
                <c:ptCount val="6"/>
                <c:pt idx="0">
                  <c:v>0.95972444444289429</c:v>
                </c:pt>
                <c:pt idx="1">
                  <c:v>3.0521296296501532</c:v>
                </c:pt>
                <c:pt idx="2">
                  <c:v>0.70666666670391953</c:v>
                </c:pt>
                <c:pt idx="3">
                  <c:v>3.2333333333372138</c:v>
                </c:pt>
                <c:pt idx="4">
                  <c:v>0.68333333329064772</c:v>
                </c:pt>
                <c:pt idx="5">
                  <c:v>4.2416666666103993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69-4FD1-AB45-20E3D60A5D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4364432"/>
        <c:axId val="543092336"/>
      </c:barChart>
      <c:catAx>
        <c:axId val="654364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3092336"/>
        <c:crosses val="autoZero"/>
        <c:auto val="1"/>
        <c:lblAlgn val="ctr"/>
        <c:lblOffset val="100"/>
        <c:noMultiLvlLbl val="0"/>
      </c:catAx>
      <c:valAx>
        <c:axId val="5430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6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[kpi (version 1).xlsb.xlsx]Sheet7!PivotTable4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Sheet7!$B$5</c:f>
              <c:strCache>
                <c:ptCount val="1"/>
                <c:pt idx="0">
                  <c:v>Verification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Sheet7!$B$6:$B$12</c:f>
              <c:numCache>
                <c:formatCode>0.00</c:formatCode>
                <c:ptCount val="6"/>
                <c:pt idx="0">
                  <c:v>2.0345238095282445</c:v>
                </c:pt>
                <c:pt idx="1">
                  <c:v>0</c:v>
                </c:pt>
                <c:pt idx="2">
                  <c:v>0.3309523809584789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D-43A9-8B4A-4E1D1FFDF74E}"/>
            </c:ext>
          </c:extLst>
        </c:ser>
        <c:ser>
          <c:idx val="1"/>
          <c:order val="1"/>
          <c:tx>
            <c:strRef>
              <c:f>Sheet7!$C$5</c:f>
              <c:strCache>
                <c:ptCount val="1"/>
                <c:pt idx="0">
                  <c:v>Facility allocation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Sheet7!$C$6:$C$12</c:f>
              <c:numCache>
                <c:formatCode>0.00</c:formatCode>
                <c:ptCount val="6"/>
                <c:pt idx="0">
                  <c:v>10.459523809539471</c:v>
                </c:pt>
                <c:pt idx="1">
                  <c:v>0</c:v>
                </c:pt>
                <c:pt idx="2">
                  <c:v>3.6285714285248623</c:v>
                </c:pt>
                <c:pt idx="3">
                  <c:v>0</c:v>
                </c:pt>
                <c:pt idx="4">
                  <c:v>6.1174242424220378E-2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7D-43A9-8B4A-4E1D1FFDF74E}"/>
            </c:ext>
          </c:extLst>
        </c:ser>
        <c:ser>
          <c:idx val="2"/>
          <c:order val="2"/>
          <c:tx>
            <c:strRef>
              <c:f>Sheet7!$D$5</c:f>
              <c:strCache>
                <c:ptCount val="1"/>
                <c:pt idx="0">
                  <c:v>Patient communication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Sheet7!$D$6:$D$12</c:f>
              <c:numCache>
                <c:formatCode>0.00</c:formatCode>
                <c:ptCount val="6"/>
                <c:pt idx="0">
                  <c:v>3.7329365079307797</c:v>
                </c:pt>
                <c:pt idx="1">
                  <c:v>0</c:v>
                </c:pt>
                <c:pt idx="2">
                  <c:v>1.4976190475863405</c:v>
                </c:pt>
                <c:pt idx="3">
                  <c:v>0</c:v>
                </c:pt>
                <c:pt idx="4">
                  <c:v>9.469697000564669E-5</c:v>
                </c:pt>
                <c:pt idx="5">
                  <c:v>0.18888888880610466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7D-43A9-8B4A-4E1D1FFDF74E}"/>
            </c:ext>
          </c:extLst>
        </c:ser>
        <c:ser>
          <c:idx val="3"/>
          <c:order val="3"/>
          <c:tx>
            <c:strRef>
              <c:f>Sheet7!$E$5</c:f>
              <c:strCache>
                <c:ptCount val="1"/>
                <c:pt idx="0">
                  <c:v>Transport allocation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Sheet7!$E$6:$E$12</c:f>
              <c:numCache>
                <c:formatCode>0.00</c:formatCode>
                <c:ptCount val="6"/>
                <c:pt idx="0">
                  <c:v>3.6423511904888852</c:v>
                </c:pt>
                <c:pt idx="1">
                  <c:v>18.899999999965075</c:v>
                </c:pt>
                <c:pt idx="2">
                  <c:v>9.1428571428737744</c:v>
                </c:pt>
                <c:pt idx="3">
                  <c:v>16.883333333360497</c:v>
                </c:pt>
                <c:pt idx="4">
                  <c:v>16.505965909105395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7D-43A9-8B4A-4E1D1FFDF74E}"/>
            </c:ext>
          </c:extLst>
        </c:ser>
        <c:ser>
          <c:idx val="4"/>
          <c:order val="4"/>
          <c:tx>
            <c:strRef>
              <c:f>Sheet7!$F$5</c:f>
              <c:strCache>
                <c:ptCount val="1"/>
                <c:pt idx="0">
                  <c:v>Enroute to pickup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Sheet7!$A$6:$A$12</c:f>
              <c:strCache>
                <c:ptCount val="6"/>
                <c:pt idx="0">
                  <c:v>ADM Admission into Facility</c:v>
                </c:pt>
                <c:pt idx="1">
                  <c:v>Admin Conveyance</c:v>
                </c:pt>
                <c:pt idx="2">
                  <c:v>ED Medical Review at Emergency Department</c:v>
                </c:pt>
                <c:pt idx="3">
                  <c:v>MEDAPPT Medical Appointment</c:v>
                </c:pt>
                <c:pt idx="4">
                  <c:v>Return Conveyance</c:v>
                </c:pt>
                <c:pt idx="5">
                  <c:v>Testing</c:v>
                </c:pt>
              </c:strCache>
            </c:strRef>
          </c:cat>
          <c:val>
            <c:numRef>
              <c:f>Sheet7!$F$6:$F$12</c:f>
              <c:numCache>
                <c:formatCode>0.00</c:formatCode>
                <c:ptCount val="6"/>
                <c:pt idx="0">
                  <c:v>1.523323412685256</c:v>
                </c:pt>
                <c:pt idx="1">
                  <c:v>2.5999999999185093</c:v>
                </c:pt>
                <c:pt idx="2">
                  <c:v>4.1833333333239091</c:v>
                </c:pt>
                <c:pt idx="3">
                  <c:v>0.74166666663950309</c:v>
                </c:pt>
                <c:pt idx="4">
                  <c:v>3.8235795454423749</c:v>
                </c:pt>
                <c:pt idx="5">
                  <c:v>13.200000000011642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7D-43A9-8B4A-4E1D1FFDF7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0956880"/>
        <c:axId val="496449984"/>
      </c:barChart>
      <c:catAx>
        <c:axId val="690956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6449984"/>
        <c:crosses val="autoZero"/>
        <c:auto val="1"/>
        <c:lblAlgn val="ctr"/>
        <c:lblOffset val="100"/>
        <c:noMultiLvlLbl val="0"/>
      </c:catAx>
      <c:valAx>
        <c:axId val="49644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95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2855-9C53-4828-AEFD-B7F663E613B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EB1C-B657-4EAC-8FC6-E1B9F15B28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31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0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91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77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58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64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C65-D441-4589-ACE0-89EF13A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D365-406F-4A43-B001-CFF71106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B49A-8DE5-4B96-803F-670613D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E686-3843-4521-AB8C-B1492A50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0BE6-6AB6-44B0-9D93-20876F1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C9-DD7F-4D57-94CA-13B7B7EC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A9EB-2269-4A12-B50A-4D2E758A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D098-8E4E-42C2-AAE9-AF899B4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F104-0A8C-4E48-B58F-FE4F86DA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1DED-4826-4757-BC12-6CED738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F240-EDB8-4BD2-86C0-503E1EE3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BE2A-8231-454E-98C5-1B864A6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A63-20E4-4FAD-8A61-E5534470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979F-101C-4EE1-A7ED-6D94D73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CE49-196F-4F04-8978-2E82925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818-F197-4FD3-A040-BFB1D97D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CBD9-D0A5-4F1B-BAA2-E28D1F9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05F3-5B73-4C29-9896-9F66A4B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35D-F9D6-4A81-91B9-42959DF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C32D-BABC-4008-95FF-D2458BB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89F-F093-4CC9-BA6C-A362409C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B016-291B-45AC-936A-0B2ADD16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7EEE-A741-494D-A080-EA5634F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FFE4-79A3-4787-ABE4-64D4BDF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D803-41AE-4897-91DD-0CD8B470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CBD0-87BE-4D1E-85C5-1677839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EC5-A3A1-4BC1-A054-2E187AAA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985A-7E6B-4747-9A4A-C55EB24A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07762-E26B-45EA-BB08-4E428952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9D36-1939-4E17-9AF1-71F44C93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B71A-F883-4C9A-8D1B-E281FEB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8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DB6-9D04-458F-9E7C-1072DF5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917A-038F-4E9F-9037-C723F712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A512-3E83-4DFA-BA71-9158AECD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239F9-97EE-4CE8-BBF7-CD2E730D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BE9A4-D717-46E3-9F6F-401700D9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18AB6-F9E8-4E74-9ECB-474B101C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D49C-1479-4E56-87DA-1BB8D37C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98C2-60B1-4657-A653-0F9EB17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0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1AB-DAF4-49FE-BAB2-14CB499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22C0E-8850-482C-B2CD-B774113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B35-6008-4401-B003-020C62F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368BD-D238-4594-9D0D-5AD1F40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61F4-F556-4164-B212-BCCEDD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62950-C0BF-4EFB-A2C7-005469BA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B484-DD93-4939-AE6E-9357D7A9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6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4A13-6208-495B-9242-4A15EB7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5155-A967-4C38-859D-A4125E0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6279-D451-4686-8D4D-3120D8D2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A945-AA44-4593-BD70-3BE9933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A9B-057C-43DC-88DF-6C1DE3B4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55A-4BE8-46DC-90F6-5D1EA0F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AA18-AAD4-4435-AFD4-29E4A956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45FE0-F6F7-4BE4-82B9-5F1F2388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03D7-23C2-4F38-9FEE-ED113126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2065-51A9-4F6D-92F3-58FA45D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870E-AEFC-4EA9-9F4E-7BF0E81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281D-F045-42AB-AC7F-AD1DB81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7305-0BB2-428F-97D8-028A5A84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8CE-1C49-42B4-B796-1A82862D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C730-4344-4B1A-8740-AA5132FF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4434-BB80-4394-9313-A9A178E917E8}" type="datetimeFigureOut">
              <a:rPr lang="en-SG" smtClean="0"/>
              <a:t>25/7/2021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F2-6F62-484B-BB28-B9050E6C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876B-3676-4EC1-9817-685C6B00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1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Breakdown of stages by duration</a:t>
            </a:r>
            <a:endParaRPr lang="en-SG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1634D05-4F69-4EC8-A2B6-72510C92D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574"/>
              </p:ext>
            </p:extLst>
          </p:nvPr>
        </p:nvGraphicFramePr>
        <p:xfrm>
          <a:off x="838200" y="1135472"/>
          <a:ext cx="10515600" cy="5041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06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Average duration in hours per stage in =&lt; 4 </a:t>
            </a:r>
            <a:r>
              <a:rPr lang="en-US" sz="4000" dirty="0" err="1"/>
              <a:t>hrs</a:t>
            </a:r>
            <a:endParaRPr lang="en-SG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707373-9942-4087-83FE-336BABBB3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947123"/>
              </p:ext>
            </p:extLst>
          </p:nvPr>
        </p:nvGraphicFramePr>
        <p:xfrm>
          <a:off x="838200" y="1135472"/>
          <a:ext cx="10515600" cy="5041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26BA7E-8D4E-4A78-A490-B2B685191E0B}"/>
              </a:ext>
            </a:extLst>
          </p:cNvPr>
          <p:cNvSpPr txBox="1"/>
          <p:nvPr/>
        </p:nvSpPr>
        <p:spPr>
          <a:xfrm>
            <a:off x="1637881" y="6176963"/>
            <a:ext cx="94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Stage 1                  Stage 2                    Stage 3                    Stage 4                    Stage 5                Stage 6            </a:t>
            </a:r>
          </a:p>
        </p:txBody>
      </p:sp>
    </p:spTree>
    <p:extLst>
      <p:ext uri="{BB962C8B-B14F-4D97-AF65-F5344CB8AC3E}">
        <p14:creationId xmlns:p14="http://schemas.microsoft.com/office/powerpoint/2010/main" val="33518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Average duration in hours per stage between 4 to 10hrs</a:t>
            </a:r>
            <a:endParaRPr lang="en-SG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FD453C-6731-4C91-A386-3F9FD0602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871172"/>
              </p:ext>
            </p:extLst>
          </p:nvPr>
        </p:nvGraphicFramePr>
        <p:xfrm>
          <a:off x="838200" y="1135472"/>
          <a:ext cx="10515600" cy="5041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C9BB5C-63B7-486E-890E-3D2BB6C71A56}"/>
              </a:ext>
            </a:extLst>
          </p:cNvPr>
          <p:cNvSpPr txBox="1"/>
          <p:nvPr/>
        </p:nvSpPr>
        <p:spPr>
          <a:xfrm>
            <a:off x="1637881" y="6176963"/>
            <a:ext cx="94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Stage 1                  Stage 2                    Stage 3                    Stage 4                    Stage 5                Stage 6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18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Average duration in hours per stage in =&gt; 10 </a:t>
            </a:r>
            <a:r>
              <a:rPr lang="en-US" sz="4000" dirty="0" err="1"/>
              <a:t>hrs</a:t>
            </a:r>
            <a:endParaRPr lang="en-SG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BB4723-3748-45AC-A5F8-CCF07E92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5104"/>
              </p:ext>
            </p:extLst>
          </p:nvPr>
        </p:nvGraphicFramePr>
        <p:xfrm>
          <a:off x="838200" y="1246909"/>
          <a:ext cx="10515600" cy="49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D28BB-9E46-4091-9539-1C21600C5650}"/>
              </a:ext>
            </a:extLst>
          </p:cNvPr>
          <p:cNvSpPr txBox="1"/>
          <p:nvPr/>
        </p:nvSpPr>
        <p:spPr>
          <a:xfrm>
            <a:off x="1637881" y="6176963"/>
            <a:ext cx="94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Stage 1                  Stage 2                    Stage 3                    Stage 4                    Stage 5                Stage 6            </a:t>
            </a:r>
          </a:p>
        </p:txBody>
      </p:sp>
    </p:spTree>
    <p:extLst>
      <p:ext uri="{BB962C8B-B14F-4D97-AF65-F5344CB8AC3E}">
        <p14:creationId xmlns:p14="http://schemas.microsoft.com/office/powerpoint/2010/main" val="29893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Recommendations to improve the timings</a:t>
            </a:r>
            <a:endParaRPr lang="en-SG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1AD399-088B-41D5-8479-C546E446C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70274"/>
              </p:ext>
            </p:extLst>
          </p:nvPr>
        </p:nvGraphicFramePr>
        <p:xfrm>
          <a:off x="1358900" y="1197031"/>
          <a:ext cx="9474200" cy="4181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492492474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78380356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156840740"/>
                    </a:ext>
                  </a:extLst>
                </a:gridCol>
              </a:tblGrid>
              <a:tr h="76427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Current Process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Recommended Process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Impact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558"/>
                  </a:ext>
                </a:extLst>
              </a:tr>
              <a:tr h="1326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User to login to another system or call the relevant parties for the results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System integration with another system to retrieve the results without human interaction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Result verification timings will be reduced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62872"/>
                  </a:ext>
                </a:extLst>
              </a:tr>
              <a:tr h="13263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User to call or email the relevant parties to check for stock 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System integration with stock application to check stock availability thus removing the calls and emails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Stock allocation timings will be reduced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08058"/>
                  </a:ext>
                </a:extLst>
              </a:tr>
              <a:tr h="76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Allocation and activation of delivery drivers is done via </a:t>
                      </a:r>
                      <a:r>
                        <a:rPr lang="en-US" sz="1200" u="none" strike="noStrike" dirty="0" err="1">
                          <a:effectLst/>
                        </a:rPr>
                        <a:t>Whatsapp</a:t>
                      </a:r>
                      <a:r>
                        <a:rPr lang="en-US" sz="1200" u="none" strike="noStrike" dirty="0">
                          <a:effectLst/>
                        </a:rPr>
                        <a:t> or emails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System Integration with driver application to allocate and activate the drivers thus removing the use of </a:t>
                      </a:r>
                      <a:r>
                        <a:rPr lang="en-US" sz="1200" u="none" strike="noStrike" dirty="0" err="1">
                          <a:effectLst/>
                        </a:rPr>
                        <a:t>Whatsapp</a:t>
                      </a:r>
                      <a:r>
                        <a:rPr lang="en-US" sz="1200" u="none" strike="noStrike" dirty="0">
                          <a:effectLst/>
                        </a:rPr>
                        <a:t> and emails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Driver allocation timings will be reduced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73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0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190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Breakdown of stages by duration</vt:lpstr>
      <vt:lpstr>Average duration in hours per stage in =&lt; 4 hrs</vt:lpstr>
      <vt:lpstr>Average duration in hours per stage between 4 to 10hrs</vt:lpstr>
      <vt:lpstr>Average duration in hours per stage in =&gt; 10 hrs</vt:lpstr>
      <vt:lpstr>Recommendations to improve the timings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Kiat CHEW (MOH)</dc:creator>
  <cp:lastModifiedBy>TH Cheng</cp:lastModifiedBy>
  <cp:revision>321</cp:revision>
  <dcterms:created xsi:type="dcterms:W3CDTF">2021-04-15T05:48:07Z</dcterms:created>
  <dcterms:modified xsi:type="dcterms:W3CDTF">2021-07-25T06:41:39Z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CHEW_Lin_Kiat@moh.gov.sg</vt:lpwstr>
  </property>
  <property fmtid="{D5CDD505-2E9C-101B-9397-08002B2CF9AE}" pid="5" name="MSIP_Label_3f9331f7-95a2-472a-92bc-d73219eb516b_SetDate">
    <vt:lpwstr>2021-04-15T05:48:54.6542343Z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acb82858-17c1-4dd6-b1ad-5e3c7b11dd1b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CHEW_Lin_Kiat@moh.gov.sg</vt:lpwstr>
  </property>
  <property fmtid="{D5CDD505-2E9C-101B-9397-08002B2CF9AE}" pid="13" name="MSIP_Label_4f288355-fb4c-44cd-b9ca-40cfc2aee5f8_SetDate">
    <vt:lpwstr>2021-04-15T05:48:54.6542343Z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acb82858-17c1-4dd6-b1ad-5e3c7b11dd1b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