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3" r:id="rId1"/>
  </p:sldMasterIdLst>
  <p:notesMasterIdLst>
    <p:notesMasterId r:id="rId3"/>
  </p:notesMasterIdLst>
  <p:handoutMasterIdLst>
    <p:handoutMasterId r:id="rId4"/>
  </p:handoutMasterIdLst>
  <p:sldIdLst>
    <p:sldId id="367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168">
          <p15:clr>
            <a:srgbClr val="A4A3A4"/>
          </p15:clr>
        </p15:guide>
        <p15:guide id="4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D8D9"/>
    <a:srgbClr val="2E75B6"/>
    <a:srgbClr val="136AD0"/>
    <a:srgbClr val="C3DBEF"/>
    <a:srgbClr val="FFF497"/>
    <a:srgbClr val="7DD0D9"/>
    <a:srgbClr val="00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78"/>
    <p:restoredTop sz="93718" autoAdjust="0"/>
  </p:normalViewPr>
  <p:slideViewPr>
    <p:cSldViewPr snapToGrid="0" snapToObjects="1">
      <p:cViewPr>
        <p:scale>
          <a:sx n="184" d="100"/>
          <a:sy n="184" d="100"/>
        </p:scale>
        <p:origin x="224" y="120"/>
      </p:cViewPr>
      <p:guideLst>
        <p:guide orient="horz" pos="2160"/>
        <p:guide pos="2880"/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EB464-CA5E-2545-98F9-02527FEB733A}" type="datetime1">
              <a:rPr lang="en-US" smtClean="0"/>
              <a:t>1/27/17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3081F-68EC-9F4D-A8FD-69A7492A9D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35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5CC7A-D905-C640-B31C-6795E70E9D2C}" type="datetime1">
              <a:rPr lang="en-US" smtClean="0"/>
              <a:t>1/27/17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03438" y="685800"/>
            <a:ext cx="2651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F6E53-0159-C54E-BA0D-AF07F1C69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4005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2011681"/>
            <a:ext cx="6671310" cy="2826597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2930" y="5140960"/>
            <a:ext cx="5440680" cy="257048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CC1F-D6C4-FF45-BB4F-2C7D3B7D1C2F}" type="datetime1">
              <a:rPr lang="en-US" smtClean="0"/>
              <a:t>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CB5-F3BC-8F4B-B999-A790828A769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894080"/>
            <a:ext cx="1748790" cy="860552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894080"/>
            <a:ext cx="5116830" cy="86055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0DAC-0042-D949-8917-C272661A93A1}" type="datetime1">
              <a:rPr lang="en-US" smtClean="0"/>
              <a:t>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CB5-F3BC-8F4B-B999-A790828A769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BE66-D8F7-B443-AC82-E4F969CDC4EC}" type="datetime1">
              <a:rPr lang="en-US" smtClean="0"/>
              <a:t>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CB5-F3BC-8F4B-B999-A790828A769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454250"/>
            <a:ext cx="3432810" cy="6920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454250"/>
            <a:ext cx="3432810" cy="6920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7A63-43CC-D94A-B49B-8C3540718C20}" type="datetime1">
              <a:rPr lang="en-US" smtClean="0"/>
              <a:t>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CB5-F3BC-8F4B-B999-A790828A769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458720"/>
            <a:ext cx="3342132" cy="938318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576320"/>
            <a:ext cx="3342132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41648" y="2458720"/>
            <a:ext cx="3342132" cy="938318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41648" y="3576320"/>
            <a:ext cx="3342132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972D-9687-C348-BF32-697EDC67D059}" type="datetime1">
              <a:rPr lang="en-US" smtClean="0"/>
              <a:t>1/27/17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CB5-F3BC-8F4B-B999-A790828A769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433153" y="5934119"/>
            <a:ext cx="6906768" cy="67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7C8A3-6DD0-844E-8B18-C73B4A87A982}" type="datetime1">
              <a:rPr lang="en-US" smtClean="0"/>
              <a:t>1/27/17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CB5-F3BC-8F4B-B999-A790828A769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4CF9-06FC-AC42-9240-6440F986CD01}" type="datetime1">
              <a:rPr lang="en-US" smtClean="0"/>
              <a:t>1/27/17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CB5-F3BC-8F4B-B999-A790828A769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161717"/>
            <a:ext cx="1818742" cy="1850746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030" y="1161717"/>
            <a:ext cx="4857750" cy="81808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1" y="3124810"/>
            <a:ext cx="1818742" cy="62239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5F0C-978C-B24B-A3EE-20CC338F87CF}" type="datetime1">
              <a:rPr lang="en-US" smtClean="0"/>
              <a:t>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CB5-F3BC-8F4B-B999-A790828A769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730983" y="5251458"/>
            <a:ext cx="8180832" cy="135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162304"/>
            <a:ext cx="1821278" cy="1855216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29818" y="1229362"/>
            <a:ext cx="5018732" cy="8067335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3129280"/>
            <a:ext cx="1818742" cy="62227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081A-0293-C446-AC40-C4BD82AA40BF}" type="datetime1">
              <a:rPr lang="en-US" smtClean="0"/>
              <a:t>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CB5-F3BC-8F4B-B999-A790828A769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22D7-DF1C-FC44-8FD1-8DAEA31E78BA}" type="datetime1">
              <a:rPr lang="en-US" smtClean="0"/>
              <a:t>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CB5-F3BC-8F4B-B999-A790828A769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23819"/>
            <a:ext cx="7772400" cy="335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782320"/>
            <a:ext cx="6995160" cy="1452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0"/>
            <a:ext cx="6995160" cy="7152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26823"/>
            <a:ext cx="2461260" cy="482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A250878-F8A4-FA40-AC07-9C9D90257632}" type="datetime1">
              <a:rPr lang="en-US" smtClean="0"/>
              <a:t>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14650" y="26823"/>
            <a:ext cx="3497580" cy="482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26823"/>
            <a:ext cx="906780" cy="482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D354CB5-F3BC-8F4B-B999-A790828A769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spc="-100" baseline="0">
          <a:solidFill>
            <a:srgbClr val="136AD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155438" y="1175450"/>
            <a:ext cx="3457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136AD0"/>
                </a:solidFill>
                <a:latin typeface="Avenir Book" charset="0"/>
                <a:ea typeface="Avenir Book" charset="0"/>
                <a:cs typeface="Avenir Book" charset="0"/>
              </a:rPr>
              <a:t>Market</a:t>
            </a:r>
            <a:endParaRPr lang="en-US" sz="1200" dirty="0">
              <a:solidFill>
                <a:srgbClr val="136AD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228109" y="1421969"/>
            <a:ext cx="3370008" cy="0"/>
          </a:xfrm>
          <a:prstGeom prst="line">
            <a:avLst/>
          </a:prstGeom>
          <a:ln>
            <a:solidFill>
              <a:srgbClr val="136AD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82737" y="5466358"/>
            <a:ext cx="3753213" cy="615422"/>
          </a:xfrm>
          <a:prstGeom prst="roundRect">
            <a:avLst/>
          </a:prstGeom>
          <a:gradFill flip="none" rotWithShape="1">
            <a:gsLst>
              <a:gs pos="0">
                <a:srgbClr val="2E75B6"/>
              </a:gs>
              <a:gs pos="50000">
                <a:srgbClr val="136AD0">
                  <a:shade val="67500"/>
                  <a:satMod val="115000"/>
                </a:srgbClr>
              </a:gs>
              <a:gs pos="100000">
                <a:srgbClr val="136AD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CB5-F3BC-8F4B-B999-A790828A769C}" type="slidenum">
              <a:rPr lang="en-US" smtClean="0"/>
              <a:t>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1305" y="1175450"/>
            <a:ext cx="3540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136AD0"/>
                </a:solidFill>
                <a:latin typeface="Avenir Book" charset="0"/>
                <a:ea typeface="Avenir Book" charset="0"/>
                <a:cs typeface="Avenir Book" charset="0"/>
              </a:rPr>
              <a:t>The Need</a:t>
            </a:r>
            <a:endParaRPr lang="en-US" sz="1200" dirty="0">
              <a:solidFill>
                <a:srgbClr val="136AD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20946" y="1421969"/>
            <a:ext cx="3451078" cy="0"/>
          </a:xfrm>
          <a:prstGeom prst="line">
            <a:avLst/>
          </a:prstGeom>
          <a:ln>
            <a:solidFill>
              <a:srgbClr val="136AD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3576" y="1421437"/>
            <a:ext cx="39169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Benign prostatic hyperplasia (</a:t>
            </a:r>
            <a:r>
              <a:rPr lang="en-US" sz="1100" b="1" dirty="0"/>
              <a:t>BPH</a:t>
            </a:r>
            <a:r>
              <a:rPr lang="en-US" sz="1100" b="1" dirty="0" smtClean="0"/>
              <a:t>)</a:t>
            </a:r>
            <a:r>
              <a:rPr lang="en-US" sz="1100" dirty="0" smtClean="0"/>
              <a:t>, or enlarged prostate: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Most common cause of obstructive urinary symptoms, affecting almost all men at some point in life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Impacts quality </a:t>
            </a:r>
            <a:r>
              <a:rPr lang="en-US" sz="1100" dirty="0"/>
              <a:t>of life </a:t>
            </a:r>
            <a:r>
              <a:rPr lang="en-US" sz="1100" dirty="0" smtClean="0"/>
              <a:t>by causing sleep </a:t>
            </a:r>
            <a:r>
              <a:rPr lang="en-US" sz="1100" dirty="0"/>
              <a:t>disturbance, disruption of social life, </a:t>
            </a:r>
            <a:r>
              <a:rPr lang="en-US" sz="1100" dirty="0" smtClean="0"/>
              <a:t>and anxiety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Drugs fail to provide effective relief for millions of new men annually, yet most of these men avoid invasive surgery for fear of permanent sexual side effects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28108" y="1421437"/>
            <a:ext cx="346809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 b="1" dirty="0" smtClean="0"/>
              <a:t>Key market segment: </a:t>
            </a:r>
            <a:r>
              <a:rPr lang="en-US" sz="1100" dirty="0" smtClean="0"/>
              <a:t>Men with drug-refractory BPH-related urinary symptoms 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$4 billion opportunity in the US 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&gt; $20 billion </a:t>
            </a:r>
            <a:r>
              <a:rPr lang="en-US" sz="1100" dirty="0"/>
              <a:t>opportunity globally</a:t>
            </a:r>
            <a:endParaRPr lang="en-US" sz="1100" dirty="0" smtClean="0"/>
          </a:p>
          <a:p>
            <a:pPr>
              <a:spcBef>
                <a:spcPts val="600"/>
              </a:spcBef>
            </a:pPr>
            <a:r>
              <a:rPr lang="en-US" sz="1100" b="1" dirty="0" smtClean="0"/>
              <a:t>Adoption is a no-brainer:</a:t>
            </a:r>
            <a:endParaRPr lang="en-US" sz="1100" b="1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Magnitude of clinical need led to rapid adoption of prior therapies in this space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Design informed by KOLs </a:t>
            </a:r>
            <a:r>
              <a:rPr lang="en-US" sz="1100" dirty="0"/>
              <a:t>and other </a:t>
            </a:r>
            <a:r>
              <a:rPr lang="en-US" sz="1100" dirty="0" smtClean="0"/>
              <a:t>urologists</a:t>
            </a: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This feature of the product is often described as a “game-changer</a:t>
            </a:r>
            <a:r>
              <a:rPr lang="en-US" sz="1100" dirty="0" smtClean="0"/>
              <a:t>”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4228109" y="7738967"/>
            <a:ext cx="355699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 dirty="0" smtClean="0"/>
              <a:t>We have accomplished a lot on a little bit of money in a little bit of time, as described here. </a:t>
            </a:r>
            <a:r>
              <a:rPr lang="en-US" sz="1100" dirty="0" smtClean="0"/>
              <a:t>And the results are really promising, as described here.</a:t>
            </a:r>
            <a:endParaRPr lang="en-US" sz="1100" dirty="0" smtClean="0"/>
          </a:p>
          <a:p>
            <a:pPr>
              <a:spcBef>
                <a:spcPts val="600"/>
              </a:spcBef>
            </a:pPr>
            <a:r>
              <a:rPr lang="en-US" sz="1100" b="1" dirty="0" smtClean="0"/>
              <a:t>Funding plan:</a:t>
            </a:r>
          </a:p>
          <a:p>
            <a:pPr marL="171450" indent="-171450">
              <a:buFont typeface="Arial"/>
              <a:buChar char="•"/>
            </a:pPr>
            <a:r>
              <a:rPr lang="en-US" sz="1100" b="1" dirty="0" smtClean="0"/>
              <a:t>Closed: </a:t>
            </a:r>
            <a:r>
              <a:rPr lang="en-US" sz="1100" dirty="0" smtClean="0"/>
              <a:t>$XM </a:t>
            </a:r>
            <a:r>
              <a:rPr lang="en-US" sz="1100" dirty="0" smtClean="0"/>
              <a:t>Seed </a:t>
            </a:r>
          </a:p>
          <a:p>
            <a:pPr marL="171450" indent="-171450">
              <a:buFont typeface="Arial"/>
              <a:buChar char="•"/>
            </a:pPr>
            <a:r>
              <a:rPr lang="en-US" sz="1100" b="1" dirty="0" smtClean="0"/>
              <a:t>Early </a:t>
            </a:r>
            <a:r>
              <a:rPr lang="en-US" sz="1100" b="1" dirty="0" smtClean="0"/>
              <a:t>20XX: </a:t>
            </a:r>
            <a:r>
              <a:rPr lang="en-US" sz="1100" dirty="0" smtClean="0"/>
              <a:t>$XM </a:t>
            </a:r>
            <a:r>
              <a:rPr lang="en-US" sz="1100" dirty="0" smtClean="0"/>
              <a:t>Series A (milestone: </a:t>
            </a:r>
            <a:r>
              <a:rPr lang="en-US" sz="1100" dirty="0" smtClean="0"/>
              <a:t>XXX)</a:t>
            </a:r>
            <a:endParaRPr lang="en-US" sz="1100" dirty="0" smtClean="0"/>
          </a:p>
          <a:p>
            <a:pPr marL="171450" indent="-171450">
              <a:buFont typeface="Arial"/>
              <a:buChar char="•"/>
            </a:pPr>
            <a:r>
              <a:rPr lang="en-US" sz="1100" b="1" dirty="0" smtClean="0"/>
              <a:t>Mid</a:t>
            </a:r>
            <a:r>
              <a:rPr lang="en-US" sz="1100" b="1" dirty="0" smtClean="0"/>
              <a:t> 20XX: </a:t>
            </a:r>
            <a:r>
              <a:rPr lang="en-US" sz="1100" dirty="0" smtClean="0"/>
              <a:t>$XM </a:t>
            </a:r>
            <a:r>
              <a:rPr lang="en-US" sz="1100" dirty="0" smtClean="0"/>
              <a:t>Series B (milestone: </a:t>
            </a:r>
            <a:r>
              <a:rPr lang="en-US" sz="1100" dirty="0" smtClean="0"/>
              <a:t>XXX)</a:t>
            </a:r>
          </a:p>
          <a:p>
            <a:pPr marL="171450" indent="-171450">
              <a:buFont typeface="Arial"/>
              <a:buChar char="•"/>
            </a:pPr>
            <a:r>
              <a:rPr lang="en-US" sz="1100" b="1" dirty="0" smtClean="0"/>
              <a:t>Late 20XX: </a:t>
            </a:r>
            <a:r>
              <a:rPr lang="en-US" sz="1100" dirty="0"/>
              <a:t>$XM Series </a:t>
            </a:r>
            <a:r>
              <a:rPr lang="en-US" sz="1100" dirty="0" smtClean="0"/>
              <a:t>C </a:t>
            </a:r>
            <a:r>
              <a:rPr lang="en-US" sz="1100" dirty="0"/>
              <a:t>(milestone: XXX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231307" y="6233497"/>
            <a:ext cx="3756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136AD0"/>
                </a:solidFill>
                <a:latin typeface="Avenir Book" charset="0"/>
                <a:ea typeface="Avenir Book" charset="0"/>
                <a:cs typeface="Avenir Book" charset="0"/>
              </a:rPr>
              <a:t>Team</a:t>
            </a:r>
            <a:endParaRPr lang="en-US" sz="1200" dirty="0">
              <a:solidFill>
                <a:srgbClr val="136AD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320948" y="6462236"/>
            <a:ext cx="3745482" cy="27940"/>
          </a:xfrm>
          <a:prstGeom prst="line">
            <a:avLst/>
          </a:prstGeom>
          <a:ln>
            <a:solidFill>
              <a:srgbClr val="136AD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3576" y="6477401"/>
            <a:ext cx="39318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 Stanford </a:t>
            </a:r>
            <a:r>
              <a:rPr lang="en-US" sz="1100" dirty="0"/>
              <a:t>Biodesign team </a:t>
            </a:r>
            <a:r>
              <a:rPr lang="en-US" sz="1100" dirty="0" smtClean="0"/>
              <a:t>founded </a:t>
            </a:r>
            <a:r>
              <a:rPr lang="en-US" sz="1100" dirty="0" err="1" smtClean="0"/>
              <a:t>Zenflow</a:t>
            </a:r>
            <a:r>
              <a:rPr lang="en-US" sz="1100" dirty="0" smtClean="0"/>
              <a:t> after witnessing the frustration of </a:t>
            </a:r>
            <a:r>
              <a:rPr lang="en-US" sz="1100" dirty="0"/>
              <a:t>men offered inadequate symptom relief options </a:t>
            </a:r>
            <a:r>
              <a:rPr lang="en-US" sz="1100" dirty="0" smtClean="0"/>
              <a:t>in the Stanford urology clinic.</a:t>
            </a:r>
          </a:p>
          <a:p>
            <a:pPr>
              <a:spcBef>
                <a:spcPts val="600"/>
              </a:spcBef>
            </a:pPr>
            <a:r>
              <a:rPr lang="en-US" sz="1100" b="1" dirty="0" smtClean="0"/>
              <a:t>Leadership team:</a:t>
            </a:r>
          </a:p>
          <a:p>
            <a:pPr marL="171450" indent="-171450">
              <a:buFont typeface="Arial"/>
              <a:buChar char="•"/>
            </a:pPr>
            <a:r>
              <a:rPr lang="en-US" sz="1100" b="1" dirty="0" smtClean="0"/>
              <a:t>Nick Damiano (CEO)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 </a:t>
            </a:r>
            <a:r>
              <a:rPr lang="en-US" altLang="zh-CN" sz="1100" dirty="0" smtClean="0"/>
              <a:t>Serial healthcare entrepreneur; Stanford Biodesign fellow; former </a:t>
            </a:r>
            <a:r>
              <a:rPr lang="en-US" altLang="zh-CN" sz="1100" dirty="0" err="1" smtClean="0"/>
              <a:t>medtech</a:t>
            </a:r>
            <a:r>
              <a:rPr lang="en-US" altLang="zh-CN" sz="1100" dirty="0" smtClean="0"/>
              <a:t> R&amp;D engineer</a:t>
            </a:r>
            <a:endParaRPr lang="en-US" altLang="zh-CN" sz="1100" dirty="0" smtClean="0"/>
          </a:p>
          <a:p>
            <a:pPr marL="171450" indent="-171450">
              <a:buFont typeface="Arial"/>
              <a:buChar char="•"/>
            </a:pPr>
            <a:r>
              <a:rPr lang="en-US" sz="1100" b="1" dirty="0" smtClean="0"/>
              <a:t>Shreya Mehta (CTO)</a:t>
            </a:r>
            <a:r>
              <a:rPr lang="en-US" altLang="zh-CN" sz="1100" dirty="0" smtClean="0"/>
              <a:t>:</a:t>
            </a:r>
            <a:r>
              <a:rPr lang="en-US" sz="1100" dirty="0" smtClean="0"/>
              <a:t> </a:t>
            </a:r>
            <a:r>
              <a:rPr lang="en-US" sz="1100" dirty="0" smtClean="0"/>
              <a:t>Also did a lot of great stuff, as described here</a:t>
            </a:r>
            <a:endParaRPr lang="en-US" altLang="zh-CN" sz="1100" dirty="0" smtClean="0"/>
          </a:p>
          <a:p>
            <a:pPr marL="171450" indent="-171450">
              <a:buFont typeface="Arial"/>
              <a:buChar char="•"/>
            </a:pPr>
            <a:r>
              <a:rPr lang="en-US" altLang="zh-CN" sz="1100" b="1" dirty="0" smtClean="0"/>
              <a:t>Ronald Jabba (COO)</a:t>
            </a:r>
            <a:r>
              <a:rPr lang="en-US" altLang="zh-CN" sz="1100" dirty="0" smtClean="0"/>
              <a:t>: </a:t>
            </a:r>
            <a:r>
              <a:rPr lang="en-US" sz="1100" dirty="0"/>
              <a:t>Also did a lot of great stuff, as described </a:t>
            </a:r>
            <a:r>
              <a:rPr lang="en-US" sz="1100" dirty="0" smtClean="0"/>
              <a:t>here</a:t>
            </a:r>
            <a:endParaRPr lang="en-US" altLang="zh-CN" sz="1100" dirty="0" smtClean="0"/>
          </a:p>
          <a:p>
            <a:r>
              <a:rPr lang="en-US" altLang="zh-CN" sz="1100" dirty="0" smtClean="0"/>
              <a:t> </a:t>
            </a:r>
          </a:p>
          <a:p>
            <a:r>
              <a:rPr lang="en-US" altLang="zh-CN" sz="1100" b="1" dirty="0" smtClean="0"/>
              <a:t>Scientific Advisory Board:</a:t>
            </a:r>
          </a:p>
          <a:p>
            <a:pPr marL="171450" lvl="1" indent="-171450">
              <a:buFont typeface="Arial"/>
              <a:buChar char="•"/>
            </a:pPr>
            <a:r>
              <a:rPr lang="en-US" sz="1100" b="1" dirty="0" smtClean="0"/>
              <a:t>KOL 1</a:t>
            </a:r>
          </a:p>
          <a:p>
            <a:pPr marL="171450" lvl="1" indent="-171450">
              <a:buFont typeface="Arial"/>
              <a:buChar char="•"/>
            </a:pPr>
            <a:r>
              <a:rPr lang="en-US" sz="1100" b="1" dirty="0" smtClean="0"/>
              <a:t>KOL 2</a:t>
            </a:r>
          </a:p>
          <a:p>
            <a:pPr marL="171450" lvl="1" indent="-171450">
              <a:buFont typeface="Arial"/>
              <a:buChar char="•"/>
            </a:pPr>
            <a:r>
              <a:rPr lang="en-US" sz="1100" b="1" dirty="0" smtClean="0"/>
              <a:t>KOL 3</a:t>
            </a:r>
          </a:p>
          <a:p>
            <a:pPr marL="171450" lvl="1" indent="-171450">
              <a:buFont typeface="Arial"/>
              <a:buChar char="•"/>
            </a:pPr>
            <a:r>
              <a:rPr lang="en-US" sz="1100" b="1" dirty="0" smtClean="0"/>
              <a:t>KOL 4</a:t>
            </a:r>
          </a:p>
          <a:p>
            <a:pPr marL="171450" lvl="1" indent="-171450">
              <a:buFont typeface="Arial"/>
              <a:buChar char="•"/>
            </a:pPr>
            <a:r>
              <a:rPr lang="en-US" sz="1100" b="1" dirty="0" smtClean="0"/>
              <a:t>KOL 5</a:t>
            </a:r>
            <a:endParaRPr lang="en-US" sz="1100" b="1" dirty="0" smtClean="0"/>
          </a:p>
        </p:txBody>
      </p:sp>
      <p:sp>
        <p:nvSpPr>
          <p:cNvPr id="3" name="Pentagon 2"/>
          <p:cNvSpPr/>
          <p:nvPr/>
        </p:nvSpPr>
        <p:spPr>
          <a:xfrm rot="10800000">
            <a:off x="3126079" y="139126"/>
            <a:ext cx="4646320" cy="978474"/>
          </a:xfrm>
          <a:prstGeom prst="homePlate">
            <a:avLst>
              <a:gd name="adj" fmla="val 44809"/>
            </a:avLst>
          </a:prstGeom>
          <a:gradFill flip="none" rotWithShape="1">
            <a:gsLst>
              <a:gs pos="87000">
                <a:srgbClr val="136AD0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96733" y="154700"/>
            <a:ext cx="42883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9063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Zenflow is </a:t>
            </a:r>
            <a:r>
              <a:rPr lang="en-US" sz="1400" dirty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developing </a:t>
            </a:r>
            <a:r>
              <a:rPr lang="en-US" sz="1400" dirty="0" smtClean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the </a:t>
            </a:r>
            <a:r>
              <a:rPr lang="en-US" sz="1400" i="1" dirty="0" smtClean="0">
                <a:solidFill>
                  <a:srgbClr val="4DD8D9"/>
                </a:solidFill>
                <a:latin typeface="Avenir Book" charset="0"/>
                <a:ea typeface="Avenir Book" charset="0"/>
                <a:cs typeface="Avenir Book" charset="0"/>
              </a:rPr>
              <a:t>Spring System</a:t>
            </a:r>
            <a:r>
              <a:rPr lang="en-US" sz="1400" dirty="0" smtClean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, the only therapy to </a:t>
            </a:r>
            <a:r>
              <a:rPr lang="en-US" sz="1400" dirty="0" smtClean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do some really good stuff to relieve the burdensome symptoms caused by benign prostatic hyperplasia</a:t>
            </a:r>
            <a:endParaRPr lang="en-US" sz="1400" dirty="0">
              <a:latin typeface="Avenir Book" charset="0"/>
              <a:ea typeface="Avenir Book" charset="0"/>
              <a:cs typeface="Avenir Book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228108" y="4190556"/>
            <a:ext cx="3384873" cy="276999"/>
            <a:chOff x="3927684" y="4203737"/>
            <a:chExt cx="3540719" cy="276999"/>
          </a:xfrm>
        </p:grpSpPr>
        <p:sp>
          <p:nvSpPr>
            <p:cNvPr id="29" name="TextBox 28"/>
            <p:cNvSpPr txBox="1"/>
            <p:nvPr/>
          </p:nvSpPr>
          <p:spPr>
            <a:xfrm>
              <a:off x="3927684" y="4203737"/>
              <a:ext cx="3540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36AD0"/>
                  </a:solidFill>
                  <a:latin typeface="Avenir Book" charset="0"/>
                  <a:ea typeface="Avenir Book" charset="0"/>
                  <a:cs typeface="Avenir Book" charset="0"/>
                </a:rPr>
                <a:t>Competition</a:t>
              </a:r>
              <a:endParaRPr lang="en-US" sz="1200" dirty="0">
                <a:solidFill>
                  <a:srgbClr val="136AD0"/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4002103" y="4450256"/>
              <a:ext cx="3451078" cy="0"/>
            </a:xfrm>
            <a:prstGeom prst="line">
              <a:avLst/>
            </a:prstGeom>
            <a:ln>
              <a:solidFill>
                <a:srgbClr val="136AD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4214598" y="4458026"/>
            <a:ext cx="34680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Existing therapies:</a:t>
            </a:r>
          </a:p>
          <a:p>
            <a:pPr marL="171450" indent="-171450">
              <a:buFont typeface="Arial"/>
              <a:buChar char="•"/>
            </a:pPr>
            <a:r>
              <a:rPr lang="en-US" sz="1100" b="1" dirty="0" smtClean="0"/>
              <a:t>Drugs (α-blockers, 5-ARIs, PDE-5 inhibitors) </a:t>
            </a:r>
            <a:r>
              <a:rPr lang="en-US" sz="1100" dirty="0" smtClean="0"/>
              <a:t>are first treatment option, but prove inadequate for 30-50% of patients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smtClean="0"/>
              <a:t>due to limited efficacy, sexual side effects, or compliance challenges</a:t>
            </a:r>
          </a:p>
          <a:p>
            <a:pPr marL="171450" indent="-171450">
              <a:buFont typeface="Arial"/>
              <a:buChar char="•"/>
            </a:pPr>
            <a:r>
              <a:rPr lang="en-US" sz="1100" b="1" dirty="0" smtClean="0"/>
              <a:t>Surgery (TURP, laser procedures) </a:t>
            </a:r>
            <a:r>
              <a:rPr lang="en-US" sz="1100" dirty="0" smtClean="0"/>
              <a:t>provides effective and durable relief but carries risk of complications and permanent sexual side effects</a:t>
            </a:r>
            <a:endParaRPr lang="en-US" sz="1100" b="1" dirty="0"/>
          </a:p>
          <a:p>
            <a:pPr>
              <a:spcBef>
                <a:spcPts val="600"/>
              </a:spcBef>
            </a:pPr>
            <a:r>
              <a:rPr lang="en-US" sz="1100" b="1" dirty="0" smtClean="0"/>
              <a:t>Emerging therapies:</a:t>
            </a:r>
            <a:endParaRPr lang="en-US" sz="1100" b="1" dirty="0"/>
          </a:p>
          <a:p>
            <a:pPr marL="171450" indent="-171450">
              <a:buFont typeface="Arial"/>
              <a:buChar char="•"/>
            </a:pPr>
            <a:r>
              <a:rPr lang="en-US" sz="1100" b="1" dirty="0" smtClean="0"/>
              <a:t>This one </a:t>
            </a:r>
            <a:r>
              <a:rPr lang="en-US" sz="1100" dirty="0" smtClean="0"/>
              <a:t>has some promise and is gaining rapid adoption, but still has some limitations that will restrict its potential</a:t>
            </a:r>
            <a:endParaRPr lang="en-US" sz="1100" dirty="0" smtClean="0"/>
          </a:p>
          <a:p>
            <a:pPr marL="171450" indent="-171450">
              <a:buFont typeface="Arial"/>
              <a:buChar char="•"/>
            </a:pPr>
            <a:r>
              <a:rPr lang="en-US" sz="1100" b="1" dirty="0" smtClean="0"/>
              <a:t>This other one </a:t>
            </a:r>
            <a:r>
              <a:rPr lang="en-US" sz="1100" dirty="0" smtClean="0"/>
              <a:t>is also on the market in some countries but the results don’t look particularly compelling</a:t>
            </a:r>
            <a:endParaRPr lang="en-US" sz="1100" dirty="0" smtClean="0"/>
          </a:p>
          <a:p>
            <a:pPr marL="171450" indent="-171450">
              <a:buFont typeface="Arial"/>
              <a:buChar char="•"/>
            </a:pPr>
            <a:r>
              <a:rPr lang="en-US" sz="1100" b="1" dirty="0" smtClean="0"/>
              <a:t>Here’s yet another one </a:t>
            </a:r>
            <a:r>
              <a:rPr lang="en-US" sz="1100" dirty="0" smtClean="0"/>
              <a:t>that has promis</a:t>
            </a:r>
            <a:r>
              <a:rPr lang="en-US" sz="1100" dirty="0" smtClean="0"/>
              <a:t>e </a:t>
            </a:r>
            <a:r>
              <a:rPr lang="en-US" sz="1100" dirty="0" smtClean="0"/>
              <a:t>but it’s not really going after the same market</a:t>
            </a:r>
            <a:endParaRPr lang="en-US" sz="11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223575" y="2904259"/>
            <a:ext cx="3540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136AD0"/>
                </a:solidFill>
                <a:latin typeface="Avenir Book" charset="0"/>
                <a:ea typeface="Avenir Book" charset="0"/>
                <a:cs typeface="Avenir Book" charset="0"/>
              </a:rPr>
              <a:t>Solution</a:t>
            </a:r>
            <a:endParaRPr lang="en-US" sz="1200" dirty="0">
              <a:solidFill>
                <a:srgbClr val="136AD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13217" y="3147390"/>
            <a:ext cx="3451078" cy="0"/>
          </a:xfrm>
          <a:prstGeom prst="line">
            <a:avLst/>
          </a:prstGeom>
          <a:ln>
            <a:solidFill>
              <a:srgbClr val="136AD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23576" y="3147390"/>
            <a:ext cx="393186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The Spring® System </a:t>
            </a:r>
            <a:r>
              <a:rPr lang="en-US" sz="1100" dirty="0" smtClean="0"/>
              <a:t>consists of </a:t>
            </a:r>
            <a:r>
              <a:rPr lang="en-US" sz="1100" dirty="0" smtClean="0"/>
              <a:t>[some stuff about the product]. </a:t>
            </a:r>
            <a:r>
              <a:rPr lang="en-US" sz="1100" dirty="0" smtClean="0"/>
              <a:t>It is deployed in a </a:t>
            </a:r>
            <a:r>
              <a:rPr lang="en-US" sz="1100" dirty="0" smtClean="0"/>
              <a:t>[really easy procedure as described here]. </a:t>
            </a:r>
            <a:endParaRPr lang="en-US" sz="1100" dirty="0" smtClean="0"/>
          </a:p>
          <a:p>
            <a:pPr>
              <a:spcBef>
                <a:spcPts val="600"/>
              </a:spcBef>
            </a:pPr>
            <a:r>
              <a:rPr lang="en-US" altLang="zh-CN" sz="1100" b="1" dirty="0" smtClean="0"/>
              <a:t>Differentiating features</a:t>
            </a:r>
            <a:r>
              <a:rPr lang="en-US" sz="1100" b="1" dirty="0" smtClean="0"/>
              <a:t>:</a:t>
            </a:r>
          </a:p>
          <a:p>
            <a:pPr marL="171450" indent="-171450">
              <a:buFont typeface="Arial"/>
              <a:buChar char="•"/>
            </a:pPr>
            <a:r>
              <a:rPr lang="en-US" sz="1100" b="1" dirty="0" smtClean="0"/>
              <a:t>Here’s something awesome </a:t>
            </a:r>
            <a:r>
              <a:rPr lang="en-US" sz="1100" dirty="0" smtClean="0"/>
              <a:t>that we do that nobody else really does</a:t>
            </a:r>
            <a:endParaRPr lang="en-US" sz="1100" dirty="0" smtClean="0"/>
          </a:p>
          <a:p>
            <a:pPr marL="171450" indent="-171450">
              <a:buFont typeface="Arial"/>
              <a:buChar char="•"/>
            </a:pPr>
            <a:r>
              <a:rPr lang="en-US" sz="1100" b="1" dirty="0" smtClean="0"/>
              <a:t>Also this </a:t>
            </a:r>
            <a:r>
              <a:rPr lang="en-US" sz="1100" dirty="0" smtClean="0"/>
              <a:t>is a really big deal</a:t>
            </a:r>
            <a:endParaRPr lang="en-US" sz="1100" dirty="0" smtClean="0"/>
          </a:p>
          <a:p>
            <a:pPr marL="171450" indent="-171450">
              <a:buFont typeface="Arial"/>
              <a:buChar char="•"/>
            </a:pPr>
            <a:r>
              <a:rPr lang="en-US" sz="1100" b="1" dirty="0" smtClean="0"/>
              <a:t>This feature </a:t>
            </a:r>
            <a:r>
              <a:rPr lang="en-US" sz="1100" dirty="0" smtClean="0"/>
              <a:t>really makes the procedure go smoothly and the urologists will love it</a:t>
            </a:r>
            <a:endParaRPr lang="en-US" sz="1100" dirty="0" smtClean="0"/>
          </a:p>
          <a:p>
            <a:pPr marL="171450" indent="-171450">
              <a:buFont typeface="Arial"/>
              <a:buChar char="•"/>
            </a:pPr>
            <a:r>
              <a:rPr lang="en-US" sz="1100" b="1" dirty="0" smtClean="0"/>
              <a:t>We can avoid this risk </a:t>
            </a:r>
            <a:r>
              <a:rPr lang="en-US" sz="1100" dirty="0" smtClean="0"/>
              <a:t>and also this precipitating factor</a:t>
            </a:r>
            <a:endParaRPr lang="en-US" sz="1100" b="1" dirty="0" smtClean="0"/>
          </a:p>
          <a:p>
            <a:pPr marL="171450" indent="-171450">
              <a:buFont typeface="Arial"/>
              <a:buChar char="•"/>
            </a:pPr>
            <a:r>
              <a:rPr lang="en-US" sz="1100" b="1" dirty="0" smtClean="0"/>
              <a:t>You can also do this </a:t>
            </a:r>
            <a:r>
              <a:rPr lang="en-US" sz="1100" dirty="0" smtClean="0"/>
              <a:t>with the device</a:t>
            </a:r>
          </a:p>
          <a:p>
            <a:pPr marL="171450" indent="-171450">
              <a:buFont typeface="Arial"/>
              <a:buChar char="•"/>
            </a:pPr>
            <a:r>
              <a:rPr lang="en-US" sz="1100" b="1" dirty="0" smtClean="0"/>
              <a:t>This </a:t>
            </a:r>
            <a:r>
              <a:rPr lang="en-US" sz="1100" dirty="0" smtClean="0"/>
              <a:t>is also something that will make a big difference</a:t>
            </a:r>
            <a:endParaRPr lang="en-US" sz="1100" dirty="0" smtClean="0"/>
          </a:p>
          <a:p>
            <a:endParaRPr lang="en-US" sz="11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4228109" y="7500099"/>
            <a:ext cx="3313730" cy="276999"/>
            <a:chOff x="3953084" y="7301518"/>
            <a:chExt cx="3540719" cy="276999"/>
          </a:xfrm>
        </p:grpSpPr>
        <p:sp>
          <p:nvSpPr>
            <p:cNvPr id="40" name="TextBox 39"/>
            <p:cNvSpPr txBox="1"/>
            <p:nvPr/>
          </p:nvSpPr>
          <p:spPr>
            <a:xfrm>
              <a:off x="3953084" y="7301518"/>
              <a:ext cx="3540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36AD0"/>
                  </a:solidFill>
                  <a:latin typeface="Avenir Book" charset="0"/>
                  <a:ea typeface="Avenir Book" charset="0"/>
                  <a:cs typeface="Avenir Book" charset="0"/>
                </a:rPr>
                <a:t>Strategy</a:t>
              </a:r>
              <a:endParaRPr lang="en-US" sz="1200" dirty="0">
                <a:solidFill>
                  <a:srgbClr val="136AD0"/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4027503" y="7553117"/>
              <a:ext cx="3451078" cy="0"/>
            </a:xfrm>
            <a:prstGeom prst="line">
              <a:avLst/>
            </a:prstGeom>
            <a:ln>
              <a:solidFill>
                <a:srgbClr val="136AD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2447060" y="9537120"/>
            <a:ext cx="2526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Email: </a:t>
            </a:r>
            <a:r>
              <a:rPr lang="en-US" sz="1000" smtClean="0"/>
              <a:t>[redacted to avoid being sold stuff]</a:t>
            </a:r>
            <a:endParaRPr lang="en-US" sz="1000" dirty="0" smtClean="0"/>
          </a:p>
          <a:p>
            <a:r>
              <a:rPr lang="en-US" sz="1000" dirty="0" smtClean="0"/>
              <a:t>http://</a:t>
            </a:r>
            <a:r>
              <a:rPr lang="en-US" sz="1000" dirty="0" err="1" smtClean="0"/>
              <a:t>www.zenflow.com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282736" y="5464792"/>
            <a:ext cx="3753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The Zenflow Spring </a:t>
            </a:r>
            <a:r>
              <a:rPr lang="en-US" sz="1200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has </a:t>
            </a:r>
            <a:r>
              <a:rPr lang="en-US" sz="1200" b="1" i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advantage A</a:t>
            </a:r>
            <a:r>
              <a:rPr lang="en-US" sz="12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en-US" sz="1200" b="1" i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advantage B</a:t>
            </a:r>
            <a:r>
              <a:rPr lang="en-US" sz="12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en-US" sz="1200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and</a:t>
            </a:r>
            <a:r>
              <a:rPr lang="en-US" sz="1200" b="1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1200" b="1" i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advantage C </a:t>
            </a:r>
            <a:r>
              <a:rPr lang="en-US" sz="12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as </a:t>
            </a:r>
            <a:r>
              <a:rPr lang="en-US" sz="1200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compared to </a:t>
            </a:r>
            <a:r>
              <a:rPr lang="en-US" sz="1200" b="1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all </a:t>
            </a:r>
            <a:r>
              <a:rPr lang="en-US" sz="1200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other </a:t>
            </a:r>
            <a:r>
              <a:rPr lang="en-US" sz="12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interventional BPH </a:t>
            </a:r>
            <a:r>
              <a:rPr lang="en-US" sz="1200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therapies.</a:t>
            </a:r>
          </a:p>
        </p:txBody>
      </p:sp>
      <p:pic>
        <p:nvPicPr>
          <p:cNvPr id="13" name="Picture 12" descr="zen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9" y="143194"/>
            <a:ext cx="3062579" cy="881404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944853" y="9651526"/>
            <a:ext cx="2138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  <a:latin typeface="Avenir Black"/>
                <a:cs typeface="Avenir Black"/>
              </a:rPr>
              <a:t>CONFIDENTIAL</a:t>
            </a:r>
            <a:endParaRPr lang="en-US" sz="1600" dirty="0">
              <a:solidFill>
                <a:schemeClr val="accent1"/>
              </a:solidFill>
              <a:latin typeface="Avenir Black"/>
              <a:cs typeface="Avenir Black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28108" y="3515590"/>
            <a:ext cx="1017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solidFill>
                  <a:srgbClr val="2E75B6"/>
                </a:solidFill>
                <a:latin typeface="Avenir Book" charset="0"/>
                <a:ea typeface="Avenir Book" charset="0"/>
                <a:cs typeface="Avenir Book" charset="0"/>
              </a:rPr>
              <a:t>Early human results</a:t>
            </a:r>
            <a:endParaRPr lang="en-US" sz="900" b="1" dirty="0">
              <a:solidFill>
                <a:srgbClr val="2E75B6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45645" y="4011058"/>
            <a:ext cx="8651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latin typeface="Avenir Book" charset="0"/>
                <a:ea typeface="Avenir Book" charset="0"/>
                <a:cs typeface="Avenir Book" charset="0"/>
              </a:rPr>
              <a:t>Before</a:t>
            </a:r>
            <a:endParaRPr lang="en-US" sz="9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24292" y="4018065"/>
            <a:ext cx="8651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latin typeface="Avenir Book" charset="0"/>
                <a:ea typeface="Avenir Book" charset="0"/>
                <a:cs typeface="Avenir Book" charset="0"/>
              </a:rPr>
              <a:t>After</a:t>
            </a:r>
            <a:endParaRPr lang="en-US" sz="9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45645" y="3283485"/>
            <a:ext cx="1743784" cy="727573"/>
          </a:xfrm>
          <a:prstGeom prst="rect">
            <a:avLst/>
          </a:prstGeom>
          <a:ln w="26424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44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76691</TotalTime>
  <Words>583</Words>
  <Application>Microsoft Macintosh PowerPoint</Application>
  <PresentationFormat>Custom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Avenir Black</vt:lpstr>
      <vt:lpstr>Avenir Book</vt:lpstr>
      <vt:lpstr>Calibri</vt:lpstr>
      <vt:lpstr>华文新魏</vt:lpstr>
      <vt:lpstr>Arial</vt:lpstr>
      <vt:lpstr>Clarity</vt:lpstr>
      <vt:lpstr>PowerPoint Presentation</vt:lpstr>
    </vt:vector>
  </TitlesOfParts>
  <Company>Nurep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Damiano</dc:creator>
  <cp:lastModifiedBy>Nick Damiano</cp:lastModifiedBy>
  <cp:revision>1171</cp:revision>
  <cp:lastPrinted>2016-12-22T01:06:08Z</cp:lastPrinted>
  <dcterms:created xsi:type="dcterms:W3CDTF">2014-02-05T02:26:10Z</dcterms:created>
  <dcterms:modified xsi:type="dcterms:W3CDTF">2017-01-28T01:56:12Z</dcterms:modified>
</cp:coreProperties>
</file>