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4" r:id="rId3"/>
  </p:sldMasterIdLst>
  <p:sldIdLst>
    <p:sldId id="291" r:id="rId4"/>
    <p:sldId id="308" r:id="rId5"/>
    <p:sldId id="309" r:id="rId6"/>
    <p:sldId id="305" r:id="rId7"/>
    <p:sldId id="304" r:id="rId8"/>
    <p:sldId id="303" r:id="rId9"/>
    <p:sldId id="273" r:id="rId10"/>
    <p:sldId id="306" r:id="rId11"/>
  </p:sldIdLst>
  <p:sldSz cx="51206400" cy="38404800"/>
  <p:notesSz cx="6858000" cy="9144000"/>
  <p:defaultTextStyle>
    <a:defPPr>
      <a:defRPr lang="en-US"/>
    </a:defPPr>
    <a:lvl1pPr marL="0" algn="l" defTabSz="4301338" rtl="0" eaLnBrk="1" latinLnBrk="0" hangingPunct="1">
      <a:defRPr sz="8467" kern="1200">
        <a:solidFill>
          <a:schemeClr val="tx1"/>
        </a:solidFill>
        <a:latin typeface="+mn-lt"/>
        <a:ea typeface="+mn-ea"/>
        <a:cs typeface="+mn-cs"/>
      </a:defRPr>
    </a:lvl1pPr>
    <a:lvl2pPr marL="2150669" algn="l" defTabSz="4301338" rtl="0" eaLnBrk="1" latinLnBrk="0" hangingPunct="1">
      <a:defRPr sz="8467" kern="1200">
        <a:solidFill>
          <a:schemeClr val="tx1"/>
        </a:solidFill>
        <a:latin typeface="+mn-lt"/>
        <a:ea typeface="+mn-ea"/>
        <a:cs typeface="+mn-cs"/>
      </a:defRPr>
    </a:lvl2pPr>
    <a:lvl3pPr marL="4301338" algn="l" defTabSz="4301338" rtl="0" eaLnBrk="1" latinLnBrk="0" hangingPunct="1">
      <a:defRPr sz="8467" kern="1200">
        <a:solidFill>
          <a:schemeClr val="tx1"/>
        </a:solidFill>
        <a:latin typeface="+mn-lt"/>
        <a:ea typeface="+mn-ea"/>
        <a:cs typeface="+mn-cs"/>
      </a:defRPr>
    </a:lvl3pPr>
    <a:lvl4pPr marL="6452006" algn="l" defTabSz="4301338" rtl="0" eaLnBrk="1" latinLnBrk="0" hangingPunct="1">
      <a:defRPr sz="8467" kern="1200">
        <a:solidFill>
          <a:schemeClr val="tx1"/>
        </a:solidFill>
        <a:latin typeface="+mn-lt"/>
        <a:ea typeface="+mn-ea"/>
        <a:cs typeface="+mn-cs"/>
      </a:defRPr>
    </a:lvl4pPr>
    <a:lvl5pPr marL="8602675" algn="l" defTabSz="4301338" rtl="0" eaLnBrk="1" latinLnBrk="0" hangingPunct="1">
      <a:defRPr sz="8467" kern="1200">
        <a:solidFill>
          <a:schemeClr val="tx1"/>
        </a:solidFill>
        <a:latin typeface="+mn-lt"/>
        <a:ea typeface="+mn-ea"/>
        <a:cs typeface="+mn-cs"/>
      </a:defRPr>
    </a:lvl5pPr>
    <a:lvl6pPr marL="10753344" algn="l" defTabSz="4301338" rtl="0" eaLnBrk="1" latinLnBrk="0" hangingPunct="1">
      <a:defRPr sz="8467" kern="1200">
        <a:solidFill>
          <a:schemeClr val="tx1"/>
        </a:solidFill>
        <a:latin typeface="+mn-lt"/>
        <a:ea typeface="+mn-ea"/>
        <a:cs typeface="+mn-cs"/>
      </a:defRPr>
    </a:lvl6pPr>
    <a:lvl7pPr marL="12904013" algn="l" defTabSz="4301338" rtl="0" eaLnBrk="1" latinLnBrk="0" hangingPunct="1">
      <a:defRPr sz="8467" kern="1200">
        <a:solidFill>
          <a:schemeClr val="tx1"/>
        </a:solidFill>
        <a:latin typeface="+mn-lt"/>
        <a:ea typeface="+mn-ea"/>
        <a:cs typeface="+mn-cs"/>
      </a:defRPr>
    </a:lvl7pPr>
    <a:lvl8pPr marL="15054682" algn="l" defTabSz="4301338" rtl="0" eaLnBrk="1" latinLnBrk="0" hangingPunct="1">
      <a:defRPr sz="8467" kern="1200">
        <a:solidFill>
          <a:schemeClr val="tx1"/>
        </a:solidFill>
        <a:latin typeface="+mn-lt"/>
        <a:ea typeface="+mn-ea"/>
        <a:cs typeface="+mn-cs"/>
      </a:defRPr>
    </a:lvl8pPr>
    <a:lvl9pPr marL="17205350" algn="l" defTabSz="4301338" rtl="0" eaLnBrk="1" latinLnBrk="0" hangingPunct="1">
      <a:defRPr sz="84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0ED"/>
    <a:srgbClr val="E7DFF6"/>
    <a:srgbClr val="F3EFFB"/>
    <a:srgbClr val="E4DBF5"/>
    <a:srgbClr val="F6F2FF"/>
    <a:srgbClr val="F3F3F4"/>
    <a:srgbClr val="C2AFF0"/>
    <a:srgbClr val="9191E9"/>
    <a:srgbClr val="381F6B"/>
    <a:srgbClr val="AA8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7"/>
    <p:restoredTop sz="94678"/>
  </p:normalViewPr>
  <p:slideViewPr>
    <p:cSldViewPr snapToGrid="0" snapToObjects="1" showGuides="1">
      <p:cViewPr>
        <p:scale>
          <a:sx n="66" d="100"/>
          <a:sy n="66" d="100"/>
        </p:scale>
        <p:origin x="-4032" y="-60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76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796122"/>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28" userDrawn="1">
          <p15:clr>
            <a:srgbClr val="F26B43"/>
          </p15:clr>
        </p15:guide>
        <p15:guide id="2" pos="864" userDrawn="1">
          <p15:clr>
            <a:srgbClr val="F26B43"/>
          </p15:clr>
        </p15:guide>
        <p15:guide id="3" pos="1296" userDrawn="1">
          <p15:clr>
            <a:srgbClr val="F26B43"/>
          </p15:clr>
        </p15:guide>
        <p15:guide id="8" pos="10032" userDrawn="1">
          <p15:clr>
            <a:srgbClr val="F26B43"/>
          </p15:clr>
        </p15:guide>
        <p15:guide id="9" pos="10464" userDrawn="1">
          <p15:clr>
            <a:srgbClr val="F26B43"/>
          </p15:clr>
        </p15:guide>
        <p15:guide id="10" pos="11328" userDrawn="1">
          <p15:clr>
            <a:srgbClr val="F26B43"/>
          </p15:clr>
        </p15:guide>
        <p15:guide id="11" pos="11760" userDrawn="1">
          <p15:clr>
            <a:srgbClr val="F26B43"/>
          </p15:clr>
        </p15:guide>
        <p15:guide id="12" pos="30960" userDrawn="1">
          <p15:clr>
            <a:srgbClr val="F26B43"/>
          </p15:clr>
        </p15:guide>
        <p15:guide id="13" pos="31392" userDrawn="1">
          <p15:clr>
            <a:srgbClr val="F26B43"/>
          </p15:clr>
        </p15:guide>
        <p15:guide id="14" orient="horz" pos="864" userDrawn="1">
          <p15:clr>
            <a:srgbClr val="F26B43"/>
          </p15:clr>
        </p15:guide>
        <p15:guide id="15" orient="horz" pos="1152" userDrawn="1">
          <p15:clr>
            <a:srgbClr val="F26B43"/>
          </p15:clr>
        </p15:guide>
        <p15:guide id="16" orient="horz" pos="4320" userDrawn="1">
          <p15:clr>
            <a:srgbClr val="F26B43"/>
          </p15:clr>
        </p15:guide>
        <p15:guide id="17" orient="horz" pos="4032" userDrawn="1">
          <p15:clr>
            <a:srgbClr val="F26B43"/>
          </p15:clr>
        </p15:guide>
        <p15:guide id="18" orient="horz" pos="5184" userDrawn="1">
          <p15:clr>
            <a:srgbClr val="F26B43"/>
          </p15:clr>
        </p15:guide>
        <p15:guide id="19" orient="horz" pos="5472" userDrawn="1">
          <p15:clr>
            <a:srgbClr val="F26B43"/>
          </p15:clr>
        </p15:guide>
        <p15:guide id="20" orient="horz" pos="23040" userDrawn="1">
          <p15:clr>
            <a:srgbClr val="F26B43"/>
          </p15:clr>
        </p15:guide>
        <p15:guide id="21" pos="20496" userDrawn="1">
          <p15:clr>
            <a:srgbClr val="F26B43"/>
          </p15:clr>
        </p15:guide>
        <p15:guide id="22" pos="20928" userDrawn="1">
          <p15:clr>
            <a:srgbClr val="F26B43"/>
          </p15:clr>
        </p15:guide>
        <p15:guide id="23" pos="21792" userDrawn="1">
          <p15:clr>
            <a:srgbClr val="F26B43"/>
          </p15:clr>
        </p15:guide>
        <p15:guide id="24" pos="222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7512" userDrawn="1">
          <p15:clr>
            <a:srgbClr val="F26B43"/>
          </p15:clr>
        </p15:guide>
        <p15:guide id="5" pos="8664" userDrawn="1">
          <p15:clr>
            <a:srgbClr val="F26B43"/>
          </p15:clr>
        </p15:guide>
        <p15:guide id="6" pos="9096" userDrawn="1">
          <p15:clr>
            <a:srgbClr val="F26B43"/>
          </p15:clr>
        </p15:guide>
        <p15:guide id="7" pos="15312" userDrawn="1">
          <p15:clr>
            <a:srgbClr val="F26B43"/>
          </p15:clr>
        </p15:guide>
        <p15:guide id="8" pos="7944" userDrawn="1">
          <p15:clr>
            <a:srgbClr val="F26B43"/>
          </p15:clr>
        </p15:guide>
        <p15:guide id="9" pos="15768" userDrawn="1">
          <p15:clr>
            <a:srgbClr val="F26B43"/>
          </p15:clr>
        </p15:guide>
        <p15:guide id="10" pos="16488" userDrawn="1">
          <p15:clr>
            <a:srgbClr val="F26B43"/>
          </p15:clr>
        </p15:guide>
        <p15:guide id="11" pos="16920" userDrawn="1">
          <p15:clr>
            <a:srgbClr val="F26B43"/>
          </p15:clr>
        </p15:guide>
        <p15:guide id="12" pos="23136" userDrawn="1">
          <p15:clr>
            <a:srgbClr val="F26B43"/>
          </p15:clr>
        </p15:guide>
        <p15:guide id="13" pos="23568" userDrawn="1">
          <p15:clr>
            <a:srgbClr val="F26B43"/>
          </p15:clr>
        </p15:guide>
        <p15:guide id="14" pos="24288" userDrawn="1">
          <p15:clr>
            <a:srgbClr val="F26B43"/>
          </p15:clr>
        </p15:guide>
        <p15:guide id="15" pos="24720" userDrawn="1">
          <p15:clr>
            <a:srgbClr val="F26B43"/>
          </p15:clr>
        </p15:guide>
        <p15:guide id="16" pos="30960" userDrawn="1">
          <p15:clr>
            <a:srgbClr val="F26B43"/>
          </p15:clr>
        </p15:guide>
        <p15:guide id="17" pos="31392" userDrawn="1">
          <p15:clr>
            <a:srgbClr val="F26B43"/>
          </p15:clr>
        </p15:guide>
        <p15:guide id="18" orient="horz" pos="1152" userDrawn="1">
          <p15:clr>
            <a:srgbClr val="F26B43"/>
          </p15:clr>
        </p15:guide>
        <p15:guide id="19" orient="horz" pos="4320" userDrawn="1">
          <p15:clr>
            <a:srgbClr val="F26B43"/>
          </p15:clr>
        </p15:guide>
        <p15:guide id="20" orient="horz" pos="4032" userDrawn="1">
          <p15:clr>
            <a:srgbClr val="F26B43"/>
          </p15:clr>
        </p15:guide>
        <p15:guide id="21" orient="horz" pos="5184" userDrawn="1">
          <p15:clr>
            <a:srgbClr val="F26B43"/>
          </p15:clr>
        </p15:guide>
        <p15:guide id="22" orient="horz" pos="5472" userDrawn="1">
          <p15:clr>
            <a:srgbClr val="F26B43"/>
          </p15:clr>
        </p15:guide>
        <p15:guide id="23" orient="horz" pos="23328" userDrawn="1">
          <p15:clr>
            <a:srgbClr val="F26B43"/>
          </p15:clr>
        </p15:guide>
        <p15:guide id="24" orient="horz" pos="23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8640" userDrawn="1">
          <p15:clr>
            <a:srgbClr val="F26B43"/>
          </p15:clr>
        </p15:guide>
        <p15:guide id="5" pos="9072" userDrawn="1">
          <p15:clr>
            <a:srgbClr val="F26B43"/>
          </p15:clr>
        </p15:guide>
        <p15:guide id="6" pos="9792" userDrawn="1">
          <p15:clr>
            <a:srgbClr val="F26B43"/>
          </p15:clr>
        </p15:guide>
        <p15:guide id="7" pos="10224" userDrawn="1">
          <p15:clr>
            <a:srgbClr val="F26B43"/>
          </p15:clr>
        </p15:guide>
        <p15:guide id="8" pos="22032" userDrawn="1">
          <p15:clr>
            <a:srgbClr val="F26B43"/>
          </p15:clr>
        </p15:guide>
        <p15:guide id="9" pos="22440" userDrawn="1">
          <p15:clr>
            <a:srgbClr val="F26B43"/>
          </p15:clr>
        </p15:guide>
        <p15:guide id="10" pos="23184" userDrawn="1">
          <p15:clr>
            <a:srgbClr val="F26B43"/>
          </p15:clr>
        </p15:guide>
        <p15:guide id="11" pos="23616" userDrawn="1">
          <p15:clr>
            <a:srgbClr val="F26B43"/>
          </p15:clr>
        </p15:guide>
        <p15:guide id="12" pos="30960" userDrawn="1">
          <p15:clr>
            <a:srgbClr val="F26B43"/>
          </p15:clr>
        </p15:guide>
        <p15:guide id="13" pos="31392" userDrawn="1">
          <p15:clr>
            <a:srgbClr val="F26B43"/>
          </p15:clr>
        </p15:guide>
        <p15:guide id="14" orient="horz" pos="1152" userDrawn="1">
          <p15:clr>
            <a:srgbClr val="F26B43"/>
          </p15:clr>
        </p15:guide>
        <p15:guide id="15" orient="horz" pos="4032" userDrawn="1">
          <p15:clr>
            <a:srgbClr val="F26B43"/>
          </p15:clr>
        </p15:guide>
        <p15:guide id="16" orient="horz" pos="4320" userDrawn="1">
          <p15:clr>
            <a:srgbClr val="F26B43"/>
          </p15:clr>
        </p15:guide>
        <p15:guide id="17" orient="horz" pos="5184" userDrawn="1">
          <p15:clr>
            <a:srgbClr val="F26B43"/>
          </p15:clr>
        </p15:guide>
        <p15:guide id="18" orient="horz" pos="5472" userDrawn="1">
          <p15:clr>
            <a:srgbClr val="F26B43"/>
          </p15:clr>
        </p15:guide>
        <p15:guide id="19" orient="horz" pos="23328" userDrawn="1">
          <p15:clr>
            <a:srgbClr val="F26B43"/>
          </p15:clr>
        </p15:guide>
        <p15:guide id="20" orient="horz" pos="23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emf"/><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F1E7-0FE6-1F4C-8942-1C06A4245868}"/>
              </a:ext>
            </a:extLst>
          </p:cNvPr>
          <p:cNvSpPr txBox="1"/>
          <p:nvPr/>
        </p:nvSpPr>
        <p:spPr>
          <a:xfrm>
            <a:off x="1861458" y="1273629"/>
            <a:ext cx="26720800" cy="2215991"/>
          </a:xfrm>
          <a:prstGeom prst="rect">
            <a:avLst/>
          </a:prstGeom>
          <a:noFill/>
        </p:spPr>
        <p:txBody>
          <a:bodyPr wrap="square" rtlCol="0">
            <a:spAutoFit/>
          </a:bodyPr>
          <a:lstStyle/>
          <a:p>
            <a:r>
              <a:rPr lang="en-US" sz="13800" b="1" dirty="0">
                <a:solidFill>
                  <a:srgbClr val="BF5700"/>
                </a:solidFill>
              </a:rPr>
              <a:t>BEFORE YOU START</a:t>
            </a:r>
          </a:p>
        </p:txBody>
      </p:sp>
      <p:sp>
        <p:nvSpPr>
          <p:cNvPr id="5" name="TextBox 4">
            <a:extLst>
              <a:ext uri="{FF2B5EF4-FFF2-40B4-BE49-F238E27FC236}">
                <a16:creationId xmlns:a16="http://schemas.microsoft.com/office/drawing/2014/main" id="{00F29D47-3408-304F-8373-545A83E585C4}"/>
              </a:ext>
            </a:extLst>
          </p:cNvPr>
          <p:cNvSpPr txBox="1"/>
          <p:nvPr/>
        </p:nvSpPr>
        <p:spPr>
          <a:xfrm>
            <a:off x="2057399" y="5345550"/>
            <a:ext cx="12655721" cy="7909858"/>
          </a:xfrm>
          <a:prstGeom prst="rect">
            <a:avLst/>
          </a:prstGeom>
          <a:noFill/>
        </p:spPr>
        <p:txBody>
          <a:bodyPr wrap="square" rtlCol="0">
            <a:spAutoFit/>
          </a:bodyPr>
          <a:lstStyle/>
          <a:p>
            <a:r>
              <a:rPr lang="en-US" sz="8800" b="1" dirty="0"/>
              <a:t>CHOOSE A SIZE</a:t>
            </a:r>
          </a:p>
          <a:p>
            <a:r>
              <a:rPr lang="en-US" sz="6000" dirty="0"/>
              <a:t>These templates are available in two sizes, one (larger) is the recommended size for the Undergraduate Research Forum, and one (smaller) might be better for traveling, as it fits in a 3ft poster tube. If you need the other size, download the other template file. </a:t>
            </a:r>
          </a:p>
        </p:txBody>
      </p:sp>
      <p:sp>
        <p:nvSpPr>
          <p:cNvPr id="6" name="TextBox 5">
            <a:extLst>
              <a:ext uri="{FF2B5EF4-FFF2-40B4-BE49-F238E27FC236}">
                <a16:creationId xmlns:a16="http://schemas.microsoft.com/office/drawing/2014/main" id="{EC95E928-53B1-BF45-B8E4-B6820A1C2145}"/>
              </a:ext>
            </a:extLst>
          </p:cNvPr>
          <p:cNvSpPr txBox="1"/>
          <p:nvPr/>
        </p:nvSpPr>
        <p:spPr>
          <a:xfrm>
            <a:off x="15630156" y="5364313"/>
            <a:ext cx="13529044" cy="5139869"/>
          </a:xfrm>
          <a:prstGeom prst="rect">
            <a:avLst/>
          </a:prstGeom>
          <a:noFill/>
        </p:spPr>
        <p:txBody>
          <a:bodyPr wrap="square" rtlCol="0">
            <a:spAutoFit/>
          </a:bodyPr>
          <a:lstStyle/>
          <a:p>
            <a:r>
              <a:rPr lang="en-US" sz="8800" b="1" dirty="0"/>
              <a:t>CHOOSE A STYLE</a:t>
            </a:r>
          </a:p>
          <a:p>
            <a:r>
              <a:rPr lang="en-US" sz="6000" dirty="0"/>
              <a:t>There are 8 different ‘cell’ styles, with </a:t>
            </a:r>
            <a:br>
              <a:rPr lang="en-US" sz="6000" dirty="0"/>
            </a:br>
            <a:r>
              <a:rPr lang="en-US" sz="6000" dirty="0"/>
              <a:t>various approaches to the headers and border or background. These options are all provided in this template file. </a:t>
            </a:r>
          </a:p>
        </p:txBody>
      </p:sp>
      <p:pic>
        <p:nvPicPr>
          <p:cNvPr id="10" name="Picture 9">
            <a:extLst>
              <a:ext uri="{FF2B5EF4-FFF2-40B4-BE49-F238E27FC236}">
                <a16:creationId xmlns:a16="http://schemas.microsoft.com/office/drawing/2014/main" id="{69998522-FAC1-E843-BB0C-8D8A3956F2F9}"/>
              </a:ext>
            </a:extLst>
          </p:cNvPr>
          <p:cNvPicPr>
            <a:picLocks noChangeAspect="1"/>
          </p:cNvPicPr>
          <p:nvPr/>
        </p:nvPicPr>
        <p:blipFill>
          <a:blip r:embed="rId2"/>
          <a:stretch>
            <a:fillRect/>
          </a:stretch>
        </p:blipFill>
        <p:spPr>
          <a:xfrm>
            <a:off x="812801" y="13255408"/>
            <a:ext cx="13900320" cy="21264579"/>
          </a:xfrm>
          <a:prstGeom prst="rect">
            <a:avLst/>
          </a:prstGeom>
        </p:spPr>
      </p:pic>
      <p:pic>
        <p:nvPicPr>
          <p:cNvPr id="12" name="Picture 11">
            <a:extLst>
              <a:ext uri="{FF2B5EF4-FFF2-40B4-BE49-F238E27FC236}">
                <a16:creationId xmlns:a16="http://schemas.microsoft.com/office/drawing/2014/main" id="{914B76FF-E227-5545-B4F7-0A2C2E729586}"/>
              </a:ext>
            </a:extLst>
          </p:cNvPr>
          <p:cNvPicPr>
            <a:picLocks noChangeAspect="1"/>
          </p:cNvPicPr>
          <p:nvPr/>
        </p:nvPicPr>
        <p:blipFill>
          <a:blip r:embed="rId3"/>
          <a:stretch>
            <a:fillRect/>
          </a:stretch>
        </p:blipFill>
        <p:spPr>
          <a:xfrm>
            <a:off x="14951334" y="10554982"/>
            <a:ext cx="14867268" cy="26909515"/>
          </a:xfrm>
          <a:prstGeom prst="rect">
            <a:avLst/>
          </a:prstGeom>
        </p:spPr>
      </p:pic>
      <p:pic>
        <p:nvPicPr>
          <p:cNvPr id="14" name="Picture 13">
            <a:extLst>
              <a:ext uri="{FF2B5EF4-FFF2-40B4-BE49-F238E27FC236}">
                <a16:creationId xmlns:a16="http://schemas.microsoft.com/office/drawing/2014/main" id="{32F294E0-6B93-714A-9E3C-090052B88111}"/>
              </a:ext>
            </a:extLst>
          </p:cNvPr>
          <p:cNvPicPr>
            <a:picLocks noChangeAspect="1"/>
          </p:cNvPicPr>
          <p:nvPr/>
        </p:nvPicPr>
        <p:blipFill>
          <a:blip r:embed="rId4"/>
          <a:stretch>
            <a:fillRect/>
          </a:stretch>
        </p:blipFill>
        <p:spPr>
          <a:xfrm>
            <a:off x="38811200" y="731522"/>
            <a:ext cx="11382095" cy="37353799"/>
          </a:xfrm>
          <a:prstGeom prst="rect">
            <a:avLst/>
          </a:prstGeom>
        </p:spPr>
      </p:pic>
      <p:sp>
        <p:nvSpPr>
          <p:cNvPr id="15" name="TextBox 14">
            <a:extLst>
              <a:ext uri="{FF2B5EF4-FFF2-40B4-BE49-F238E27FC236}">
                <a16:creationId xmlns:a16="http://schemas.microsoft.com/office/drawing/2014/main" id="{80EA7FA1-6105-9B4B-9257-BC2C6BC110AE}"/>
              </a:ext>
            </a:extLst>
          </p:cNvPr>
          <p:cNvSpPr txBox="1"/>
          <p:nvPr/>
        </p:nvSpPr>
        <p:spPr>
          <a:xfrm>
            <a:off x="30784800" y="1404258"/>
            <a:ext cx="7924801" cy="21267360"/>
          </a:xfrm>
          <a:prstGeom prst="rect">
            <a:avLst/>
          </a:prstGeom>
          <a:noFill/>
        </p:spPr>
        <p:txBody>
          <a:bodyPr wrap="square" rtlCol="0">
            <a:spAutoFit/>
          </a:bodyPr>
          <a:lstStyle/>
          <a:p>
            <a:r>
              <a:rPr lang="en-US" sz="8800" b="1" dirty="0"/>
              <a:t>CHOOSE </a:t>
            </a:r>
          </a:p>
          <a:p>
            <a:r>
              <a:rPr lang="en-US" sz="8800" b="1" dirty="0"/>
              <a:t>A LAYOUT</a:t>
            </a:r>
          </a:p>
          <a:p>
            <a:r>
              <a:rPr lang="en-US" sz="6000" dirty="0"/>
              <a:t>Different forms/amounts</a:t>
            </a:r>
            <a:br>
              <a:rPr lang="en-US" sz="6000" dirty="0"/>
            </a:br>
            <a:r>
              <a:rPr lang="en-US" sz="6000" dirty="0"/>
              <a:t>of content might be suited to different </a:t>
            </a:r>
            <a:br>
              <a:rPr lang="en-US" sz="6000" dirty="0"/>
            </a:br>
            <a:r>
              <a:rPr lang="en-US" sz="6000" dirty="0"/>
              <a:t>column arrangements. </a:t>
            </a:r>
            <a:br>
              <a:rPr lang="en-US" sz="6000" dirty="0"/>
            </a:br>
            <a:r>
              <a:rPr lang="en-US" sz="6000" dirty="0"/>
              <a:t>These 4 layouts provide a choice of 3-column, </a:t>
            </a:r>
            <a:br>
              <a:rPr lang="en-US" sz="6000" dirty="0"/>
            </a:br>
            <a:r>
              <a:rPr lang="en-US" sz="6000" dirty="0"/>
              <a:t>3-column with a wider </a:t>
            </a:r>
            <a:br>
              <a:rPr lang="en-US" sz="6000" dirty="0"/>
            </a:br>
            <a:r>
              <a:rPr lang="en-US" sz="6000" dirty="0"/>
              <a:t>middle column, a </a:t>
            </a:r>
            <a:br>
              <a:rPr lang="en-US" sz="6000" dirty="0"/>
            </a:br>
            <a:r>
              <a:rPr lang="en-US" sz="6000" dirty="0"/>
              <a:t>4-column, and 4-column with the middle columns combined. Think about how your content will be organized and how much space you will need for introductory and concluding information versus data/figures. These options are all provided in this template file. </a:t>
            </a:r>
          </a:p>
        </p:txBody>
      </p:sp>
      <p:sp>
        <p:nvSpPr>
          <p:cNvPr id="9" name="TextBox 8">
            <a:extLst>
              <a:ext uri="{FF2B5EF4-FFF2-40B4-BE49-F238E27FC236}">
                <a16:creationId xmlns:a16="http://schemas.microsoft.com/office/drawing/2014/main" id="{3DA46D83-1B40-A640-8E4C-4F7F09B456EE}"/>
              </a:ext>
            </a:extLst>
          </p:cNvPr>
          <p:cNvSpPr txBox="1"/>
          <p:nvPr/>
        </p:nvSpPr>
        <p:spPr>
          <a:xfrm>
            <a:off x="30784800" y="23242855"/>
            <a:ext cx="7924799" cy="10679847"/>
          </a:xfrm>
          <a:prstGeom prst="rect">
            <a:avLst/>
          </a:prstGeom>
          <a:noFill/>
        </p:spPr>
        <p:txBody>
          <a:bodyPr wrap="square" rtlCol="0">
            <a:spAutoFit/>
          </a:bodyPr>
          <a:lstStyle/>
          <a:p>
            <a:r>
              <a:rPr lang="en-US" sz="8800" b="1" dirty="0"/>
              <a:t>NEXT</a:t>
            </a:r>
          </a:p>
          <a:p>
            <a:r>
              <a:rPr lang="en-US" sz="6000" dirty="0"/>
              <a:t>Once you’ve chosen the template page that best suits your project, delete other template pages (it might be helpful to keep the following basic tips pages for reference while editing) and save the file under a new name. </a:t>
            </a:r>
          </a:p>
        </p:txBody>
      </p:sp>
      <p:sp>
        <p:nvSpPr>
          <p:cNvPr id="11" name="TextBox 10">
            <a:extLst>
              <a:ext uri="{FF2B5EF4-FFF2-40B4-BE49-F238E27FC236}">
                <a16:creationId xmlns:a16="http://schemas.microsoft.com/office/drawing/2014/main" id="{C0E31E92-C78C-0649-B7B3-14A11828D8CA}"/>
              </a:ext>
            </a:extLst>
          </p:cNvPr>
          <p:cNvSpPr txBox="1"/>
          <p:nvPr/>
        </p:nvSpPr>
        <p:spPr>
          <a:xfrm>
            <a:off x="3622935" y="18473580"/>
            <a:ext cx="8280051" cy="1446550"/>
          </a:xfrm>
          <a:prstGeom prst="rect">
            <a:avLst/>
          </a:prstGeom>
          <a:noFill/>
        </p:spPr>
        <p:txBody>
          <a:bodyPr wrap="square" rtlCol="0">
            <a:spAutoFit/>
          </a:bodyPr>
          <a:lstStyle/>
          <a:p>
            <a:pPr algn="ctr"/>
            <a:r>
              <a:rPr lang="en-US" sz="8800" b="1" dirty="0">
                <a:solidFill>
                  <a:schemeClr val="bg1"/>
                </a:solidFill>
              </a:rPr>
              <a:t>THIS FILE</a:t>
            </a:r>
            <a:endParaRPr lang="en-US" sz="6000" dirty="0">
              <a:solidFill>
                <a:schemeClr val="bg1"/>
              </a:solidFill>
            </a:endParaRPr>
          </a:p>
        </p:txBody>
      </p:sp>
      <p:sp>
        <p:nvSpPr>
          <p:cNvPr id="13" name="TextBox 12">
            <a:extLst>
              <a:ext uri="{FF2B5EF4-FFF2-40B4-BE49-F238E27FC236}">
                <a16:creationId xmlns:a16="http://schemas.microsoft.com/office/drawing/2014/main" id="{9CEE4629-661A-924C-9ACD-742A876A40BE}"/>
              </a:ext>
            </a:extLst>
          </p:cNvPr>
          <p:cNvSpPr txBox="1"/>
          <p:nvPr/>
        </p:nvSpPr>
        <p:spPr>
          <a:xfrm>
            <a:off x="2870024" y="28582779"/>
            <a:ext cx="8280051" cy="2800767"/>
          </a:xfrm>
          <a:prstGeom prst="rect">
            <a:avLst/>
          </a:prstGeom>
          <a:noFill/>
        </p:spPr>
        <p:txBody>
          <a:bodyPr wrap="square" rtlCol="0">
            <a:spAutoFit/>
          </a:bodyPr>
          <a:lstStyle/>
          <a:p>
            <a:pPr algn="ctr"/>
            <a:r>
              <a:rPr lang="en-US" sz="8800" b="1" dirty="0">
                <a:solidFill>
                  <a:schemeClr val="bg1"/>
                </a:solidFill>
              </a:rPr>
              <a:t>OTHER TEMPLATE FILE</a:t>
            </a:r>
            <a:endParaRPr lang="en-US" sz="6000" dirty="0">
              <a:solidFill>
                <a:schemeClr val="bg1"/>
              </a:solidFill>
            </a:endParaRPr>
          </a:p>
        </p:txBody>
      </p:sp>
    </p:spTree>
    <p:extLst>
      <p:ext uri="{BB962C8B-B14F-4D97-AF65-F5344CB8AC3E}">
        <p14:creationId xmlns:p14="http://schemas.microsoft.com/office/powerpoint/2010/main" val="254418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830870C5-6F6D-5A65-1E0F-C99D73273F94}"/>
              </a:ext>
            </a:extLst>
          </p:cNvPr>
          <p:cNvSpPr/>
          <p:nvPr/>
        </p:nvSpPr>
        <p:spPr>
          <a:xfrm>
            <a:off x="26596438" y="9796783"/>
            <a:ext cx="10215370" cy="9330603"/>
          </a:xfrm>
          <a:prstGeom prst="roundRect">
            <a:avLst/>
          </a:prstGeom>
          <a:solidFill>
            <a:srgbClr val="CFC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Introduction</a:t>
            </a:r>
            <a:endParaRPr lang="en-US" sz="6100" dirty="0">
              <a:latin typeface="Neue Haas Grotesk Text Pro" panose="020B05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12403395"/>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We aim to train a machine learning algorithm that could autonomously classify large astronomical datasets for high-redshift galaxies. We used raw data from the Hobby-Eberly Telescope Dark Energy Experiment (HETDEX) third internal data release (HDR3) and extracted light spectra to train a machine learning algorithm. We manipulated data to construct a sample of 10,000 high-redshift sources and 10,000 noise sources. The high-redshift sample was constructed by extracting spectra at random positions in the sky given certain criteria were met that are known to be attributed to high-redshift galaxies. The noise sample was constructed by extracting spectra at random positions in the sky where there were no objects within 200 arcseconds of the location of extraction. Both samples were then combined into a single dataset and labeled. For this dataset, we label a high-redshift source as a ‘1’ and a label of ‘0’ is a noise source. Using the ‘</a:t>
            </a:r>
            <a:r>
              <a:rPr lang="en-US" sz="3200" dirty="0" err="1">
                <a:latin typeface="Neue Haas Grotesk Text Pro" panose="020B0504020202020204" pitchFamily="34" charset="0"/>
                <a:cs typeface="Arial" panose="020B0604020202020204" pitchFamily="34" charset="0"/>
              </a:rPr>
              <a:t>sklearn</a:t>
            </a:r>
            <a:r>
              <a:rPr lang="en-US" sz="3200" dirty="0">
                <a:latin typeface="Neue Haas Grotesk Text Pro" panose="020B0504020202020204" pitchFamily="34" charset="0"/>
                <a:cs typeface="Arial" panose="020B0604020202020204" pitchFamily="34" charset="0"/>
              </a:rPr>
              <a:t>’ package, the entire dataset was split into training and testing sets. A random forest machine learning algorithm was employed to classify the sources as either a 1 or a 0. The algorithm was trained on the training set, and then used for classifications in the testing set. The algorithm achieved an approximate ~98.55% accuracy in its predictions with a precision of ~98.19% and a recall of ~98.94%.</a:t>
            </a:r>
          </a:p>
        </p:txBody>
      </p:sp>
      <p:sp>
        <p:nvSpPr>
          <p:cNvPr id="30" name="Rectangle 29">
            <a:extLst>
              <a:ext uri="{FF2B5EF4-FFF2-40B4-BE49-F238E27FC236}">
                <a16:creationId xmlns:a16="http://schemas.microsoft.com/office/drawing/2014/main" id="{AED851E9-E51A-ED49-A61B-057C0BBBC14E}"/>
              </a:ext>
            </a:extLst>
          </p:cNvPr>
          <p:cNvSpPr/>
          <p:nvPr/>
        </p:nvSpPr>
        <p:spPr>
          <a:xfrm>
            <a:off x="1371600" y="232319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Motivation</a:t>
            </a: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5093386"/>
            <a:ext cx="11239500" cy="3539430"/>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Machine learning methods like clustering and classification are popular and widespread in the astronomy community. However, many machine learning algorithms struggle with differentiating between noise spectra and high-z spectra. My motivation was to implement an algorithm that focused on solving that problem specifically. </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Methods and Results</a:t>
            </a:r>
            <a:endParaRPr lang="en-US" sz="6100" dirty="0">
              <a:latin typeface="Neue Haas Grotesk Text Pro" panose="020B05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Results</a:t>
            </a:r>
            <a:endParaRPr lang="en-US" sz="6100" dirty="0">
              <a:latin typeface="Neue Haas Grotesk Text Pro" panose="020B05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Conclusion</a:t>
            </a:r>
            <a:endParaRPr lang="en-US" sz="6100" dirty="0">
              <a:latin typeface="Neue Haas Grotesk Text Pro" panose="020B05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Conclusion and future work.</a:t>
            </a: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Acknowledgments</a:t>
            </a:r>
            <a:endParaRPr lang="en-US" sz="6100" dirty="0">
              <a:latin typeface="Neue Haas Grotesk Text Pro" panose="020B05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2062103"/>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Thank you to Dr. Steven Finkelstein for supervising my project, as well as to Oscar Chavez and Dr. Gene Leung for their support and feedback throughout my research. Thank you to all my lab peers for their encouragement.</a:t>
            </a: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Vitam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voloria</a:t>
            </a:r>
            <a:r>
              <a:rPr lang="en-US" sz="3200" dirty="0">
                <a:latin typeface="Neue Haas Grotesk Text Pro" panose="020B0504020202020204" pitchFamily="34" charset="0"/>
                <a:cs typeface="Arial" panose="020B0604020202020204" pitchFamily="34" charset="0"/>
              </a:rPr>
              <a:t> con et, cum </a:t>
            </a:r>
            <a:r>
              <a:rPr lang="en-US" sz="3200" dirty="0" err="1">
                <a:latin typeface="Neue Haas Grotesk Text Pro" panose="020B0504020202020204" pitchFamily="34" charset="0"/>
                <a:cs typeface="Arial" panose="020B0604020202020204" pitchFamily="34" charset="0"/>
              </a:rPr>
              <a:t>laboreium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nam</a:t>
            </a:r>
            <a:r>
              <a:rPr lang="en-US" sz="3200" dirty="0">
                <a:latin typeface="Neue Haas Grotesk Text Pro" panose="020B0504020202020204" pitchFamily="34" charset="0"/>
                <a:cs typeface="Arial" panose="020B0604020202020204" pitchFamily="34" charset="0"/>
              </a:rPr>
              <a:t> cum,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paris</a:t>
            </a:r>
            <a:r>
              <a:rPr lang="en-US" sz="3200" dirty="0">
                <a:latin typeface="Neue Haas Grotesk Text Pro" panose="020B0504020202020204" pitchFamily="34" charset="0"/>
                <a:cs typeface="Arial" panose="020B0604020202020204" pitchFamily="34" charset="0"/>
              </a:rPr>
              <a:t> as core </a:t>
            </a:r>
            <a:r>
              <a:rPr lang="en-US" sz="3200" dirty="0" err="1">
                <a:latin typeface="Neue Haas Grotesk Text Pro" panose="020B0504020202020204" pitchFamily="34" charset="0"/>
                <a:cs typeface="Arial" panose="020B0604020202020204" pitchFamily="34" charset="0"/>
              </a:rPr>
              <a:t>volorest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sust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exceatur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voluptas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eumquatendit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landignam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lantur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sania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escidit</a:t>
            </a:r>
            <a:r>
              <a:rPr lang="en-US" sz="3200" dirty="0">
                <a:latin typeface="Neue Haas Grotesk Text Pro" panose="020B0504020202020204" pitchFamily="34" charset="0"/>
                <a:cs typeface="Arial" panose="020B0604020202020204" pitchFamily="34" charset="0"/>
              </a:rPr>
              <a:t> min </a:t>
            </a:r>
            <a:r>
              <a:rPr lang="en-US" sz="3200" dirty="0" err="1">
                <a:latin typeface="Neue Haas Grotesk Text Pro" panose="020B0504020202020204" pitchFamily="34" charset="0"/>
                <a:cs typeface="Arial" panose="020B0604020202020204" pitchFamily="34" charset="0"/>
              </a:rPr>
              <a:t>reruptiaero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velis</a:t>
            </a:r>
            <a:r>
              <a:rPr lang="en-US" sz="3200" dirty="0">
                <a:latin typeface="Neue Haas Grotesk Text Pro" panose="020B0504020202020204" pitchFamily="34" charset="0"/>
                <a:cs typeface="Arial" panose="020B0604020202020204" pitchFamily="34" charset="0"/>
              </a:rPr>
              <a:t> maximus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sequidisit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omnient</a:t>
            </a:r>
            <a:endParaRPr lang="en-US" sz="3200" dirty="0">
              <a:latin typeface="Neue Haas Grotesk Text Pro" panose="020B05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C54CC39-07B7-8C4C-8757-354D483444A0}"/>
              </a:ext>
            </a:extLst>
          </p:cNvPr>
          <p:cNvSpPr txBox="1"/>
          <p:nvPr/>
        </p:nvSpPr>
        <p:spPr>
          <a:xfrm>
            <a:off x="13741038" y="32016442"/>
            <a:ext cx="23660100" cy="5016758"/>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Imintem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itius</a:t>
            </a:r>
            <a:r>
              <a:rPr lang="en-US" sz="3200" dirty="0">
                <a:latin typeface="Neue Haas Grotesk Text Pro" panose="020B0504020202020204" pitchFamily="34" charset="0"/>
                <a:cs typeface="Arial" panose="020B0604020202020204" pitchFamily="34" charset="0"/>
              </a:rPr>
              <a:t>, nus id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animus </a:t>
            </a:r>
            <a:r>
              <a:rPr lang="en-US" sz="3200" dirty="0" err="1">
                <a:latin typeface="Neue Haas Grotesk Text Pro" panose="020B0504020202020204" pitchFamily="34" charset="0"/>
                <a:cs typeface="Arial" panose="020B0604020202020204" pitchFamily="34" charset="0"/>
              </a:rPr>
              <a:t>auda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platust</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imin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perovitasped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ipsus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eume</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dolupit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bea</a:t>
            </a:r>
            <a:r>
              <a:rPr lang="en-US" sz="3200" dirty="0">
                <a:latin typeface="Neue Haas Grotesk Text Pro" panose="020B0504020202020204" pitchFamily="34" charset="0"/>
                <a:cs typeface="Arial" panose="020B0604020202020204" pitchFamily="34" charset="0"/>
              </a:rPr>
              <a:t> natis </a:t>
            </a:r>
            <a:r>
              <a:rPr lang="en-US" sz="3200" dirty="0" err="1">
                <a:latin typeface="Neue Haas Grotesk Text Pro" panose="020B0504020202020204" pitchFamily="34" charset="0"/>
                <a:cs typeface="Arial" panose="020B0604020202020204" pitchFamily="34" charset="0"/>
              </a:rPr>
              <a:t>dolupta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simperiae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nate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ulparis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magnieniam</a:t>
            </a:r>
            <a:r>
              <a:rPr lang="en-US" sz="3200" dirty="0">
                <a:latin typeface="Neue Haas Grotesk Text Pro" panose="020B0504020202020204" pitchFamily="34" charset="0"/>
                <a:cs typeface="Arial" panose="020B0604020202020204" pitchFamily="34" charset="0"/>
              </a:rPr>
              <a:t>, to </a:t>
            </a:r>
            <a:r>
              <a:rPr lang="en-US" sz="3200" dirty="0" err="1">
                <a:latin typeface="Neue Haas Grotesk Text Pro" panose="020B0504020202020204" pitchFamily="34" charset="0"/>
                <a:cs typeface="Arial" panose="020B0604020202020204" pitchFamily="34" charset="0"/>
              </a:rPr>
              <a:t>intotatur</a:t>
            </a:r>
            <a:r>
              <a:rPr lang="en-US" sz="3200" dirty="0">
                <a:latin typeface="Neue Haas Grotesk Text Pro" panose="020B0504020202020204" pitchFamily="34" charset="0"/>
                <a:cs typeface="Arial" panose="020B0604020202020204" pitchFamily="34" charset="0"/>
              </a:rPr>
              <a:t>?</a:t>
            </a:r>
          </a:p>
          <a:p>
            <a:r>
              <a:rPr lang="en-US" sz="3200" dirty="0" err="1">
                <a:latin typeface="Neue Haas Grotesk Text Pro" panose="020B0504020202020204" pitchFamily="34" charset="0"/>
                <a:cs typeface="Arial" panose="020B0604020202020204" pitchFamily="34" charset="0"/>
              </a:rPr>
              <a:t>Sunto</a:t>
            </a:r>
            <a:r>
              <a:rPr lang="en-US" sz="3200" dirty="0">
                <a:latin typeface="Neue Haas Grotesk Text Pro" panose="020B0504020202020204" pitchFamily="34" charset="0"/>
                <a:cs typeface="Arial" panose="020B0604020202020204" pitchFamily="34" charset="0"/>
              </a:rPr>
              <a:t> into </a:t>
            </a:r>
            <a:r>
              <a:rPr lang="en-US" sz="3200" dirty="0" err="1">
                <a:latin typeface="Neue Haas Grotesk Text Pro" panose="020B0504020202020204" pitchFamily="34" charset="0"/>
                <a:cs typeface="Arial" panose="020B0604020202020204" pitchFamily="34" charset="0"/>
              </a:rPr>
              <a:t>temperi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aturerum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identio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nsectatem</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dolorum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vendus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quodis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reria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volupienis</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posto</a:t>
            </a:r>
            <a:r>
              <a:rPr lang="en-US" sz="3200" dirty="0">
                <a:latin typeface="Neue Haas Grotesk Text Pro" panose="020B0504020202020204" pitchFamily="34" charset="0"/>
                <a:cs typeface="Arial" panose="020B0604020202020204" pitchFamily="34" charset="0"/>
              </a:rPr>
              <a:t> dolor </a:t>
            </a:r>
            <a:r>
              <a:rPr lang="en-US" sz="3200" dirty="0" err="1">
                <a:latin typeface="Neue Haas Grotesk Text Pro" panose="020B0504020202020204" pitchFamily="34" charset="0"/>
                <a:cs typeface="Arial" panose="020B0604020202020204" pitchFamily="34" charset="0"/>
              </a:rPr>
              <a:t>sam</a:t>
            </a:r>
            <a:r>
              <a:rPr lang="en-US" sz="3200" dirty="0">
                <a:latin typeface="Neue Haas Grotesk Text Pro" panose="020B0504020202020204" pitchFamily="34" charset="0"/>
                <a:cs typeface="Arial" panose="020B0604020202020204" pitchFamily="34" charset="0"/>
              </a:rPr>
              <a:t> debit </a:t>
            </a:r>
            <a:r>
              <a:rPr lang="en-US" sz="3200" dirty="0" err="1">
                <a:latin typeface="Neue Haas Grotesk Text Pro" panose="020B0504020202020204" pitchFamily="34" charset="0"/>
                <a:cs typeface="Arial" panose="020B0604020202020204" pitchFamily="34" charset="0"/>
              </a:rPr>
              <a:t>experumet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id </a:t>
            </a:r>
            <a:r>
              <a:rPr lang="en-US" sz="3200" dirty="0" err="1">
                <a:latin typeface="Neue Haas Grotesk Text Pro" panose="020B0504020202020204" pitchFamily="34" charset="0"/>
                <a:cs typeface="Arial" panose="020B0604020202020204" pitchFamily="34" charset="0"/>
              </a:rPr>
              <a:t>molorrum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volorioraes</a:t>
            </a:r>
            <a:r>
              <a:rPr lang="en-US" sz="3200" dirty="0">
                <a:latin typeface="Neue Haas Grotesk Text Pro" panose="020B0504020202020204" pitchFamily="34" charset="0"/>
                <a:cs typeface="Arial" panose="020B0604020202020204" pitchFamily="34" charset="0"/>
              </a:rPr>
              <a:t> alit, que </a:t>
            </a:r>
            <a:r>
              <a:rPr lang="en-US" sz="3200" dirty="0" err="1">
                <a:latin typeface="Neue Haas Grotesk Text Pro" panose="020B0504020202020204" pitchFamily="34" charset="0"/>
                <a:cs typeface="Arial" panose="020B0604020202020204" pitchFamily="34" charset="0"/>
              </a:rPr>
              <a:t>plitati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onemporro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entorio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rumendi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simenimus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mossimus</a:t>
            </a:r>
            <a:r>
              <a:rPr lang="en-US" sz="3200" dirty="0">
                <a:latin typeface="Neue Haas Grotesk Text Pro" panose="020B0504020202020204" pitchFamily="34" charset="0"/>
                <a:cs typeface="Arial" panose="020B0604020202020204" pitchFamily="34" charset="0"/>
              </a:rPr>
              <a:t> re </a:t>
            </a:r>
            <a:r>
              <a:rPr lang="en-US" sz="3200" dirty="0" err="1">
                <a:latin typeface="Neue Haas Grotesk Text Pro" panose="020B0504020202020204" pitchFamily="34" charset="0"/>
                <a:cs typeface="Arial" panose="020B0604020202020204" pitchFamily="34" charset="0"/>
              </a:rPr>
              <a:t>officit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officae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volorem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optae</a:t>
            </a:r>
            <a:r>
              <a:rPr lang="en-US" sz="3200" dirty="0">
                <a:latin typeface="Neue Haas Grotesk Text Pro" panose="020B0504020202020204" pitchFamily="34" charset="0"/>
                <a:cs typeface="Arial" panose="020B0604020202020204" pitchFamily="34" charset="0"/>
              </a:rPr>
              <a:t>. Ut </a:t>
            </a:r>
            <a:r>
              <a:rPr lang="en-US" sz="3200" dirty="0" err="1">
                <a:latin typeface="Neue Haas Grotesk Text Pro" panose="020B0504020202020204" pitchFamily="34" charset="0"/>
                <a:cs typeface="Arial" panose="020B0604020202020204" pitchFamily="34" charset="0"/>
              </a:rPr>
              <a:t>ipsam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temquas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dolores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sitiandi</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ipicien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debisimus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doluptatius</a:t>
            </a:r>
            <a:r>
              <a:rPr lang="en-US" sz="3200" dirty="0">
                <a:latin typeface="Neue Haas Grotesk Text Pro" panose="020B0504020202020204" pitchFamily="34" charset="0"/>
                <a:cs typeface="Arial" panose="020B0604020202020204" pitchFamily="34" charset="0"/>
              </a:rPr>
              <a:t>.</a:t>
            </a:r>
          </a:p>
          <a:p>
            <a:r>
              <a:rPr lang="en-US" sz="3200" dirty="0">
                <a:latin typeface="Neue Haas Grotesk Text Pro" panose="020B0504020202020204" pitchFamily="34" charset="0"/>
                <a:cs typeface="Arial" panose="020B0604020202020204" pitchFamily="34" charset="0"/>
              </a:rPr>
              <a:t>As </a:t>
            </a:r>
            <a:r>
              <a:rPr lang="en-US" sz="3200" dirty="0" err="1">
                <a:latin typeface="Neue Haas Grotesk Text Pro" panose="020B0504020202020204" pitchFamily="34" charset="0"/>
                <a:cs typeface="Arial" panose="020B0604020202020204" pitchFamily="34" charset="0"/>
              </a:rPr>
              <a:t>verepe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sectis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enda</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incto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delectet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eaque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ndanimus</a:t>
            </a:r>
            <a:r>
              <a:rPr lang="en-US" sz="3200" dirty="0">
                <a:latin typeface="Neue Haas Grotesk Text Pro" panose="020B0504020202020204" pitchFamily="34" charset="0"/>
                <a:cs typeface="Arial" panose="020B0604020202020204" pitchFamily="34" charset="0"/>
              </a:rPr>
              <a:t>, sin </a:t>
            </a:r>
            <a:r>
              <a:rPr lang="en-US" sz="3200" dirty="0" err="1">
                <a:latin typeface="Neue Haas Grotesk Text Pro" panose="020B0504020202020204" pitchFamily="34" charset="0"/>
                <a:cs typeface="Arial" panose="020B0604020202020204" pitchFamily="34" charset="0"/>
              </a:rPr>
              <a:t>cori</a:t>
            </a:r>
            <a:r>
              <a:rPr lang="en-US" sz="3200" dirty="0">
                <a:latin typeface="Neue Haas Grotesk Text Pro" panose="020B0504020202020204" pitchFamily="34" charset="0"/>
                <a:cs typeface="Arial" panose="020B0604020202020204" pitchFamily="34" charset="0"/>
              </a:rPr>
              <a:t> rem id </a:t>
            </a:r>
            <a:r>
              <a:rPr lang="en-US" sz="3200" dirty="0" err="1">
                <a:latin typeface="Neue Haas Grotesk Text Pro" panose="020B0504020202020204" pitchFamily="34" charset="0"/>
                <a:cs typeface="Arial" panose="020B0604020202020204" pitchFamily="34" charset="0"/>
              </a:rPr>
              <a:t>maximillut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hari</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enduci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idunt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corecta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alicimp</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oriaeperum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iusaeped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quis</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abor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ame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utatur</a:t>
            </a:r>
            <a:r>
              <a:rPr lang="en-US" sz="3200" dirty="0">
                <a:latin typeface="Neue Haas Grotesk Text Pro" panose="020B0504020202020204" pitchFamily="34" charset="0"/>
                <a:cs typeface="Arial" panose="020B0604020202020204" pitchFamily="34" charset="0"/>
              </a:rPr>
              <a:t> as </a:t>
            </a:r>
            <a:r>
              <a:rPr lang="en-US" sz="3200" dirty="0" err="1">
                <a:latin typeface="Neue Haas Grotesk Text Pro" panose="020B0504020202020204" pitchFamily="34" charset="0"/>
                <a:cs typeface="Arial" panose="020B0604020202020204" pitchFamily="34" charset="0"/>
              </a:rPr>
              <a:t>senet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quibus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apienda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versper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feriti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delia</a:t>
            </a:r>
            <a:r>
              <a:rPr lang="en-US" sz="3200" dirty="0">
                <a:latin typeface="Neue Haas Grotesk Text Pro" panose="020B0504020202020204" pitchFamily="34" charset="0"/>
                <a:cs typeface="Arial" panose="020B0604020202020204" pitchFamily="34" charset="0"/>
              </a:rPr>
              <a:t> pa </a:t>
            </a:r>
            <a:r>
              <a:rPr lang="en-US" sz="3200" dirty="0" err="1">
                <a:latin typeface="Neue Haas Grotesk Text Pro" panose="020B0504020202020204" pitchFamily="34" charset="0"/>
                <a:cs typeface="Arial" panose="020B0604020202020204" pitchFamily="34" charset="0"/>
              </a:rPr>
              <a:t>dolo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quamus</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endellu</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pisquia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aditatur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audam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earupid</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quunt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odigniscil</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nonsequam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duciis</a:t>
            </a:r>
            <a:r>
              <a:rPr lang="en-US" sz="3200" dirty="0">
                <a:latin typeface="Neue Haas Grotesk Text Pro" panose="020B0504020202020204" pitchFamily="34" charset="0"/>
                <a:cs typeface="Arial" panose="020B0604020202020204" pitchFamily="34" charset="0"/>
              </a:rPr>
              <a:t> et</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NeueHaasGroteskDisp Pro" panose="020B05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630199"/>
            <a:ext cx="31851600" cy="2646878"/>
          </a:xfrm>
          <a:prstGeom prst="rect">
            <a:avLst/>
          </a:prstGeom>
          <a:noFill/>
        </p:spPr>
        <p:txBody>
          <a:bodyPr wrap="square" rtlCol="0">
            <a:spAutoFit/>
          </a:bodyPr>
          <a:lstStyle/>
          <a:p>
            <a:r>
              <a:rPr lang="en-US" sz="6600" b="1" dirty="0">
                <a:latin typeface="Neue Haas Grotesk Text Pro" panose="020B0504020202020204" pitchFamily="34" charset="0"/>
                <a:cs typeface="Arial" panose="020B0604020202020204" pitchFamily="34" charset="0"/>
              </a:rPr>
              <a:t>Nicholas Davila</a:t>
            </a:r>
            <a:r>
              <a:rPr lang="en-US" sz="6600" b="1" baseline="30000" dirty="0">
                <a:latin typeface="Neue Haas Grotesk Text Pro" panose="020B0504020202020204" pitchFamily="34" charset="0"/>
                <a:cs typeface="Arial" panose="020B0604020202020204" pitchFamily="34" charset="0"/>
              </a:rPr>
              <a:t>1</a:t>
            </a:r>
            <a:r>
              <a:rPr lang="en-US" sz="6600" b="1" dirty="0">
                <a:latin typeface="Neue Haas Grotesk Text Pro" panose="020B0504020202020204" pitchFamily="34" charset="0"/>
                <a:cs typeface="Arial" panose="020B0604020202020204" pitchFamily="34" charset="0"/>
              </a:rPr>
              <a:t>, Oscar Chavez</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Gene Leung</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Steven Finkelstein</a:t>
            </a:r>
            <a:r>
              <a:rPr lang="en-US" sz="6600" b="1" baseline="30000" dirty="0">
                <a:latin typeface="Neue Haas Grotesk Text Pro" panose="020B0504020202020204" pitchFamily="34" charset="0"/>
                <a:cs typeface="Arial" panose="020B0604020202020204" pitchFamily="34" charset="0"/>
              </a:rPr>
              <a:t>2 </a:t>
            </a:r>
            <a:br>
              <a:rPr lang="en-US" sz="6600" dirty="0">
                <a:latin typeface="Neue Haas Grotesk Text Pro" panose="020B0504020202020204" pitchFamily="34" charset="0"/>
                <a:cs typeface="Arial" panose="020B0604020202020204" pitchFamily="34" charset="0"/>
              </a:rPr>
            </a:br>
            <a:r>
              <a:rPr lang="en-US" sz="5000" baseline="30000" dirty="0">
                <a:latin typeface="Neue Haas Grotesk Text Pro" panose="020B0504020202020204" pitchFamily="34" charset="0"/>
                <a:cs typeface="Arial" panose="020B0604020202020204" pitchFamily="34" charset="0"/>
              </a:rPr>
              <a:t>1</a:t>
            </a:r>
            <a:r>
              <a:rPr lang="en-US" sz="5000" dirty="0">
                <a:latin typeface="Neue Haas Grotesk Text Pro" panose="020B0504020202020204" pitchFamily="34" charset="0"/>
                <a:cs typeface="Arial" panose="020B0604020202020204" pitchFamily="34" charset="0"/>
              </a:rPr>
              <a:t>Department of Physics, College of Natural Sciences, The University of Texas</a:t>
            </a:r>
          </a:p>
          <a:p>
            <a:r>
              <a:rPr lang="en-US" sz="5000" baseline="30000" dirty="0">
                <a:latin typeface="Neue Haas Grotesk Text Pro" panose="020B0504020202020204" pitchFamily="34" charset="0"/>
                <a:cs typeface="Arial" panose="020B0604020202020204" pitchFamily="34" charset="0"/>
              </a:rPr>
              <a:t>2</a:t>
            </a:r>
            <a:r>
              <a:rPr lang="en-US" sz="5000" dirty="0">
                <a:latin typeface="Neue Haas Grotesk Text Pro" panose="020B0504020202020204" pitchFamily="34" charset="0"/>
                <a:cs typeface="Arial" panose="020B0604020202020204" pitchFamily="34" charset="0"/>
              </a:rPr>
              <a:t>Department of Astronomy, College of Natural Sciences, The University of Texas</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7718998" y="1791879"/>
            <a:ext cx="12039600" cy="1736764"/>
          </a:xfrm>
          <a:prstGeom prst="rect">
            <a:avLst/>
          </a:prstGeom>
        </p:spPr>
      </p:pic>
      <p:pic>
        <p:nvPicPr>
          <p:cNvPr id="2054" name="Picture 6">
            <a:extLst>
              <a:ext uri="{FF2B5EF4-FFF2-40B4-BE49-F238E27FC236}">
                <a16:creationId xmlns:a16="http://schemas.microsoft.com/office/drawing/2014/main" id="{7BEFE66B-CC0E-3830-B62C-B4ABD2D11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4400" y="4490569"/>
            <a:ext cx="10744198" cy="19258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con&#10;&#10;Description automatically generated">
            <a:extLst>
              <a:ext uri="{FF2B5EF4-FFF2-40B4-BE49-F238E27FC236}">
                <a16:creationId xmlns:a16="http://schemas.microsoft.com/office/drawing/2014/main" id="{D8EDDCF9-D46C-FDED-B876-F3EEC4C6992F}"/>
              </a:ext>
            </a:extLst>
          </p:cNvPr>
          <p:cNvPicPr>
            <a:picLocks noChangeAspect="1"/>
          </p:cNvPicPr>
          <p:nvPr/>
        </p:nvPicPr>
        <p:blipFill>
          <a:blip r:embed="rId4"/>
          <a:stretch>
            <a:fillRect/>
          </a:stretch>
        </p:blipFill>
        <p:spPr>
          <a:xfrm>
            <a:off x="35140837" y="3568041"/>
            <a:ext cx="2893980" cy="3428188"/>
          </a:xfrm>
          <a:prstGeom prst="rect">
            <a:avLst/>
          </a:prstGeom>
        </p:spPr>
      </p:pic>
      <p:pic>
        <p:nvPicPr>
          <p:cNvPr id="6" name="Picture 5">
            <a:extLst>
              <a:ext uri="{FF2B5EF4-FFF2-40B4-BE49-F238E27FC236}">
                <a16:creationId xmlns:a16="http://schemas.microsoft.com/office/drawing/2014/main" id="{3E37E039-C420-304E-58FA-690D5C39A5AD}"/>
              </a:ext>
            </a:extLst>
          </p:cNvPr>
          <p:cNvPicPr>
            <a:picLocks noChangeAspect="1"/>
          </p:cNvPicPr>
          <p:nvPr/>
        </p:nvPicPr>
        <p:blipFill>
          <a:blip r:embed="rId5"/>
          <a:stretch>
            <a:fillRect/>
          </a:stretch>
        </p:blipFill>
        <p:spPr>
          <a:xfrm>
            <a:off x="1481962" y="33265238"/>
            <a:ext cx="4572000" cy="3657600"/>
          </a:xfrm>
          <a:prstGeom prst="rect">
            <a:avLst/>
          </a:prstGeom>
          <a:ln w="127000">
            <a:solidFill>
              <a:srgbClr val="00B050"/>
            </a:solidFill>
          </a:ln>
        </p:spPr>
      </p:pic>
      <p:pic>
        <p:nvPicPr>
          <p:cNvPr id="8" name="Picture 7">
            <a:extLst>
              <a:ext uri="{FF2B5EF4-FFF2-40B4-BE49-F238E27FC236}">
                <a16:creationId xmlns:a16="http://schemas.microsoft.com/office/drawing/2014/main" id="{0761C19B-FCA6-2B3C-2F95-969C4693DBAF}"/>
              </a:ext>
            </a:extLst>
          </p:cNvPr>
          <p:cNvPicPr>
            <a:picLocks noChangeAspect="1"/>
          </p:cNvPicPr>
          <p:nvPr/>
        </p:nvPicPr>
        <p:blipFill>
          <a:blip r:embed="rId6"/>
          <a:stretch>
            <a:fillRect/>
          </a:stretch>
        </p:blipFill>
        <p:spPr>
          <a:xfrm>
            <a:off x="7212728" y="33265238"/>
            <a:ext cx="4572000" cy="3657600"/>
          </a:xfrm>
          <a:prstGeom prst="rect">
            <a:avLst/>
          </a:prstGeom>
          <a:ln w="127000">
            <a:solidFill>
              <a:srgbClr val="C00000"/>
            </a:solidFill>
          </a:ln>
        </p:spPr>
      </p:pic>
      <p:pic>
        <p:nvPicPr>
          <p:cNvPr id="10" name="Picture 9">
            <a:extLst>
              <a:ext uri="{FF2B5EF4-FFF2-40B4-BE49-F238E27FC236}">
                <a16:creationId xmlns:a16="http://schemas.microsoft.com/office/drawing/2014/main" id="{ACA76AC4-564D-47D9-6D75-D0096CC8AE17}"/>
              </a:ext>
            </a:extLst>
          </p:cNvPr>
          <p:cNvPicPr>
            <a:picLocks noChangeAspect="1"/>
          </p:cNvPicPr>
          <p:nvPr/>
        </p:nvPicPr>
        <p:blipFill>
          <a:blip r:embed="rId7"/>
          <a:stretch>
            <a:fillRect/>
          </a:stretch>
        </p:blipFill>
        <p:spPr>
          <a:xfrm>
            <a:off x="7212727" y="28892054"/>
            <a:ext cx="4572000" cy="3657600"/>
          </a:xfrm>
          <a:prstGeom prst="rect">
            <a:avLst/>
          </a:prstGeom>
          <a:ln w="127000">
            <a:solidFill>
              <a:srgbClr val="C00000"/>
            </a:solidFill>
          </a:ln>
        </p:spPr>
      </p:pic>
      <p:pic>
        <p:nvPicPr>
          <p:cNvPr id="13" name="Picture 12">
            <a:extLst>
              <a:ext uri="{FF2B5EF4-FFF2-40B4-BE49-F238E27FC236}">
                <a16:creationId xmlns:a16="http://schemas.microsoft.com/office/drawing/2014/main" id="{AEA99D61-9709-25CC-5DDA-40B8FE532A40}"/>
              </a:ext>
            </a:extLst>
          </p:cNvPr>
          <p:cNvPicPr>
            <a:picLocks noChangeAspect="1"/>
          </p:cNvPicPr>
          <p:nvPr/>
        </p:nvPicPr>
        <p:blipFill>
          <a:blip r:embed="rId8"/>
          <a:stretch>
            <a:fillRect/>
          </a:stretch>
        </p:blipFill>
        <p:spPr>
          <a:xfrm>
            <a:off x="1498382" y="28898379"/>
            <a:ext cx="4572000" cy="3657600"/>
          </a:xfrm>
          <a:prstGeom prst="rect">
            <a:avLst/>
          </a:prstGeom>
          <a:ln w="127000">
            <a:solidFill>
              <a:srgbClr val="00B050"/>
            </a:solidFill>
          </a:ln>
        </p:spPr>
      </p:pic>
      <p:sp>
        <p:nvSpPr>
          <p:cNvPr id="14" name="TextBox 13">
            <a:extLst>
              <a:ext uri="{FF2B5EF4-FFF2-40B4-BE49-F238E27FC236}">
                <a16:creationId xmlns:a16="http://schemas.microsoft.com/office/drawing/2014/main" id="{D1EDF286-7734-A2A2-2136-95587EE3233E}"/>
              </a:ext>
            </a:extLst>
          </p:cNvPr>
          <p:cNvSpPr txBox="1"/>
          <p:nvPr/>
        </p:nvSpPr>
        <p:spPr>
          <a:xfrm>
            <a:off x="13777921" y="9876292"/>
            <a:ext cx="12396779" cy="7478970"/>
          </a:xfrm>
          <a:prstGeom prst="rect">
            <a:avLst/>
          </a:prstGeom>
          <a:noFill/>
        </p:spPr>
        <p:txBody>
          <a:bodyPr wrap="square" rtlCol="0">
            <a:spAutoFit/>
          </a:bodyPr>
          <a:lstStyle/>
          <a:p>
            <a:r>
              <a:rPr lang="en-US" sz="3200" b="1" dirty="0">
                <a:latin typeface="Neue Haas Grotesk Text Pro" panose="020B0504020202020204" pitchFamily="34" charset="0"/>
                <a:cs typeface="Arial" panose="020B0604020202020204" pitchFamily="34" charset="0"/>
              </a:rPr>
              <a:t>Data Selection</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Extracted 10,000 ‘high-confidence’ high-redshift spectral data from a GEVIP HETDEX detection catalog based on signal-to-noise ratio values greater than 7 and a </a:t>
            </a:r>
            <a:r>
              <a:rPr lang="en-US" sz="3200" dirty="0" err="1">
                <a:latin typeface="Neue Haas Grotesk Text Pro" panose="020B0504020202020204" pitchFamily="34" charset="0"/>
                <a:cs typeface="Arial" panose="020B0604020202020204" pitchFamily="34" charset="0"/>
              </a:rPr>
              <a:t>pLya</a:t>
            </a:r>
            <a:r>
              <a:rPr lang="en-US" sz="3200" dirty="0">
                <a:latin typeface="Neue Haas Grotesk Text Pro" panose="020B0504020202020204" pitchFamily="34" charset="0"/>
                <a:cs typeface="Arial" panose="020B0604020202020204" pitchFamily="34" charset="0"/>
              </a:rPr>
              <a:t> score larger than 0.95.</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Extracted 10,000 noise sources spectral data at random locations in the sky after checking that there we no sources within 200 arcseconds of the extraction point.</a:t>
            </a:r>
            <a:br>
              <a:rPr lang="en-US" sz="3200" dirty="0">
                <a:latin typeface="Neue Haas Grotesk Text Pro" panose="020B0504020202020204" pitchFamily="34" charset="0"/>
                <a:cs typeface="Arial" panose="020B0604020202020204" pitchFamily="34" charset="0"/>
              </a:rPr>
            </a:br>
            <a:endParaRPr lang="en-US" sz="3200" dirty="0">
              <a:latin typeface="Neue Haas Grotesk Text Pro" panose="020B0504020202020204" pitchFamily="34" charset="0"/>
              <a:cs typeface="Arial" panose="020B0604020202020204" pitchFamily="34" charset="0"/>
            </a:endParaRPr>
          </a:p>
          <a:p>
            <a:r>
              <a:rPr lang="en-US" sz="3200" b="1" dirty="0">
                <a:latin typeface="Neue Haas Grotesk Text Pro" panose="020B0504020202020204" pitchFamily="34" charset="0"/>
                <a:cs typeface="Arial" panose="020B0604020202020204" pitchFamily="34" charset="0"/>
              </a:rPr>
              <a:t>Data Manipulation</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Removed noisy areas from high-redshift sources by dividing the sources by their respective spectral error from measuring.</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Labeled high-redshift sources as ‘1’ and noise sources as ‘0.’</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Using </a:t>
            </a:r>
            <a:r>
              <a:rPr lang="en-US" sz="3200" dirty="0" err="1">
                <a:latin typeface="Neue Haas Grotesk Text Pro" panose="020B0504020202020204" pitchFamily="34" charset="0"/>
                <a:cs typeface="Arial" panose="020B0604020202020204" pitchFamily="34" charset="0"/>
              </a:rPr>
              <a:t>sklearn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train_test_split</a:t>
            </a:r>
            <a:r>
              <a:rPr lang="en-US" sz="3200" dirty="0">
                <a:latin typeface="Neue Haas Grotesk Text Pro" panose="020B0504020202020204" pitchFamily="34" charset="0"/>
                <a:cs typeface="Arial" panose="020B0604020202020204" pitchFamily="34" charset="0"/>
              </a:rPr>
              <a:t> I split the training and testing sets for training.</a:t>
            </a:r>
          </a:p>
        </p:txBody>
      </p:sp>
      <p:pic>
        <p:nvPicPr>
          <p:cNvPr id="17" name="Picture 16">
            <a:extLst>
              <a:ext uri="{FF2B5EF4-FFF2-40B4-BE49-F238E27FC236}">
                <a16:creationId xmlns:a16="http://schemas.microsoft.com/office/drawing/2014/main" id="{D7C365CA-7988-D827-6EB7-B689586D6FB1}"/>
              </a:ext>
            </a:extLst>
          </p:cNvPr>
          <p:cNvPicPr>
            <a:picLocks noChangeAspect="1"/>
          </p:cNvPicPr>
          <p:nvPr/>
        </p:nvPicPr>
        <p:blipFill>
          <a:blip r:embed="rId9"/>
          <a:stretch>
            <a:fillRect/>
          </a:stretch>
        </p:blipFill>
        <p:spPr>
          <a:xfrm>
            <a:off x="38557199" y="10836961"/>
            <a:ext cx="11274626" cy="7372726"/>
          </a:xfrm>
          <a:prstGeom prst="rect">
            <a:avLst/>
          </a:prstGeom>
        </p:spPr>
      </p:pic>
      <p:pic>
        <p:nvPicPr>
          <p:cNvPr id="18" name="Picture 17">
            <a:extLst>
              <a:ext uri="{FF2B5EF4-FFF2-40B4-BE49-F238E27FC236}">
                <a16:creationId xmlns:a16="http://schemas.microsoft.com/office/drawing/2014/main" id="{BA5B4378-0BD5-61C4-99EC-3EA44E4E3ABD}"/>
              </a:ext>
            </a:extLst>
          </p:cNvPr>
          <p:cNvPicPr>
            <a:picLocks noChangeAspect="1"/>
          </p:cNvPicPr>
          <p:nvPr/>
        </p:nvPicPr>
        <p:blipFill>
          <a:blip r:embed="rId10"/>
          <a:stretch>
            <a:fillRect/>
          </a:stretch>
        </p:blipFill>
        <p:spPr>
          <a:xfrm>
            <a:off x="51701723" y="2764798"/>
            <a:ext cx="13121444" cy="4231431"/>
          </a:xfrm>
          <a:prstGeom prst="rect">
            <a:avLst/>
          </a:prstGeom>
        </p:spPr>
      </p:pic>
      <p:pic>
        <p:nvPicPr>
          <p:cNvPr id="19" name="Picture 18">
            <a:extLst>
              <a:ext uri="{FF2B5EF4-FFF2-40B4-BE49-F238E27FC236}">
                <a16:creationId xmlns:a16="http://schemas.microsoft.com/office/drawing/2014/main" id="{FD5A43EE-D477-2D5F-9764-524BFC89B755}"/>
              </a:ext>
            </a:extLst>
          </p:cNvPr>
          <p:cNvPicPr>
            <a:picLocks noChangeAspect="1"/>
          </p:cNvPicPr>
          <p:nvPr/>
        </p:nvPicPr>
        <p:blipFill>
          <a:blip r:embed="rId11"/>
          <a:stretch>
            <a:fillRect/>
          </a:stretch>
        </p:blipFill>
        <p:spPr>
          <a:xfrm>
            <a:off x="52633721" y="14777999"/>
            <a:ext cx="6882402" cy="8848802"/>
          </a:xfrm>
          <a:prstGeom prst="rect">
            <a:avLst/>
          </a:prstGeom>
        </p:spPr>
      </p:pic>
      <p:pic>
        <p:nvPicPr>
          <p:cNvPr id="1026" name="Picture 2">
            <a:extLst>
              <a:ext uri="{FF2B5EF4-FFF2-40B4-BE49-F238E27FC236}">
                <a16:creationId xmlns:a16="http://schemas.microsoft.com/office/drawing/2014/main" id="{862864B9-C2B6-E603-828D-DBF9FF5FAA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12255" y="18053944"/>
            <a:ext cx="4881208" cy="31856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FA1F0BE-DE1F-1769-78E4-E22BFDF0964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8071"/>
          <a:stretch/>
        </p:blipFill>
        <p:spPr bwMode="auto">
          <a:xfrm>
            <a:off x="18012229" y="21244762"/>
            <a:ext cx="17243816" cy="10381921"/>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AB40D4A9-C6AC-4A76-EEC2-BEEBC4BC3CA9}"/>
              </a:ext>
            </a:extLst>
          </p:cNvPr>
          <p:cNvGrpSpPr/>
          <p:nvPr/>
        </p:nvGrpSpPr>
        <p:grpSpPr>
          <a:xfrm>
            <a:off x="27282709" y="10285752"/>
            <a:ext cx="8842828" cy="8243348"/>
            <a:chOff x="26187400" y="9633857"/>
            <a:chExt cx="11213738" cy="10453528"/>
          </a:xfrm>
        </p:grpSpPr>
        <p:pic>
          <p:nvPicPr>
            <p:cNvPr id="1032" name="Picture 8">
              <a:extLst>
                <a:ext uri="{FF2B5EF4-FFF2-40B4-BE49-F238E27FC236}">
                  <a16:creationId xmlns:a16="http://schemas.microsoft.com/office/drawing/2014/main" id="{CEA49218-CA33-9662-D8D8-4226A050497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87400" y="9633857"/>
              <a:ext cx="4972050" cy="49339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7743E60-25C5-8884-860C-15D5B9B198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206430" y="15153435"/>
              <a:ext cx="4991100" cy="49339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BD49F49-8A11-2CDB-12A2-8D9F38DC86D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429088" y="11862513"/>
              <a:ext cx="4972050" cy="4933950"/>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790D3417-8A64-154E-CC24-C43BC75F3E6A}"/>
                </a:ext>
              </a:extLst>
            </p:cNvPr>
            <p:cNvSpPr/>
            <p:nvPr/>
          </p:nvSpPr>
          <p:spPr>
            <a:xfrm>
              <a:off x="31384514" y="14312956"/>
              <a:ext cx="933088" cy="689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vision Sign 11">
              <a:extLst>
                <a:ext uri="{FF2B5EF4-FFF2-40B4-BE49-F238E27FC236}">
                  <a16:creationId xmlns:a16="http://schemas.microsoft.com/office/drawing/2014/main" id="{631C5210-0A06-2CEE-FFC5-E46533A04C06}"/>
                </a:ext>
              </a:extLst>
            </p:cNvPr>
            <p:cNvSpPr/>
            <p:nvPr/>
          </p:nvSpPr>
          <p:spPr>
            <a:xfrm>
              <a:off x="28507077" y="14463983"/>
              <a:ext cx="933088" cy="689452"/>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5508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2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Introduction</a:t>
            </a:r>
            <a:endParaRPr lang="en-US" sz="6100" dirty="0">
              <a:latin typeface="Neue Haas Grotesk Text Pro" panose="020B05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12403395"/>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We aim to train a machine learning algorithm that could autonomously classify large astronomical datasets for high-redshift galaxies. We used raw data from the Hobby-Eberly Telescope Dark Energy Experiment (HETDEX) third internal data release (HDR3) and extracted light spectra to train a machine learning algorithm. We manipulated data to construct a sample of 10,000 high-redshift sources and 10,000 noise sources. The high-redshift sample was constructed by extracting spectra at random positions in the sky given certain criteria were met that are known to be attributed to high-redshift galaxies. The noise sample was constructed by extracting spectra at random positions in the sky where there were no objects within 200 arcseconds of the location of extraction. Both samples were then combined into a single dataset and labeled. For this dataset, we label a high-redshift source as a ‘1’ and a label of ‘0’ is a noise source. Using the </a:t>
            </a:r>
            <a:r>
              <a:rPr lang="en-US" sz="3200" dirty="0" err="1">
                <a:latin typeface="Neue Haas Grotesk Text Pro" panose="020B0504020202020204" pitchFamily="34" charset="0"/>
                <a:cs typeface="Arial" panose="020B0604020202020204" pitchFamily="34" charset="0"/>
              </a:rPr>
              <a:t>sklearn</a:t>
            </a:r>
            <a:r>
              <a:rPr lang="en-US" sz="3200" dirty="0">
                <a:latin typeface="Neue Haas Grotesk Text Pro" panose="020B0504020202020204" pitchFamily="34" charset="0"/>
                <a:cs typeface="Arial" panose="020B0604020202020204" pitchFamily="34" charset="0"/>
              </a:rPr>
              <a:t> package, the entire dataset was split into training and testing sets. A random forest machine learning algorithm was employed to classify the sources as either a 1 or a 0. The algorithm was trained on the training set, and then used for classifications in the testing set. The algorithm achieved an approximate ~98.55% accuracy in its predictions with a precision of ~98.19% and a recall of ~98.94%.</a:t>
            </a:r>
          </a:p>
        </p:txBody>
      </p:sp>
      <p:sp>
        <p:nvSpPr>
          <p:cNvPr id="30" name="Rectangle 29">
            <a:extLst>
              <a:ext uri="{FF2B5EF4-FFF2-40B4-BE49-F238E27FC236}">
                <a16:creationId xmlns:a16="http://schemas.microsoft.com/office/drawing/2014/main" id="{AED851E9-E51A-ED49-A61B-057C0BBBC14E}"/>
              </a:ext>
            </a:extLst>
          </p:cNvPr>
          <p:cNvSpPr/>
          <p:nvPr/>
        </p:nvSpPr>
        <p:spPr>
          <a:xfrm>
            <a:off x="1371600" y="232319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Motivation</a:t>
            </a: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5093386"/>
            <a:ext cx="11239500" cy="3539430"/>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Machine learning methods like clustering and classification are popular and widespread in the astronomy community. However, many machine learning algorithms struggle with differentiating between noise spectra and high-z spectra. My motivation was to implement an algorithm that focused on solving that problem specifically. </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Methods and Results</a:t>
            </a:r>
            <a:endParaRPr lang="en-US" sz="6100" dirty="0">
              <a:latin typeface="Neue Haas Grotesk Text Pro" panose="020B05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Results</a:t>
            </a:r>
            <a:endParaRPr lang="en-US" sz="6100" dirty="0">
              <a:latin typeface="Neue Haas Grotesk Text Pro" panose="020B05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Conclusion</a:t>
            </a:r>
            <a:endParaRPr lang="en-US" sz="6100" dirty="0">
              <a:latin typeface="Neue Haas Grotesk Text Pro" panose="020B05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Conclusion and future work.</a:t>
            </a: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Acknowledgments</a:t>
            </a:r>
            <a:endParaRPr lang="en-US" sz="6100" dirty="0">
              <a:latin typeface="Neue Haas Grotesk Text Pro" panose="020B05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2062103"/>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Thank you to Dr. Steven Finkelstein for supervising my project, as well as to Oscar Chavez and Dr. Gene Leung for their support and feedback throughout my research. Thank you to all my lab peers for their encouragement.</a:t>
            </a: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Vitam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voloria</a:t>
            </a:r>
            <a:r>
              <a:rPr lang="en-US" sz="3200" dirty="0">
                <a:latin typeface="Neue Haas Grotesk Text Pro" panose="020B0504020202020204" pitchFamily="34" charset="0"/>
                <a:cs typeface="Arial" panose="020B0604020202020204" pitchFamily="34" charset="0"/>
              </a:rPr>
              <a:t> con et, cum </a:t>
            </a:r>
            <a:r>
              <a:rPr lang="en-US" sz="3200" dirty="0" err="1">
                <a:latin typeface="Neue Haas Grotesk Text Pro" panose="020B0504020202020204" pitchFamily="34" charset="0"/>
                <a:cs typeface="Arial" panose="020B0604020202020204" pitchFamily="34" charset="0"/>
              </a:rPr>
              <a:t>laboreium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nam</a:t>
            </a:r>
            <a:r>
              <a:rPr lang="en-US" sz="3200" dirty="0">
                <a:latin typeface="Neue Haas Grotesk Text Pro" panose="020B0504020202020204" pitchFamily="34" charset="0"/>
                <a:cs typeface="Arial" panose="020B0604020202020204" pitchFamily="34" charset="0"/>
              </a:rPr>
              <a:t> cum,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paris</a:t>
            </a:r>
            <a:r>
              <a:rPr lang="en-US" sz="3200" dirty="0">
                <a:latin typeface="Neue Haas Grotesk Text Pro" panose="020B0504020202020204" pitchFamily="34" charset="0"/>
                <a:cs typeface="Arial" panose="020B0604020202020204" pitchFamily="34" charset="0"/>
              </a:rPr>
              <a:t> as core </a:t>
            </a:r>
            <a:r>
              <a:rPr lang="en-US" sz="3200" dirty="0" err="1">
                <a:latin typeface="Neue Haas Grotesk Text Pro" panose="020B0504020202020204" pitchFamily="34" charset="0"/>
                <a:cs typeface="Arial" panose="020B0604020202020204" pitchFamily="34" charset="0"/>
              </a:rPr>
              <a:t>volorest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sust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exceatur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voluptas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eumquatendit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landignam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lantur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sania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escidit</a:t>
            </a:r>
            <a:r>
              <a:rPr lang="en-US" sz="3200" dirty="0">
                <a:latin typeface="Neue Haas Grotesk Text Pro" panose="020B0504020202020204" pitchFamily="34" charset="0"/>
                <a:cs typeface="Arial" panose="020B0604020202020204" pitchFamily="34" charset="0"/>
              </a:rPr>
              <a:t> min </a:t>
            </a:r>
            <a:r>
              <a:rPr lang="en-US" sz="3200" dirty="0" err="1">
                <a:latin typeface="Neue Haas Grotesk Text Pro" panose="020B0504020202020204" pitchFamily="34" charset="0"/>
                <a:cs typeface="Arial" panose="020B0604020202020204" pitchFamily="34" charset="0"/>
              </a:rPr>
              <a:t>reruptiaero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velis</a:t>
            </a:r>
            <a:r>
              <a:rPr lang="en-US" sz="3200" dirty="0">
                <a:latin typeface="Neue Haas Grotesk Text Pro" panose="020B0504020202020204" pitchFamily="34" charset="0"/>
                <a:cs typeface="Arial" panose="020B0604020202020204" pitchFamily="34" charset="0"/>
              </a:rPr>
              <a:t> maximus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sequidisit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omnient</a:t>
            </a:r>
            <a:endParaRPr lang="en-US" sz="3200" dirty="0">
              <a:latin typeface="Neue Haas Grotesk Text Pro" panose="020B05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C54CC39-07B7-8C4C-8757-354D483444A0}"/>
              </a:ext>
            </a:extLst>
          </p:cNvPr>
          <p:cNvSpPr txBox="1"/>
          <p:nvPr/>
        </p:nvSpPr>
        <p:spPr>
          <a:xfrm>
            <a:off x="13741038" y="32016442"/>
            <a:ext cx="23660100" cy="5016758"/>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Imintem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itius</a:t>
            </a:r>
            <a:r>
              <a:rPr lang="en-US" sz="3200" dirty="0">
                <a:latin typeface="Neue Haas Grotesk Text Pro" panose="020B0504020202020204" pitchFamily="34" charset="0"/>
                <a:cs typeface="Arial" panose="020B0604020202020204" pitchFamily="34" charset="0"/>
              </a:rPr>
              <a:t>, nus id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animus </a:t>
            </a:r>
            <a:r>
              <a:rPr lang="en-US" sz="3200" dirty="0" err="1">
                <a:latin typeface="Neue Haas Grotesk Text Pro" panose="020B0504020202020204" pitchFamily="34" charset="0"/>
                <a:cs typeface="Arial" panose="020B0604020202020204" pitchFamily="34" charset="0"/>
              </a:rPr>
              <a:t>auda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platust</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imin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perovitasped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ipsus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eume</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dolupit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bea</a:t>
            </a:r>
            <a:r>
              <a:rPr lang="en-US" sz="3200" dirty="0">
                <a:latin typeface="Neue Haas Grotesk Text Pro" panose="020B0504020202020204" pitchFamily="34" charset="0"/>
                <a:cs typeface="Arial" panose="020B0604020202020204" pitchFamily="34" charset="0"/>
              </a:rPr>
              <a:t> natis </a:t>
            </a:r>
            <a:r>
              <a:rPr lang="en-US" sz="3200" dirty="0" err="1">
                <a:latin typeface="Neue Haas Grotesk Text Pro" panose="020B0504020202020204" pitchFamily="34" charset="0"/>
                <a:cs typeface="Arial" panose="020B0604020202020204" pitchFamily="34" charset="0"/>
              </a:rPr>
              <a:t>dolupta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simperiae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nate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ulparis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magnieniam</a:t>
            </a:r>
            <a:r>
              <a:rPr lang="en-US" sz="3200" dirty="0">
                <a:latin typeface="Neue Haas Grotesk Text Pro" panose="020B0504020202020204" pitchFamily="34" charset="0"/>
                <a:cs typeface="Arial" panose="020B0604020202020204" pitchFamily="34" charset="0"/>
              </a:rPr>
              <a:t>, to </a:t>
            </a:r>
            <a:r>
              <a:rPr lang="en-US" sz="3200" dirty="0" err="1">
                <a:latin typeface="Neue Haas Grotesk Text Pro" panose="020B0504020202020204" pitchFamily="34" charset="0"/>
                <a:cs typeface="Arial" panose="020B0604020202020204" pitchFamily="34" charset="0"/>
              </a:rPr>
              <a:t>intotatur</a:t>
            </a:r>
            <a:r>
              <a:rPr lang="en-US" sz="3200" dirty="0">
                <a:latin typeface="Neue Haas Grotesk Text Pro" panose="020B0504020202020204" pitchFamily="34" charset="0"/>
                <a:cs typeface="Arial" panose="020B0604020202020204" pitchFamily="34" charset="0"/>
              </a:rPr>
              <a:t>?</a:t>
            </a:r>
          </a:p>
          <a:p>
            <a:r>
              <a:rPr lang="en-US" sz="3200" dirty="0" err="1">
                <a:latin typeface="Neue Haas Grotesk Text Pro" panose="020B0504020202020204" pitchFamily="34" charset="0"/>
                <a:cs typeface="Arial" panose="020B0604020202020204" pitchFamily="34" charset="0"/>
              </a:rPr>
              <a:t>Sunto</a:t>
            </a:r>
            <a:r>
              <a:rPr lang="en-US" sz="3200" dirty="0">
                <a:latin typeface="Neue Haas Grotesk Text Pro" panose="020B0504020202020204" pitchFamily="34" charset="0"/>
                <a:cs typeface="Arial" panose="020B0604020202020204" pitchFamily="34" charset="0"/>
              </a:rPr>
              <a:t> into </a:t>
            </a:r>
            <a:r>
              <a:rPr lang="en-US" sz="3200" dirty="0" err="1">
                <a:latin typeface="Neue Haas Grotesk Text Pro" panose="020B0504020202020204" pitchFamily="34" charset="0"/>
                <a:cs typeface="Arial" panose="020B0604020202020204" pitchFamily="34" charset="0"/>
              </a:rPr>
              <a:t>temperi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aturerum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identio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nsectatem</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dolorum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vendus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quodis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reria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volupienis</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posto</a:t>
            </a:r>
            <a:r>
              <a:rPr lang="en-US" sz="3200" dirty="0">
                <a:latin typeface="Neue Haas Grotesk Text Pro" panose="020B0504020202020204" pitchFamily="34" charset="0"/>
                <a:cs typeface="Arial" panose="020B0604020202020204" pitchFamily="34" charset="0"/>
              </a:rPr>
              <a:t> dolor </a:t>
            </a:r>
            <a:r>
              <a:rPr lang="en-US" sz="3200" dirty="0" err="1">
                <a:latin typeface="Neue Haas Grotesk Text Pro" panose="020B0504020202020204" pitchFamily="34" charset="0"/>
                <a:cs typeface="Arial" panose="020B0604020202020204" pitchFamily="34" charset="0"/>
              </a:rPr>
              <a:t>sam</a:t>
            </a:r>
            <a:r>
              <a:rPr lang="en-US" sz="3200" dirty="0">
                <a:latin typeface="Neue Haas Grotesk Text Pro" panose="020B0504020202020204" pitchFamily="34" charset="0"/>
                <a:cs typeface="Arial" panose="020B0604020202020204" pitchFamily="34" charset="0"/>
              </a:rPr>
              <a:t> debit </a:t>
            </a:r>
            <a:r>
              <a:rPr lang="en-US" sz="3200" dirty="0" err="1">
                <a:latin typeface="Neue Haas Grotesk Text Pro" panose="020B0504020202020204" pitchFamily="34" charset="0"/>
                <a:cs typeface="Arial" panose="020B0604020202020204" pitchFamily="34" charset="0"/>
              </a:rPr>
              <a:t>experumet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id </a:t>
            </a:r>
            <a:r>
              <a:rPr lang="en-US" sz="3200" dirty="0" err="1">
                <a:latin typeface="Neue Haas Grotesk Text Pro" panose="020B0504020202020204" pitchFamily="34" charset="0"/>
                <a:cs typeface="Arial" panose="020B0604020202020204" pitchFamily="34" charset="0"/>
              </a:rPr>
              <a:t>molorrum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volorioraes</a:t>
            </a:r>
            <a:r>
              <a:rPr lang="en-US" sz="3200" dirty="0">
                <a:latin typeface="Neue Haas Grotesk Text Pro" panose="020B0504020202020204" pitchFamily="34" charset="0"/>
                <a:cs typeface="Arial" panose="020B0604020202020204" pitchFamily="34" charset="0"/>
              </a:rPr>
              <a:t> alit, que </a:t>
            </a:r>
            <a:r>
              <a:rPr lang="en-US" sz="3200" dirty="0" err="1">
                <a:latin typeface="Neue Haas Grotesk Text Pro" panose="020B0504020202020204" pitchFamily="34" charset="0"/>
                <a:cs typeface="Arial" panose="020B0604020202020204" pitchFamily="34" charset="0"/>
              </a:rPr>
              <a:t>plitati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onemporro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entorio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rumendi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simenimus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mossimus</a:t>
            </a:r>
            <a:r>
              <a:rPr lang="en-US" sz="3200" dirty="0">
                <a:latin typeface="Neue Haas Grotesk Text Pro" panose="020B0504020202020204" pitchFamily="34" charset="0"/>
                <a:cs typeface="Arial" panose="020B0604020202020204" pitchFamily="34" charset="0"/>
              </a:rPr>
              <a:t> re </a:t>
            </a:r>
            <a:r>
              <a:rPr lang="en-US" sz="3200" dirty="0" err="1">
                <a:latin typeface="Neue Haas Grotesk Text Pro" panose="020B0504020202020204" pitchFamily="34" charset="0"/>
                <a:cs typeface="Arial" panose="020B0604020202020204" pitchFamily="34" charset="0"/>
              </a:rPr>
              <a:t>officit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officae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volorem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optae</a:t>
            </a:r>
            <a:r>
              <a:rPr lang="en-US" sz="3200" dirty="0">
                <a:latin typeface="Neue Haas Grotesk Text Pro" panose="020B0504020202020204" pitchFamily="34" charset="0"/>
                <a:cs typeface="Arial" panose="020B0604020202020204" pitchFamily="34" charset="0"/>
              </a:rPr>
              <a:t>. Ut </a:t>
            </a:r>
            <a:r>
              <a:rPr lang="en-US" sz="3200" dirty="0" err="1">
                <a:latin typeface="Neue Haas Grotesk Text Pro" panose="020B0504020202020204" pitchFamily="34" charset="0"/>
                <a:cs typeface="Arial" panose="020B0604020202020204" pitchFamily="34" charset="0"/>
              </a:rPr>
              <a:t>ipsam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temquas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dolores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sitiandi</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ipicien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debisimus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doluptatius</a:t>
            </a:r>
            <a:r>
              <a:rPr lang="en-US" sz="3200" dirty="0">
                <a:latin typeface="Neue Haas Grotesk Text Pro" panose="020B0504020202020204" pitchFamily="34" charset="0"/>
                <a:cs typeface="Arial" panose="020B0604020202020204" pitchFamily="34" charset="0"/>
              </a:rPr>
              <a:t>.</a:t>
            </a:r>
          </a:p>
          <a:p>
            <a:r>
              <a:rPr lang="en-US" sz="3200" dirty="0">
                <a:latin typeface="Neue Haas Grotesk Text Pro" panose="020B0504020202020204" pitchFamily="34" charset="0"/>
                <a:cs typeface="Arial" panose="020B0604020202020204" pitchFamily="34" charset="0"/>
              </a:rPr>
              <a:t>As </a:t>
            </a:r>
            <a:r>
              <a:rPr lang="en-US" sz="3200" dirty="0" err="1">
                <a:latin typeface="Neue Haas Grotesk Text Pro" panose="020B0504020202020204" pitchFamily="34" charset="0"/>
                <a:cs typeface="Arial" panose="020B0604020202020204" pitchFamily="34" charset="0"/>
              </a:rPr>
              <a:t>verepe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sectis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enda</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incto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delectet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eaque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ndanimus</a:t>
            </a:r>
            <a:r>
              <a:rPr lang="en-US" sz="3200" dirty="0">
                <a:latin typeface="Neue Haas Grotesk Text Pro" panose="020B0504020202020204" pitchFamily="34" charset="0"/>
                <a:cs typeface="Arial" panose="020B0604020202020204" pitchFamily="34" charset="0"/>
              </a:rPr>
              <a:t>, sin </a:t>
            </a:r>
            <a:r>
              <a:rPr lang="en-US" sz="3200" dirty="0" err="1">
                <a:latin typeface="Neue Haas Grotesk Text Pro" panose="020B0504020202020204" pitchFamily="34" charset="0"/>
                <a:cs typeface="Arial" panose="020B0604020202020204" pitchFamily="34" charset="0"/>
              </a:rPr>
              <a:t>cori</a:t>
            </a:r>
            <a:r>
              <a:rPr lang="en-US" sz="3200" dirty="0">
                <a:latin typeface="Neue Haas Grotesk Text Pro" panose="020B0504020202020204" pitchFamily="34" charset="0"/>
                <a:cs typeface="Arial" panose="020B0604020202020204" pitchFamily="34" charset="0"/>
              </a:rPr>
              <a:t> rem id </a:t>
            </a:r>
            <a:r>
              <a:rPr lang="en-US" sz="3200" dirty="0" err="1">
                <a:latin typeface="Neue Haas Grotesk Text Pro" panose="020B0504020202020204" pitchFamily="34" charset="0"/>
                <a:cs typeface="Arial" panose="020B0604020202020204" pitchFamily="34" charset="0"/>
              </a:rPr>
              <a:t>maximillut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hari</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enduci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idunt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corecta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alicimp</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oriaeperum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iusaeped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quis</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abor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ame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utatur</a:t>
            </a:r>
            <a:r>
              <a:rPr lang="en-US" sz="3200" dirty="0">
                <a:latin typeface="Neue Haas Grotesk Text Pro" panose="020B0504020202020204" pitchFamily="34" charset="0"/>
                <a:cs typeface="Arial" panose="020B0604020202020204" pitchFamily="34" charset="0"/>
              </a:rPr>
              <a:t> as </a:t>
            </a:r>
            <a:r>
              <a:rPr lang="en-US" sz="3200" dirty="0" err="1">
                <a:latin typeface="Neue Haas Grotesk Text Pro" panose="020B0504020202020204" pitchFamily="34" charset="0"/>
                <a:cs typeface="Arial" panose="020B0604020202020204" pitchFamily="34" charset="0"/>
              </a:rPr>
              <a:t>senet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quibus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apienda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versper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feriti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delia</a:t>
            </a:r>
            <a:r>
              <a:rPr lang="en-US" sz="3200" dirty="0">
                <a:latin typeface="Neue Haas Grotesk Text Pro" panose="020B0504020202020204" pitchFamily="34" charset="0"/>
                <a:cs typeface="Arial" panose="020B0604020202020204" pitchFamily="34" charset="0"/>
              </a:rPr>
              <a:t> pa </a:t>
            </a:r>
            <a:r>
              <a:rPr lang="en-US" sz="3200" dirty="0" err="1">
                <a:latin typeface="Neue Haas Grotesk Text Pro" panose="020B0504020202020204" pitchFamily="34" charset="0"/>
                <a:cs typeface="Arial" panose="020B0604020202020204" pitchFamily="34" charset="0"/>
              </a:rPr>
              <a:t>dolo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quamus</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endellu</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pisquia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aditatur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audam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earupid</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quunt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odigniscil</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nonsequam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duciis</a:t>
            </a:r>
            <a:r>
              <a:rPr lang="en-US" sz="3200" dirty="0">
                <a:latin typeface="Neue Haas Grotesk Text Pro" panose="020B0504020202020204" pitchFamily="34" charset="0"/>
                <a:cs typeface="Arial" panose="020B0604020202020204" pitchFamily="34" charset="0"/>
              </a:rPr>
              <a:t> et</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NeueHaasGroteskDisp Pro" panose="020B05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630199"/>
            <a:ext cx="31851600" cy="2646878"/>
          </a:xfrm>
          <a:prstGeom prst="rect">
            <a:avLst/>
          </a:prstGeom>
          <a:noFill/>
        </p:spPr>
        <p:txBody>
          <a:bodyPr wrap="square" rtlCol="0">
            <a:spAutoFit/>
          </a:bodyPr>
          <a:lstStyle/>
          <a:p>
            <a:r>
              <a:rPr lang="en-US" sz="6600" b="1" dirty="0">
                <a:latin typeface="Neue Haas Grotesk Text Pro" panose="020B0504020202020204" pitchFamily="34" charset="0"/>
                <a:cs typeface="Arial" panose="020B0604020202020204" pitchFamily="34" charset="0"/>
              </a:rPr>
              <a:t>Nicholas Davila</a:t>
            </a:r>
            <a:r>
              <a:rPr lang="en-US" sz="6600" b="1" baseline="30000" dirty="0">
                <a:latin typeface="Neue Haas Grotesk Text Pro" panose="020B0504020202020204" pitchFamily="34" charset="0"/>
                <a:cs typeface="Arial" panose="020B0604020202020204" pitchFamily="34" charset="0"/>
              </a:rPr>
              <a:t>1</a:t>
            </a:r>
            <a:r>
              <a:rPr lang="en-US" sz="6600" b="1" dirty="0">
                <a:latin typeface="Neue Haas Grotesk Text Pro" panose="020B0504020202020204" pitchFamily="34" charset="0"/>
                <a:cs typeface="Arial" panose="020B0604020202020204" pitchFamily="34" charset="0"/>
              </a:rPr>
              <a:t>, Oscar Chavez</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Gene Leung</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Steven Finkelstein</a:t>
            </a:r>
            <a:r>
              <a:rPr lang="en-US" sz="6600" b="1" baseline="30000" dirty="0">
                <a:latin typeface="Neue Haas Grotesk Text Pro" panose="020B0504020202020204" pitchFamily="34" charset="0"/>
                <a:cs typeface="Arial" panose="020B0604020202020204" pitchFamily="34" charset="0"/>
              </a:rPr>
              <a:t>2 </a:t>
            </a:r>
            <a:br>
              <a:rPr lang="en-US" sz="6600" dirty="0">
                <a:latin typeface="Neue Haas Grotesk Text Pro" panose="020B0504020202020204" pitchFamily="34" charset="0"/>
                <a:cs typeface="Arial" panose="020B0604020202020204" pitchFamily="34" charset="0"/>
              </a:rPr>
            </a:br>
            <a:r>
              <a:rPr lang="en-US" sz="5000" baseline="30000" dirty="0">
                <a:latin typeface="Neue Haas Grotesk Text Pro" panose="020B0504020202020204" pitchFamily="34" charset="0"/>
                <a:cs typeface="Arial" panose="020B0604020202020204" pitchFamily="34" charset="0"/>
              </a:rPr>
              <a:t>1</a:t>
            </a:r>
            <a:r>
              <a:rPr lang="en-US" sz="5000" dirty="0">
                <a:latin typeface="Neue Haas Grotesk Text Pro" panose="020B0504020202020204" pitchFamily="34" charset="0"/>
                <a:cs typeface="Arial" panose="020B0604020202020204" pitchFamily="34" charset="0"/>
              </a:rPr>
              <a:t>Department of Physics, College of Natural Sciences, The University of Texas</a:t>
            </a:r>
          </a:p>
          <a:p>
            <a:r>
              <a:rPr lang="en-US" sz="5000" baseline="30000" dirty="0">
                <a:latin typeface="Neue Haas Grotesk Text Pro" panose="020B0504020202020204" pitchFamily="34" charset="0"/>
                <a:cs typeface="Arial" panose="020B0604020202020204" pitchFamily="34" charset="0"/>
              </a:rPr>
              <a:t>2</a:t>
            </a:r>
            <a:r>
              <a:rPr lang="en-US" sz="5000" dirty="0">
                <a:latin typeface="Neue Haas Grotesk Text Pro" panose="020B0504020202020204" pitchFamily="34" charset="0"/>
                <a:cs typeface="Arial" panose="020B0604020202020204" pitchFamily="34" charset="0"/>
              </a:rPr>
              <a:t>Department of Astronomy, College of Natural Sciences, The University of Texas</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7718998" y="1791879"/>
            <a:ext cx="12039600" cy="1736764"/>
          </a:xfrm>
          <a:prstGeom prst="rect">
            <a:avLst/>
          </a:prstGeom>
        </p:spPr>
      </p:pic>
      <p:pic>
        <p:nvPicPr>
          <p:cNvPr id="2054" name="Picture 6">
            <a:extLst>
              <a:ext uri="{FF2B5EF4-FFF2-40B4-BE49-F238E27FC236}">
                <a16:creationId xmlns:a16="http://schemas.microsoft.com/office/drawing/2014/main" id="{7BEFE66B-CC0E-3830-B62C-B4ABD2D11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4400" y="4490569"/>
            <a:ext cx="10744198" cy="19258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con&#10;&#10;Description automatically generated">
            <a:extLst>
              <a:ext uri="{FF2B5EF4-FFF2-40B4-BE49-F238E27FC236}">
                <a16:creationId xmlns:a16="http://schemas.microsoft.com/office/drawing/2014/main" id="{D8EDDCF9-D46C-FDED-B876-F3EEC4C6992F}"/>
              </a:ext>
            </a:extLst>
          </p:cNvPr>
          <p:cNvPicPr>
            <a:picLocks noChangeAspect="1"/>
          </p:cNvPicPr>
          <p:nvPr/>
        </p:nvPicPr>
        <p:blipFill>
          <a:blip r:embed="rId4"/>
          <a:stretch>
            <a:fillRect/>
          </a:stretch>
        </p:blipFill>
        <p:spPr>
          <a:xfrm>
            <a:off x="35140837" y="3568041"/>
            <a:ext cx="2893980" cy="3428188"/>
          </a:xfrm>
          <a:prstGeom prst="rect">
            <a:avLst/>
          </a:prstGeom>
        </p:spPr>
      </p:pic>
      <p:pic>
        <p:nvPicPr>
          <p:cNvPr id="6" name="Picture 5">
            <a:extLst>
              <a:ext uri="{FF2B5EF4-FFF2-40B4-BE49-F238E27FC236}">
                <a16:creationId xmlns:a16="http://schemas.microsoft.com/office/drawing/2014/main" id="{3E37E039-C420-304E-58FA-690D5C39A5AD}"/>
              </a:ext>
            </a:extLst>
          </p:cNvPr>
          <p:cNvPicPr>
            <a:picLocks noChangeAspect="1"/>
          </p:cNvPicPr>
          <p:nvPr/>
        </p:nvPicPr>
        <p:blipFill>
          <a:blip r:embed="rId5"/>
          <a:stretch>
            <a:fillRect/>
          </a:stretch>
        </p:blipFill>
        <p:spPr>
          <a:xfrm>
            <a:off x="1481962" y="33265238"/>
            <a:ext cx="4572000" cy="3657600"/>
          </a:xfrm>
          <a:prstGeom prst="rect">
            <a:avLst/>
          </a:prstGeom>
          <a:ln w="127000">
            <a:solidFill>
              <a:srgbClr val="00B050"/>
            </a:solidFill>
          </a:ln>
        </p:spPr>
      </p:pic>
      <p:pic>
        <p:nvPicPr>
          <p:cNvPr id="8" name="Picture 7">
            <a:extLst>
              <a:ext uri="{FF2B5EF4-FFF2-40B4-BE49-F238E27FC236}">
                <a16:creationId xmlns:a16="http://schemas.microsoft.com/office/drawing/2014/main" id="{0761C19B-FCA6-2B3C-2F95-969C4693DBAF}"/>
              </a:ext>
            </a:extLst>
          </p:cNvPr>
          <p:cNvPicPr>
            <a:picLocks noChangeAspect="1"/>
          </p:cNvPicPr>
          <p:nvPr/>
        </p:nvPicPr>
        <p:blipFill>
          <a:blip r:embed="rId6"/>
          <a:stretch>
            <a:fillRect/>
          </a:stretch>
        </p:blipFill>
        <p:spPr>
          <a:xfrm>
            <a:off x="7212728" y="33265238"/>
            <a:ext cx="4572000" cy="3657600"/>
          </a:xfrm>
          <a:prstGeom prst="rect">
            <a:avLst/>
          </a:prstGeom>
          <a:ln w="127000">
            <a:solidFill>
              <a:srgbClr val="C00000"/>
            </a:solidFill>
          </a:ln>
        </p:spPr>
      </p:pic>
      <p:pic>
        <p:nvPicPr>
          <p:cNvPr id="10" name="Picture 9">
            <a:extLst>
              <a:ext uri="{FF2B5EF4-FFF2-40B4-BE49-F238E27FC236}">
                <a16:creationId xmlns:a16="http://schemas.microsoft.com/office/drawing/2014/main" id="{ACA76AC4-564D-47D9-6D75-D0096CC8AE17}"/>
              </a:ext>
            </a:extLst>
          </p:cNvPr>
          <p:cNvPicPr>
            <a:picLocks noChangeAspect="1"/>
          </p:cNvPicPr>
          <p:nvPr/>
        </p:nvPicPr>
        <p:blipFill>
          <a:blip r:embed="rId7"/>
          <a:stretch>
            <a:fillRect/>
          </a:stretch>
        </p:blipFill>
        <p:spPr>
          <a:xfrm>
            <a:off x="7212727" y="28892054"/>
            <a:ext cx="4572000" cy="3657600"/>
          </a:xfrm>
          <a:prstGeom prst="rect">
            <a:avLst/>
          </a:prstGeom>
          <a:ln w="127000">
            <a:solidFill>
              <a:srgbClr val="C00000"/>
            </a:solidFill>
          </a:ln>
        </p:spPr>
      </p:pic>
      <p:pic>
        <p:nvPicPr>
          <p:cNvPr id="13" name="Picture 12">
            <a:extLst>
              <a:ext uri="{FF2B5EF4-FFF2-40B4-BE49-F238E27FC236}">
                <a16:creationId xmlns:a16="http://schemas.microsoft.com/office/drawing/2014/main" id="{AEA99D61-9709-25CC-5DDA-40B8FE532A40}"/>
              </a:ext>
            </a:extLst>
          </p:cNvPr>
          <p:cNvPicPr>
            <a:picLocks noChangeAspect="1"/>
          </p:cNvPicPr>
          <p:nvPr/>
        </p:nvPicPr>
        <p:blipFill>
          <a:blip r:embed="rId8"/>
          <a:stretch>
            <a:fillRect/>
          </a:stretch>
        </p:blipFill>
        <p:spPr>
          <a:xfrm>
            <a:off x="1498382" y="28898379"/>
            <a:ext cx="4572000" cy="3657600"/>
          </a:xfrm>
          <a:prstGeom prst="rect">
            <a:avLst/>
          </a:prstGeom>
          <a:ln w="127000">
            <a:solidFill>
              <a:srgbClr val="00B050"/>
            </a:solidFill>
          </a:ln>
        </p:spPr>
      </p:pic>
      <p:sp>
        <p:nvSpPr>
          <p:cNvPr id="14" name="TextBox 13">
            <a:extLst>
              <a:ext uri="{FF2B5EF4-FFF2-40B4-BE49-F238E27FC236}">
                <a16:creationId xmlns:a16="http://schemas.microsoft.com/office/drawing/2014/main" id="{D1EDF286-7734-A2A2-2136-95587EE3233E}"/>
              </a:ext>
            </a:extLst>
          </p:cNvPr>
          <p:cNvSpPr txBox="1"/>
          <p:nvPr/>
        </p:nvSpPr>
        <p:spPr>
          <a:xfrm>
            <a:off x="13739821" y="9876292"/>
            <a:ext cx="16383000" cy="4524315"/>
          </a:xfrm>
          <a:prstGeom prst="rect">
            <a:avLst/>
          </a:prstGeom>
          <a:noFill/>
        </p:spPr>
        <p:txBody>
          <a:bodyPr wrap="square" rtlCol="0">
            <a:spAutoFit/>
          </a:bodyPr>
          <a:lstStyle/>
          <a:p>
            <a:r>
              <a:rPr lang="en-US" sz="3200" b="1" dirty="0">
                <a:latin typeface="Neue Haas Grotesk Text Pro" panose="020B0504020202020204" pitchFamily="34" charset="0"/>
                <a:cs typeface="Arial" panose="020B0604020202020204" pitchFamily="34" charset="0"/>
              </a:rPr>
              <a:t>Data Selection</a:t>
            </a:r>
          </a:p>
          <a:p>
            <a:pPr marL="514350" indent="-514350">
              <a:buFont typeface="+mj-lt"/>
              <a:buAutoNum type="arabicPeriod"/>
            </a:pPr>
            <a:r>
              <a:rPr lang="en-US" sz="3200" dirty="0" err="1">
                <a:latin typeface="Neue Haas Grotesk Text Pro" panose="020B0504020202020204" pitchFamily="34" charset="0"/>
                <a:cs typeface="Arial" panose="020B0604020202020204" pitchFamily="34" charset="0"/>
              </a:rPr>
              <a:t>Sss</a:t>
            </a:r>
            <a:endParaRPr lang="en-US" sz="3200" dirty="0">
              <a:latin typeface="Neue Haas Grotesk Text Pro" panose="020B0504020202020204" pitchFamily="34" charset="0"/>
              <a:cs typeface="Arial" panose="020B0604020202020204" pitchFamily="34" charset="0"/>
            </a:endParaRP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a:t>
            </a:r>
            <a:br>
              <a:rPr lang="en-US" sz="3200" dirty="0">
                <a:latin typeface="Neue Haas Grotesk Text Pro" panose="020B0504020202020204" pitchFamily="34" charset="0"/>
                <a:cs typeface="Arial" panose="020B0604020202020204" pitchFamily="34" charset="0"/>
              </a:rPr>
            </a:br>
            <a:endParaRPr lang="en-US" sz="3200" dirty="0">
              <a:latin typeface="Neue Haas Grotesk Text Pro" panose="020B0504020202020204" pitchFamily="34" charset="0"/>
              <a:cs typeface="Arial" panose="020B0604020202020204" pitchFamily="34" charset="0"/>
            </a:endParaRPr>
          </a:p>
          <a:p>
            <a:r>
              <a:rPr lang="en-US" sz="3200" b="1" dirty="0">
                <a:latin typeface="Neue Haas Grotesk Text Pro" panose="020B0504020202020204" pitchFamily="34" charset="0"/>
                <a:cs typeface="Arial" panose="020B0604020202020204" pitchFamily="34" charset="0"/>
              </a:rPr>
              <a:t>Data Normalizing? Manipulation?</a:t>
            </a:r>
          </a:p>
          <a:p>
            <a:pPr marL="514350" indent="-514350">
              <a:buFont typeface="+mj-lt"/>
              <a:buAutoNum type="arabicPeriod"/>
            </a:pPr>
            <a:r>
              <a:rPr lang="en-US" sz="3200" dirty="0" err="1">
                <a:latin typeface="Neue Haas Grotesk Text Pro" panose="020B0504020202020204" pitchFamily="34" charset="0"/>
                <a:cs typeface="Arial" panose="020B0604020202020204" pitchFamily="34" charset="0"/>
              </a:rPr>
              <a:t>Sss</a:t>
            </a:r>
            <a:endParaRPr lang="en-US" sz="3200" dirty="0">
              <a:latin typeface="Neue Haas Grotesk Text Pro" panose="020B0504020202020204" pitchFamily="34" charset="0"/>
              <a:cs typeface="Arial" panose="020B0604020202020204" pitchFamily="34" charset="0"/>
            </a:endParaRP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Ss</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ss</a:t>
            </a:r>
          </a:p>
        </p:txBody>
      </p:sp>
      <p:pic>
        <p:nvPicPr>
          <p:cNvPr id="17" name="Picture 16">
            <a:extLst>
              <a:ext uri="{FF2B5EF4-FFF2-40B4-BE49-F238E27FC236}">
                <a16:creationId xmlns:a16="http://schemas.microsoft.com/office/drawing/2014/main" id="{D7C365CA-7988-D827-6EB7-B689586D6FB1}"/>
              </a:ext>
            </a:extLst>
          </p:cNvPr>
          <p:cNvPicPr>
            <a:picLocks noChangeAspect="1"/>
          </p:cNvPicPr>
          <p:nvPr/>
        </p:nvPicPr>
        <p:blipFill>
          <a:blip r:embed="rId9"/>
          <a:stretch>
            <a:fillRect/>
          </a:stretch>
        </p:blipFill>
        <p:spPr>
          <a:xfrm>
            <a:off x="38557199" y="10836961"/>
            <a:ext cx="11274626" cy="7372726"/>
          </a:xfrm>
          <a:prstGeom prst="rect">
            <a:avLst/>
          </a:prstGeom>
        </p:spPr>
      </p:pic>
      <p:pic>
        <p:nvPicPr>
          <p:cNvPr id="18" name="Picture 17">
            <a:extLst>
              <a:ext uri="{FF2B5EF4-FFF2-40B4-BE49-F238E27FC236}">
                <a16:creationId xmlns:a16="http://schemas.microsoft.com/office/drawing/2014/main" id="{BA5B4378-0BD5-61C4-99EC-3EA44E4E3ABD}"/>
              </a:ext>
            </a:extLst>
          </p:cNvPr>
          <p:cNvPicPr>
            <a:picLocks noChangeAspect="1"/>
          </p:cNvPicPr>
          <p:nvPr/>
        </p:nvPicPr>
        <p:blipFill>
          <a:blip r:embed="rId10"/>
          <a:stretch>
            <a:fillRect/>
          </a:stretch>
        </p:blipFill>
        <p:spPr>
          <a:xfrm>
            <a:off x="24279694" y="11209517"/>
            <a:ext cx="13121444" cy="4231431"/>
          </a:xfrm>
          <a:prstGeom prst="rect">
            <a:avLst/>
          </a:prstGeom>
        </p:spPr>
      </p:pic>
      <p:pic>
        <p:nvPicPr>
          <p:cNvPr id="19" name="Picture 18">
            <a:extLst>
              <a:ext uri="{FF2B5EF4-FFF2-40B4-BE49-F238E27FC236}">
                <a16:creationId xmlns:a16="http://schemas.microsoft.com/office/drawing/2014/main" id="{FD5A43EE-D477-2D5F-9764-524BFC89B755}"/>
              </a:ext>
            </a:extLst>
          </p:cNvPr>
          <p:cNvPicPr>
            <a:picLocks noChangeAspect="1"/>
          </p:cNvPicPr>
          <p:nvPr/>
        </p:nvPicPr>
        <p:blipFill>
          <a:blip r:embed="rId11"/>
          <a:stretch>
            <a:fillRect/>
          </a:stretch>
        </p:blipFill>
        <p:spPr>
          <a:xfrm>
            <a:off x="29705425" y="16157794"/>
            <a:ext cx="6882402" cy="8848802"/>
          </a:xfrm>
          <a:prstGeom prst="rect">
            <a:avLst/>
          </a:prstGeom>
        </p:spPr>
      </p:pic>
      <p:pic>
        <p:nvPicPr>
          <p:cNvPr id="1026" name="Picture 2">
            <a:extLst>
              <a:ext uri="{FF2B5EF4-FFF2-40B4-BE49-F238E27FC236}">
                <a16:creationId xmlns:a16="http://schemas.microsoft.com/office/drawing/2014/main" id="{862864B9-C2B6-E603-828D-DBF9FF5FAA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76449" y="15810894"/>
            <a:ext cx="4375047" cy="2855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FA1F0BE-DE1F-1769-78E4-E22BFDF0964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8071"/>
          <a:stretch/>
        </p:blipFill>
        <p:spPr bwMode="auto">
          <a:xfrm>
            <a:off x="15229065" y="20076475"/>
            <a:ext cx="15871284" cy="9555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59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53417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DBF5"/>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pic>
        <p:nvPicPr>
          <p:cNvPr id="3" name="Picture 2">
            <a:extLst>
              <a:ext uri="{FF2B5EF4-FFF2-40B4-BE49-F238E27FC236}">
                <a16:creationId xmlns:a16="http://schemas.microsoft.com/office/drawing/2014/main" id="{E62EE0CA-D495-D2B7-AB24-71A973D30158}"/>
              </a:ext>
            </a:extLst>
          </p:cNvPr>
          <p:cNvPicPr>
            <a:picLocks noChangeAspect="1"/>
          </p:cNvPicPr>
          <p:nvPr/>
        </p:nvPicPr>
        <p:blipFill>
          <a:blip r:embed="rId3"/>
          <a:stretch>
            <a:fillRect/>
          </a:stretch>
        </p:blipFill>
        <p:spPr>
          <a:xfrm>
            <a:off x="-8527260" y="3444512"/>
            <a:ext cx="4001058" cy="1790950"/>
          </a:xfrm>
          <a:prstGeom prst="rect">
            <a:avLst/>
          </a:prstGeom>
        </p:spPr>
      </p:pic>
    </p:spTree>
    <p:extLst>
      <p:ext uri="{BB962C8B-B14F-4D97-AF65-F5344CB8AC3E}">
        <p14:creationId xmlns:p14="http://schemas.microsoft.com/office/powerpoint/2010/main" val="242140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Machine Learning</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123258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Galaxy - Wikipedia">
            <a:extLst>
              <a:ext uri="{FF2B5EF4-FFF2-40B4-BE49-F238E27FC236}">
                <a16:creationId xmlns:a16="http://schemas.microsoft.com/office/drawing/2014/main" id="{250F0E1C-54D1-FF0C-6B1F-45CE430D4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61" y="6643163"/>
            <a:ext cx="31851639" cy="2630414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Imintem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itius</a:t>
            </a:r>
            <a:r>
              <a:rPr lang="en-US" sz="3200" dirty="0">
                <a:solidFill>
                  <a:schemeClr val="bg1"/>
                </a:solidFill>
                <a:latin typeface="Arial" panose="020B0604020202020204" pitchFamily="34" charset="0"/>
                <a:cs typeface="Arial" panose="020B0604020202020204" pitchFamily="34" charset="0"/>
              </a:rPr>
              <a:t>, nus id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animus </a:t>
            </a:r>
            <a:r>
              <a:rPr lang="en-US" sz="3200" dirty="0" err="1">
                <a:solidFill>
                  <a:schemeClr val="bg1"/>
                </a:solidFill>
                <a:latin typeface="Arial" panose="020B0604020202020204" pitchFamily="34" charset="0"/>
                <a:cs typeface="Arial" panose="020B0604020202020204" pitchFamily="34" charset="0"/>
              </a:rPr>
              <a:t>auda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platust</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imin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perovitasped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eume</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dolupit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bea</a:t>
            </a:r>
            <a:r>
              <a:rPr lang="en-US" sz="3200" dirty="0">
                <a:solidFill>
                  <a:schemeClr val="bg1"/>
                </a:solidFill>
                <a:latin typeface="Arial" panose="020B0604020202020204" pitchFamily="34" charset="0"/>
                <a:cs typeface="Arial" panose="020B0604020202020204" pitchFamily="34" charset="0"/>
              </a:rPr>
              <a:t> natis </a:t>
            </a:r>
            <a:r>
              <a:rPr lang="en-US" sz="3200" dirty="0" err="1">
                <a:solidFill>
                  <a:schemeClr val="bg1"/>
                </a:solidFill>
                <a:latin typeface="Arial" panose="020B0604020202020204" pitchFamily="34" charset="0"/>
                <a:cs typeface="Arial" panose="020B0604020202020204" pitchFamily="34" charset="0"/>
              </a:rPr>
              <a:t>dolupta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simperiae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nate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ulparis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magnieniam</a:t>
            </a:r>
            <a:r>
              <a:rPr lang="en-US" sz="3200" dirty="0">
                <a:solidFill>
                  <a:schemeClr val="bg1"/>
                </a:solidFill>
                <a:latin typeface="Arial" panose="020B0604020202020204" pitchFamily="34" charset="0"/>
                <a:cs typeface="Arial" panose="020B0604020202020204" pitchFamily="34" charset="0"/>
              </a:rPr>
              <a:t>, to </a:t>
            </a:r>
            <a:r>
              <a:rPr lang="en-US" sz="3200" dirty="0" err="1">
                <a:solidFill>
                  <a:schemeClr val="bg1"/>
                </a:solidFill>
                <a:latin typeface="Arial" panose="020B0604020202020204" pitchFamily="34" charset="0"/>
                <a:cs typeface="Arial" panose="020B0604020202020204" pitchFamily="34" charset="0"/>
              </a:rPr>
              <a:t>intotatur</a:t>
            </a:r>
            <a:r>
              <a:rPr lang="en-US" sz="3200" dirty="0">
                <a:solidFill>
                  <a:schemeClr val="bg1"/>
                </a:solidFill>
                <a:latin typeface="Arial" panose="020B0604020202020204" pitchFamily="34" charset="0"/>
                <a:cs typeface="Arial" panose="020B0604020202020204" pitchFamily="34" charset="0"/>
              </a:rPr>
              <a:t>?</a:t>
            </a:r>
          </a:p>
          <a:p>
            <a:r>
              <a:rPr lang="en-US" sz="3200" dirty="0" err="1">
                <a:solidFill>
                  <a:schemeClr val="bg1"/>
                </a:solidFill>
                <a:latin typeface="Arial" panose="020B0604020202020204" pitchFamily="34" charset="0"/>
                <a:cs typeface="Arial" panose="020B0604020202020204" pitchFamily="34" charset="0"/>
              </a:rPr>
              <a:t>Sunto</a:t>
            </a:r>
            <a:r>
              <a:rPr lang="en-US" sz="3200" dirty="0">
                <a:solidFill>
                  <a:schemeClr val="bg1"/>
                </a:solidFill>
                <a:latin typeface="Arial" panose="020B0604020202020204" pitchFamily="34" charset="0"/>
                <a:cs typeface="Arial" panose="020B0604020202020204" pitchFamily="34" charset="0"/>
              </a:rPr>
              <a:t> into </a:t>
            </a:r>
            <a:r>
              <a:rPr lang="en-US" sz="3200" dirty="0" err="1">
                <a:solidFill>
                  <a:schemeClr val="bg1"/>
                </a:solidFill>
                <a:latin typeface="Arial" panose="020B0604020202020204" pitchFamily="34" charset="0"/>
                <a:cs typeface="Arial" panose="020B0604020202020204" pitchFamily="34" charset="0"/>
              </a:rPr>
              <a:t>temperi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aturerum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identio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nsectatem</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dolorum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vendus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quodis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reria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volupienis</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posto</a:t>
            </a:r>
            <a:r>
              <a:rPr lang="en-US" sz="3200" dirty="0">
                <a:solidFill>
                  <a:schemeClr val="bg1"/>
                </a:solidFill>
                <a:latin typeface="Arial" panose="020B0604020202020204" pitchFamily="34" charset="0"/>
                <a:cs typeface="Arial" panose="020B0604020202020204" pitchFamily="34" charset="0"/>
              </a:rPr>
              <a:t> dolor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debit </a:t>
            </a:r>
            <a:r>
              <a:rPr lang="en-US" sz="3200" dirty="0" err="1">
                <a:solidFill>
                  <a:schemeClr val="bg1"/>
                </a:solidFill>
                <a:latin typeface="Arial" panose="020B0604020202020204" pitchFamily="34" charset="0"/>
                <a:cs typeface="Arial" panose="020B0604020202020204" pitchFamily="34" charset="0"/>
              </a:rPr>
              <a:t>experumet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id </a:t>
            </a:r>
            <a:r>
              <a:rPr lang="en-US" sz="3200" dirty="0" err="1">
                <a:solidFill>
                  <a:schemeClr val="bg1"/>
                </a:solidFill>
                <a:latin typeface="Arial" panose="020B0604020202020204" pitchFamily="34" charset="0"/>
                <a:cs typeface="Arial" panose="020B0604020202020204" pitchFamily="34" charset="0"/>
              </a:rPr>
              <a:t>molorrum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volorioraes</a:t>
            </a:r>
            <a:r>
              <a:rPr lang="en-US" sz="3200" dirty="0">
                <a:solidFill>
                  <a:schemeClr val="bg1"/>
                </a:solidFill>
                <a:latin typeface="Arial" panose="020B0604020202020204" pitchFamily="34" charset="0"/>
                <a:cs typeface="Arial" panose="020B0604020202020204" pitchFamily="34" charset="0"/>
              </a:rPr>
              <a:t> alit, que </a:t>
            </a:r>
            <a:r>
              <a:rPr lang="en-US" sz="3200" dirty="0" err="1">
                <a:solidFill>
                  <a:schemeClr val="bg1"/>
                </a:solidFill>
                <a:latin typeface="Arial" panose="020B0604020202020204" pitchFamily="34" charset="0"/>
                <a:cs typeface="Arial" panose="020B0604020202020204" pitchFamily="34" charset="0"/>
              </a:rPr>
              <a:t>plitati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onemporro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entorio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rumendi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simenimus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mossimus</a:t>
            </a:r>
            <a:r>
              <a:rPr lang="en-US" sz="3200" dirty="0">
                <a:solidFill>
                  <a:schemeClr val="bg1"/>
                </a:solidFill>
                <a:latin typeface="Arial" panose="020B0604020202020204" pitchFamily="34" charset="0"/>
                <a:cs typeface="Arial" panose="020B0604020202020204" pitchFamily="34" charset="0"/>
              </a:rPr>
              <a:t> re </a:t>
            </a:r>
            <a:r>
              <a:rPr lang="en-US" sz="3200" dirty="0" err="1">
                <a:solidFill>
                  <a:schemeClr val="bg1"/>
                </a:solidFill>
                <a:latin typeface="Arial" panose="020B0604020202020204" pitchFamily="34" charset="0"/>
                <a:cs typeface="Arial" panose="020B0604020202020204" pitchFamily="34" charset="0"/>
              </a:rPr>
              <a:t>officit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officae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volorem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optae</a:t>
            </a:r>
            <a:r>
              <a:rPr lang="en-US" sz="3200" dirty="0">
                <a:solidFill>
                  <a:schemeClr val="bg1"/>
                </a:solidFill>
                <a:latin typeface="Arial" panose="020B0604020202020204" pitchFamily="34" charset="0"/>
                <a:cs typeface="Arial" panose="020B0604020202020204" pitchFamily="34" charset="0"/>
              </a:rPr>
              <a:t>. Ut </a:t>
            </a:r>
            <a:r>
              <a:rPr lang="en-US" sz="3200" dirty="0" err="1">
                <a:solidFill>
                  <a:schemeClr val="bg1"/>
                </a:solidFill>
                <a:latin typeface="Arial" panose="020B0604020202020204" pitchFamily="34" charset="0"/>
                <a:cs typeface="Arial" panose="020B0604020202020204" pitchFamily="34" charset="0"/>
              </a:rPr>
              <a:t>ipsam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sitiandi</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ipicien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debisimus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doluptatius</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As </a:t>
            </a:r>
            <a:r>
              <a:rPr lang="en-US" sz="3200" dirty="0" err="1">
                <a:solidFill>
                  <a:schemeClr val="bg1"/>
                </a:solidFill>
                <a:latin typeface="Arial" panose="020B0604020202020204" pitchFamily="34" charset="0"/>
                <a:cs typeface="Arial" panose="020B0604020202020204" pitchFamily="34" charset="0"/>
              </a:rPr>
              <a:t>verepe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sectis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enda</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incto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delectet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eaque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ndanimus</a:t>
            </a:r>
            <a:r>
              <a:rPr lang="en-US" sz="3200" dirty="0">
                <a:solidFill>
                  <a:schemeClr val="bg1"/>
                </a:solidFill>
                <a:latin typeface="Arial" panose="020B0604020202020204" pitchFamily="34" charset="0"/>
                <a:cs typeface="Arial" panose="020B0604020202020204" pitchFamily="34" charset="0"/>
              </a:rPr>
              <a:t>, sin </a:t>
            </a:r>
            <a:r>
              <a:rPr lang="en-US" sz="3200" dirty="0" err="1">
                <a:solidFill>
                  <a:schemeClr val="bg1"/>
                </a:solidFill>
                <a:latin typeface="Arial" panose="020B0604020202020204" pitchFamily="34" charset="0"/>
                <a:cs typeface="Arial" panose="020B0604020202020204" pitchFamily="34" charset="0"/>
              </a:rPr>
              <a:t>cori</a:t>
            </a:r>
            <a:r>
              <a:rPr lang="en-US" sz="3200" dirty="0">
                <a:solidFill>
                  <a:schemeClr val="bg1"/>
                </a:solidFill>
                <a:latin typeface="Arial" panose="020B0604020202020204" pitchFamily="34" charset="0"/>
                <a:cs typeface="Arial" panose="020B0604020202020204" pitchFamily="34" charset="0"/>
              </a:rPr>
              <a:t> rem id </a:t>
            </a:r>
            <a:r>
              <a:rPr lang="en-US" sz="3200" dirty="0" err="1">
                <a:solidFill>
                  <a:schemeClr val="bg1"/>
                </a:solidFill>
                <a:latin typeface="Arial" panose="020B0604020202020204" pitchFamily="34" charset="0"/>
                <a:cs typeface="Arial" panose="020B0604020202020204" pitchFamily="34" charset="0"/>
              </a:rPr>
              <a:t>maximillut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hari</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enduci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idunt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corecta</a:t>
            </a:r>
            <a:endParaRPr lang="en-US" sz="3200" dirty="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Ugiatempore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evenis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earchitiam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susdam</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asimin</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quissequam</a:t>
            </a:r>
            <a:r>
              <a:rPr lang="en-US" sz="3200" dirty="0">
                <a:solidFill>
                  <a:schemeClr val="bg1"/>
                </a:solidFill>
                <a:latin typeface="Arial" panose="020B0604020202020204" pitchFamily="34" charset="0"/>
                <a:cs typeface="Arial" panose="020B0604020202020204" pitchFamily="34" charset="0"/>
              </a:rPr>
              <a:t> la </a:t>
            </a:r>
            <a:r>
              <a:rPr lang="en-US" sz="3200" dirty="0" err="1">
                <a:solidFill>
                  <a:schemeClr val="bg1"/>
                </a:solidFill>
                <a:latin typeface="Arial" panose="020B0604020202020204" pitchFamily="34" charset="0"/>
                <a:cs typeface="Arial" panose="020B0604020202020204" pitchFamily="34" charset="0"/>
              </a:rPr>
              <a:t>ni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ipsunt</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Ditat que a </a:t>
            </a:r>
            <a:r>
              <a:rPr lang="en-US" sz="3200" dirty="0" err="1">
                <a:solidFill>
                  <a:schemeClr val="bg1"/>
                </a:solidFill>
                <a:latin typeface="Arial" panose="020B0604020202020204" pitchFamily="34" charset="0"/>
                <a:cs typeface="Arial" panose="020B0604020202020204" pitchFamily="34" charset="0"/>
              </a:rPr>
              <a:t>quibus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apienda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versper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feriti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delia</a:t>
            </a:r>
            <a:r>
              <a:rPr lang="en-US" sz="3200" dirty="0">
                <a:solidFill>
                  <a:schemeClr val="bg1"/>
                </a:solidFill>
                <a:latin typeface="Arial" panose="020B0604020202020204" pitchFamily="34" charset="0"/>
                <a:cs typeface="Arial" panose="020B0604020202020204" pitchFamily="34" charset="0"/>
              </a:rPr>
              <a:t> pa </a:t>
            </a:r>
            <a:r>
              <a:rPr lang="en-US" sz="3200" dirty="0" err="1">
                <a:solidFill>
                  <a:schemeClr val="bg1"/>
                </a:solidFill>
                <a:latin typeface="Arial" panose="020B0604020202020204" pitchFamily="34" charset="0"/>
                <a:cs typeface="Arial" panose="020B0604020202020204" pitchFamily="34" charset="0"/>
              </a:rPr>
              <a:t>dolo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quamus</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endellu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pisquia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aditatur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audam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earupid</a:t>
            </a:r>
            <a:r>
              <a:rPr lang="en-US" sz="3200" dirty="0">
                <a:solidFill>
                  <a:schemeClr val="bg1"/>
                </a:solidFill>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r>
              <a:rPr lang="en-US" sz="3200" dirty="0">
                <a:solidFill>
                  <a:schemeClr val="bg1"/>
                </a:solidFill>
                <a:latin typeface="Arial" panose="020B0604020202020204" pitchFamily="34" charset="0"/>
                <a:cs typeface="Arial" panose="020B0604020202020204" pitchFamily="34" charset="0"/>
              </a:rPr>
              <a:t> hit lam </a:t>
            </a:r>
            <a:r>
              <a:rPr lang="en-US" sz="3200" dirty="0" err="1">
                <a:solidFill>
                  <a:schemeClr val="bg1"/>
                </a:solidFill>
                <a:latin typeface="Arial" panose="020B0604020202020204" pitchFamily="34" charset="0"/>
                <a:cs typeface="Arial" panose="020B0604020202020204" pitchFamily="34" charset="0"/>
              </a:rPr>
              <a:t>eicias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modio</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nisin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pediam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accaborit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corehen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dendae</a:t>
            </a:r>
            <a:r>
              <a:rPr lang="en-US" sz="3200" dirty="0">
                <a:solidFill>
                  <a:schemeClr val="bg1"/>
                </a:solidFill>
                <a:latin typeface="Arial" panose="020B0604020202020204" pitchFamily="34" charset="0"/>
                <a:cs typeface="Arial" panose="020B0604020202020204" pitchFamily="34" charset="0"/>
              </a:rPr>
              <a:t> nonet </a:t>
            </a:r>
            <a:r>
              <a:rPr lang="en-US" sz="3200" dirty="0" err="1">
                <a:solidFill>
                  <a:schemeClr val="bg1"/>
                </a:solidFill>
                <a:latin typeface="Arial" panose="020B0604020202020204" pitchFamily="34" charset="0"/>
                <a:cs typeface="Arial" panose="020B0604020202020204" pitchFamily="34" charset="0"/>
              </a:rPr>
              <a:t>eliquam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aperorepe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autatem</a:t>
            </a:r>
            <a:endParaRPr lang="en-US" sz="3200" dirty="0">
              <a:solidFill>
                <a:schemeClr val="bg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r>
              <a:rPr lang="en-US" sz="3200" dirty="0">
                <a:solidFill>
                  <a:schemeClr val="bg1"/>
                </a:solidFill>
                <a:latin typeface="Arial" panose="020B0604020202020204" pitchFamily="34" charset="0"/>
                <a:cs typeface="Arial" panose="020B0604020202020204" pitchFamily="34" charset="0"/>
              </a:rPr>
              <a:t> hit lam </a:t>
            </a:r>
            <a:r>
              <a:rPr lang="en-US" sz="3200" dirty="0" err="1">
                <a:solidFill>
                  <a:schemeClr val="bg1"/>
                </a:solidFill>
                <a:latin typeface="Arial" panose="020B0604020202020204" pitchFamily="34" charset="0"/>
                <a:cs typeface="Arial" panose="020B0604020202020204" pitchFamily="34" charset="0"/>
              </a:rPr>
              <a:t>eicias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modio</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nisin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pediam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accaborit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corehen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dendae</a:t>
            </a:r>
            <a:r>
              <a:rPr lang="en-US" sz="3200" dirty="0">
                <a:solidFill>
                  <a:schemeClr val="bg1"/>
                </a:solidFill>
                <a:latin typeface="Arial" panose="020B0604020202020204" pitchFamily="34" charset="0"/>
                <a:cs typeface="Arial" panose="020B0604020202020204" pitchFamily="34" charset="0"/>
              </a:rPr>
              <a:t> nonet </a:t>
            </a:r>
            <a:r>
              <a:rPr lang="en-US" sz="3200" dirty="0" err="1">
                <a:solidFill>
                  <a:schemeClr val="bg1"/>
                </a:solidFill>
                <a:latin typeface="Arial" panose="020B0604020202020204" pitchFamily="34" charset="0"/>
                <a:cs typeface="Arial" panose="020B0604020202020204" pitchFamily="34" charset="0"/>
              </a:rPr>
              <a:t>eliquam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aperorepe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autatem</a:t>
            </a:r>
            <a:r>
              <a:rPr lang="en-US" sz="3200" dirty="0">
                <a:solidFill>
                  <a:schemeClr val="bg1"/>
                </a:solidFill>
                <a:latin typeface="Arial" panose="020B0604020202020204" pitchFamily="34" charset="0"/>
                <a:cs typeface="Arial" panose="020B0604020202020204" pitchFamily="34" charset="0"/>
              </a:rPr>
              <a:t> voles </a:t>
            </a:r>
            <a:r>
              <a:rPr lang="en-US" sz="3200" dirty="0" err="1">
                <a:solidFill>
                  <a:schemeClr val="bg1"/>
                </a:solidFill>
                <a:latin typeface="Arial" panose="020B0604020202020204" pitchFamily="34" charset="0"/>
                <a:cs typeface="Arial" panose="020B0604020202020204" pitchFamily="34" charset="0"/>
              </a:rPr>
              <a:t>int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odic</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dolorrum</a:t>
            </a:r>
            <a:r>
              <a:rPr lang="en-US" sz="3200" dirty="0">
                <a:solidFill>
                  <a:schemeClr val="bg1"/>
                </a:solidFill>
                <a:latin typeface="Arial" panose="020B0604020202020204" pitchFamily="34" charset="0"/>
                <a:cs typeface="Arial" panose="020B0604020202020204" pitchFamily="34" charset="0"/>
              </a:rPr>
              <a:t> que cores </a:t>
            </a:r>
            <a:r>
              <a:rPr lang="en-US" sz="3200" dirty="0" err="1">
                <a:solidFill>
                  <a:schemeClr val="bg1"/>
                </a:solidFill>
                <a:latin typeface="Arial" panose="020B0604020202020204" pitchFamily="34" charset="0"/>
                <a:cs typeface="Arial" panose="020B0604020202020204" pitchFamily="34" charset="0"/>
              </a:rPr>
              <a:t>doluptaturi</a:t>
            </a:r>
            <a:endParaRPr lang="en-US" sz="3200" dirty="0">
              <a:solidFill>
                <a:schemeClr val="bg1"/>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Ga. </a:t>
            </a:r>
            <a:r>
              <a:rPr lang="en-US" sz="3200" dirty="0" err="1">
                <a:solidFill>
                  <a:schemeClr val="bg1"/>
                </a:solidFill>
                <a:latin typeface="Arial" panose="020B0604020202020204" pitchFamily="34" charset="0"/>
                <a:cs typeface="Arial" panose="020B0604020202020204" pitchFamily="34" charset="0"/>
              </a:rPr>
              <a:t>Oviduntusam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exerum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fugitat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quae</a:t>
            </a:r>
            <a:r>
              <a:rPr lang="en-US" sz="3200" dirty="0">
                <a:solidFill>
                  <a:schemeClr val="bg1"/>
                </a:solidFill>
                <a:latin typeface="Arial" panose="020B0604020202020204" pitchFamily="34" charset="0"/>
                <a:cs typeface="Arial" panose="020B0604020202020204" pitchFamily="34" charset="0"/>
              </a:rPr>
              <a:t> el </a:t>
            </a:r>
            <a:r>
              <a:rPr lang="en-US" sz="3200" dirty="0" err="1">
                <a:solidFill>
                  <a:schemeClr val="bg1"/>
                </a:solidFill>
                <a:latin typeface="Arial" panose="020B0604020202020204" pitchFamily="34" charset="0"/>
                <a:cs typeface="Arial" panose="020B0604020202020204" pitchFamily="34" charset="0"/>
              </a:rPr>
              <a:t>exersperum</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corum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sitas</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officiat</a:t>
            </a:r>
            <a:r>
              <a:rPr lang="en-US" sz="3200" dirty="0">
                <a:solidFill>
                  <a:schemeClr val="bg1"/>
                </a:solidFill>
                <a:latin typeface="Arial" panose="020B0604020202020204" pitchFamily="34" charset="0"/>
                <a:cs typeface="Arial" panose="020B0604020202020204" pitchFamily="34" charset="0"/>
              </a:rPr>
              <a:t> am el </a:t>
            </a:r>
            <a:r>
              <a:rPr lang="en-US" sz="3200" dirty="0" err="1">
                <a:solidFill>
                  <a:schemeClr val="bg1"/>
                </a:solidFill>
                <a:latin typeface="Arial" panose="020B0604020202020204" pitchFamily="34" charset="0"/>
                <a:cs typeface="Arial" panose="020B0604020202020204" pitchFamily="34" charset="0"/>
              </a:rPr>
              <a:t>inust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dunt</a:t>
            </a:r>
            <a:r>
              <a:rPr lang="en-US" sz="3200" dirty="0">
                <a:solidFill>
                  <a:schemeClr val="bg1"/>
                </a:solidFill>
                <a:latin typeface="Arial" panose="020B0604020202020204" pitchFamily="34" charset="0"/>
                <a:cs typeface="Arial" panose="020B0604020202020204" pitchFamily="34" charset="0"/>
              </a:rPr>
              <a:t> mint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mintis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maxim </a:t>
            </a:r>
            <a:r>
              <a:rPr lang="en-US" sz="3200" dirty="0" err="1">
                <a:solidFill>
                  <a:schemeClr val="bg1"/>
                </a:solidFill>
                <a:latin typeface="Arial" panose="020B0604020202020204" pitchFamily="34" charset="0"/>
                <a:cs typeface="Arial" panose="020B0604020202020204" pitchFamily="34" charset="0"/>
              </a:rPr>
              <a:t>dolupiet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aborem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explitatur</a:t>
            </a:r>
            <a:r>
              <a:rPr lang="en-US" sz="3200" dirty="0">
                <a:solidFill>
                  <a:schemeClr val="bg1"/>
                </a:solidFill>
                <a:latin typeface="Arial" panose="020B0604020202020204" pitchFamily="34" charset="0"/>
                <a:cs typeface="Arial" panose="020B0604020202020204" pitchFamily="34" charset="0"/>
              </a:rPr>
              <a:t> sum </a:t>
            </a:r>
            <a:r>
              <a:rPr lang="en-US" sz="3200" dirty="0" err="1">
                <a:solidFill>
                  <a:schemeClr val="bg1"/>
                </a:solidFill>
                <a:latin typeface="Arial" panose="020B0604020202020204" pitchFamily="34" charset="0"/>
                <a:cs typeface="Arial" panose="020B0604020202020204" pitchFamily="34" charset="0"/>
              </a:rPr>
              <a:t>venihit</a:t>
            </a:r>
            <a:r>
              <a:rPr lang="en-US" sz="3200" dirty="0">
                <a:solidFill>
                  <a:schemeClr val="bg1"/>
                </a:solidFill>
                <a:latin typeface="Arial" panose="020B0604020202020204" pitchFamily="34" charset="0"/>
                <a:cs typeface="Arial" panose="020B0604020202020204" pitchFamily="34" charset="0"/>
              </a:rPr>
              <a:t> quo con </a:t>
            </a:r>
            <a:r>
              <a:rPr lang="en-US" sz="3200" dirty="0" err="1">
                <a:solidFill>
                  <a:schemeClr val="bg1"/>
                </a:solidFill>
                <a:latin typeface="Arial" panose="020B0604020202020204" pitchFamily="34" charset="0"/>
                <a:cs typeface="Arial" panose="020B0604020202020204" pitchFamily="34" charset="0"/>
              </a:rPr>
              <a:t>cusda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conessunt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nullitae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porunto</a:t>
            </a:r>
            <a:r>
              <a:rPr lang="en-US" sz="3200" dirty="0">
                <a:solidFill>
                  <a:schemeClr val="bg1"/>
                </a:solidFill>
                <a:latin typeface="Arial" panose="020B0604020202020204" pitchFamily="34" charset="0"/>
                <a:cs typeface="Arial" panose="020B0604020202020204" pitchFamily="34" charset="0"/>
              </a:rPr>
              <a:t> mod </a:t>
            </a:r>
            <a:r>
              <a:rPr lang="en-US" sz="3200" dirty="0" err="1">
                <a:solidFill>
                  <a:schemeClr val="bg1"/>
                </a:solidFill>
                <a:latin typeface="Arial" panose="020B0604020202020204" pitchFamily="34" charset="0"/>
                <a:cs typeface="Arial" panose="020B0604020202020204" pitchFamily="34" charset="0"/>
              </a:rPr>
              <a:t>maiorio</a:t>
            </a:r>
            <a:r>
              <a:rPr lang="en-US" sz="3200" dirty="0">
                <a:solidFill>
                  <a:schemeClr val="bg1"/>
                </a:solidFill>
                <a:latin typeface="Arial" panose="020B0604020202020204" pitchFamily="34" charset="0"/>
                <a:cs typeface="Arial" panose="020B0604020202020204" pitchFamily="34" charset="0"/>
              </a:rPr>
              <a:t> ex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a:t>
            </a:r>
            <a:endParaRPr lang="en-US" sz="32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endParaRPr lang="en-US" sz="3200" dirty="0">
              <a:solidFill>
                <a:schemeClr val="bg1"/>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Imintem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itius</a:t>
            </a:r>
            <a:r>
              <a:rPr lang="en-US" sz="3200" dirty="0">
                <a:solidFill>
                  <a:schemeClr val="bg1"/>
                </a:solidFill>
                <a:latin typeface="Arial" panose="020B0604020202020204" pitchFamily="34" charset="0"/>
                <a:cs typeface="Arial" panose="020B0604020202020204" pitchFamily="34" charset="0"/>
              </a:rPr>
              <a:t>, nus id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animus </a:t>
            </a:r>
            <a:r>
              <a:rPr lang="en-US" sz="3200" dirty="0" err="1">
                <a:solidFill>
                  <a:schemeClr val="bg1"/>
                </a:solidFill>
                <a:latin typeface="Arial" panose="020B0604020202020204" pitchFamily="34" charset="0"/>
                <a:cs typeface="Arial" panose="020B0604020202020204" pitchFamily="34" charset="0"/>
              </a:rPr>
              <a:t>auda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platust</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imin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perovitasped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eume</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dolupit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bea</a:t>
            </a:r>
            <a:r>
              <a:rPr lang="en-US" sz="3200" dirty="0">
                <a:solidFill>
                  <a:schemeClr val="bg1"/>
                </a:solidFill>
                <a:latin typeface="Arial" panose="020B0604020202020204" pitchFamily="34" charset="0"/>
                <a:cs typeface="Arial" panose="020B0604020202020204" pitchFamily="34" charset="0"/>
              </a:rPr>
              <a:t> natis </a:t>
            </a:r>
            <a:r>
              <a:rPr lang="en-US" sz="3200" dirty="0" err="1">
                <a:solidFill>
                  <a:schemeClr val="bg1"/>
                </a:solidFill>
                <a:latin typeface="Arial" panose="020B0604020202020204" pitchFamily="34" charset="0"/>
                <a:cs typeface="Arial" panose="020B0604020202020204" pitchFamily="34" charset="0"/>
              </a:rPr>
              <a:t>dolupta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simperiae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nate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ulparis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magnieniam</a:t>
            </a:r>
            <a:r>
              <a:rPr lang="en-US" sz="3200" dirty="0">
                <a:solidFill>
                  <a:schemeClr val="bg1"/>
                </a:solidFill>
                <a:latin typeface="Arial" panose="020B0604020202020204" pitchFamily="34" charset="0"/>
                <a:cs typeface="Arial" panose="020B0604020202020204" pitchFamily="34" charset="0"/>
              </a:rPr>
              <a:t>, to </a:t>
            </a:r>
            <a:r>
              <a:rPr lang="en-US" sz="3200" dirty="0" err="1">
                <a:solidFill>
                  <a:schemeClr val="bg1"/>
                </a:solidFill>
                <a:latin typeface="Arial" panose="020B0604020202020204" pitchFamily="34" charset="0"/>
                <a:cs typeface="Arial" panose="020B0604020202020204" pitchFamily="34" charset="0"/>
              </a:rPr>
              <a:t>intotatur</a:t>
            </a:r>
            <a:r>
              <a:rPr lang="en-US" sz="3200" dirty="0">
                <a:solidFill>
                  <a:schemeClr val="bg1"/>
                </a:solidFill>
                <a:latin typeface="Arial" panose="020B0604020202020204" pitchFamily="34" charset="0"/>
                <a:cs typeface="Arial" panose="020B0604020202020204" pitchFamily="34" charset="0"/>
              </a:rPr>
              <a:t>?</a:t>
            </a:r>
          </a:p>
          <a:p>
            <a:r>
              <a:rPr lang="en-US" sz="3200" dirty="0" err="1">
                <a:solidFill>
                  <a:schemeClr val="bg1"/>
                </a:solidFill>
                <a:latin typeface="Arial" panose="020B0604020202020204" pitchFamily="34" charset="0"/>
                <a:cs typeface="Arial" panose="020B0604020202020204" pitchFamily="34" charset="0"/>
              </a:rPr>
              <a:t>Sunto</a:t>
            </a:r>
            <a:r>
              <a:rPr lang="en-US" sz="3200" dirty="0">
                <a:solidFill>
                  <a:schemeClr val="bg1"/>
                </a:solidFill>
                <a:latin typeface="Arial" panose="020B0604020202020204" pitchFamily="34" charset="0"/>
                <a:cs typeface="Arial" panose="020B0604020202020204" pitchFamily="34" charset="0"/>
              </a:rPr>
              <a:t> into </a:t>
            </a:r>
            <a:r>
              <a:rPr lang="en-US" sz="3200" dirty="0" err="1">
                <a:solidFill>
                  <a:schemeClr val="bg1"/>
                </a:solidFill>
                <a:latin typeface="Arial" panose="020B0604020202020204" pitchFamily="34" charset="0"/>
                <a:cs typeface="Arial" panose="020B0604020202020204" pitchFamily="34" charset="0"/>
              </a:rPr>
              <a:t>temperi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aturerum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identio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nsectatem</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dolorum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vendus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quodis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reria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volupienis</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posto</a:t>
            </a:r>
            <a:r>
              <a:rPr lang="en-US" sz="3200" dirty="0">
                <a:solidFill>
                  <a:schemeClr val="bg1"/>
                </a:solidFill>
                <a:latin typeface="Arial" panose="020B0604020202020204" pitchFamily="34" charset="0"/>
                <a:cs typeface="Arial" panose="020B0604020202020204" pitchFamily="34" charset="0"/>
              </a:rPr>
              <a:t> dolor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debit </a:t>
            </a:r>
            <a:r>
              <a:rPr lang="en-US" sz="3200" dirty="0" err="1">
                <a:solidFill>
                  <a:schemeClr val="bg1"/>
                </a:solidFill>
                <a:latin typeface="Arial" panose="020B0604020202020204" pitchFamily="34" charset="0"/>
                <a:cs typeface="Arial" panose="020B0604020202020204" pitchFamily="34" charset="0"/>
              </a:rPr>
              <a:t>experumet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id </a:t>
            </a:r>
            <a:r>
              <a:rPr lang="en-US" sz="3200" dirty="0" err="1">
                <a:solidFill>
                  <a:schemeClr val="bg1"/>
                </a:solidFill>
                <a:latin typeface="Arial" panose="020B0604020202020204" pitchFamily="34" charset="0"/>
                <a:cs typeface="Arial" panose="020B0604020202020204" pitchFamily="34" charset="0"/>
              </a:rPr>
              <a:t>molorrum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volorioraes</a:t>
            </a:r>
            <a:r>
              <a:rPr lang="en-US" sz="3200" dirty="0">
                <a:solidFill>
                  <a:schemeClr val="bg1"/>
                </a:solidFill>
                <a:latin typeface="Arial" panose="020B0604020202020204" pitchFamily="34" charset="0"/>
                <a:cs typeface="Arial" panose="020B0604020202020204" pitchFamily="34" charset="0"/>
              </a:rPr>
              <a:t> alit, que </a:t>
            </a:r>
            <a:r>
              <a:rPr lang="en-US" sz="3200" dirty="0" err="1">
                <a:solidFill>
                  <a:schemeClr val="bg1"/>
                </a:solidFill>
                <a:latin typeface="Arial" panose="020B0604020202020204" pitchFamily="34" charset="0"/>
                <a:cs typeface="Arial" panose="020B0604020202020204" pitchFamily="34" charset="0"/>
              </a:rPr>
              <a:t>plitati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onemporro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entorio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rumendi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simenimus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mossimus</a:t>
            </a:r>
            <a:r>
              <a:rPr lang="en-US" sz="3200" dirty="0">
                <a:solidFill>
                  <a:schemeClr val="bg1"/>
                </a:solidFill>
                <a:latin typeface="Arial" panose="020B0604020202020204" pitchFamily="34" charset="0"/>
                <a:cs typeface="Arial" panose="020B0604020202020204" pitchFamily="34" charset="0"/>
              </a:rPr>
              <a:t> re </a:t>
            </a:r>
            <a:r>
              <a:rPr lang="en-US" sz="3200" dirty="0" err="1">
                <a:solidFill>
                  <a:schemeClr val="bg1"/>
                </a:solidFill>
                <a:latin typeface="Arial" panose="020B0604020202020204" pitchFamily="34" charset="0"/>
                <a:cs typeface="Arial" panose="020B0604020202020204" pitchFamily="34" charset="0"/>
              </a:rPr>
              <a:t>officit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officae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volorem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optae</a:t>
            </a:r>
            <a:r>
              <a:rPr lang="en-US" sz="3200" dirty="0">
                <a:solidFill>
                  <a:schemeClr val="bg1"/>
                </a:solidFill>
                <a:latin typeface="Arial" panose="020B0604020202020204" pitchFamily="34" charset="0"/>
                <a:cs typeface="Arial" panose="020B0604020202020204" pitchFamily="34" charset="0"/>
              </a:rPr>
              <a:t>. Ut </a:t>
            </a:r>
            <a:r>
              <a:rPr lang="en-US" sz="3200" dirty="0" err="1">
                <a:solidFill>
                  <a:schemeClr val="bg1"/>
                </a:solidFill>
                <a:latin typeface="Arial" panose="020B0604020202020204" pitchFamily="34" charset="0"/>
                <a:cs typeface="Arial" panose="020B0604020202020204" pitchFamily="34" charset="0"/>
              </a:rPr>
              <a:t>ipsam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sitiandi</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ipicien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debisimus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doluptatius</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As </a:t>
            </a:r>
            <a:r>
              <a:rPr lang="en-US" sz="3200" dirty="0" err="1">
                <a:solidFill>
                  <a:schemeClr val="bg1"/>
                </a:solidFill>
                <a:latin typeface="Arial" panose="020B0604020202020204" pitchFamily="34" charset="0"/>
                <a:cs typeface="Arial" panose="020B0604020202020204" pitchFamily="34" charset="0"/>
              </a:rPr>
              <a:t>verepe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sectis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enda</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incto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delectet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eaque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ndanimus</a:t>
            </a:r>
            <a:r>
              <a:rPr lang="en-US" sz="3200" dirty="0">
                <a:solidFill>
                  <a:schemeClr val="bg1"/>
                </a:solidFill>
                <a:latin typeface="Arial" panose="020B0604020202020204" pitchFamily="34" charset="0"/>
                <a:cs typeface="Arial" panose="020B0604020202020204" pitchFamily="34" charset="0"/>
              </a:rPr>
              <a:t>, sin </a:t>
            </a:r>
            <a:r>
              <a:rPr lang="en-US" sz="3200" dirty="0" err="1">
                <a:solidFill>
                  <a:schemeClr val="bg1"/>
                </a:solidFill>
                <a:latin typeface="Arial" panose="020B0604020202020204" pitchFamily="34" charset="0"/>
                <a:cs typeface="Arial" panose="020B0604020202020204" pitchFamily="34" charset="0"/>
              </a:rPr>
              <a:t>cori</a:t>
            </a:r>
            <a:r>
              <a:rPr lang="en-US" sz="3200" dirty="0">
                <a:solidFill>
                  <a:schemeClr val="bg1"/>
                </a:solidFill>
                <a:latin typeface="Arial" panose="020B0604020202020204" pitchFamily="34" charset="0"/>
                <a:cs typeface="Arial" panose="020B0604020202020204" pitchFamily="34" charset="0"/>
              </a:rPr>
              <a:t> rem id </a:t>
            </a:r>
            <a:r>
              <a:rPr lang="en-US" sz="3200" dirty="0" err="1">
                <a:solidFill>
                  <a:schemeClr val="bg1"/>
                </a:solidFill>
                <a:latin typeface="Arial" panose="020B0604020202020204" pitchFamily="34" charset="0"/>
                <a:cs typeface="Arial" panose="020B0604020202020204" pitchFamily="34" charset="0"/>
              </a:rPr>
              <a:t>maximillut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hari</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enduci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idunt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corecta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alicimp</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oriaeperum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iusaeped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quis</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abor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ame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utatur</a:t>
            </a:r>
            <a:r>
              <a:rPr lang="en-US" sz="3200" dirty="0">
                <a:solidFill>
                  <a:schemeClr val="bg1"/>
                </a:solidFill>
                <a:latin typeface="Arial" panose="020B0604020202020204" pitchFamily="34" charset="0"/>
                <a:cs typeface="Arial" panose="020B0604020202020204" pitchFamily="34" charset="0"/>
              </a:rPr>
              <a:t> as </a:t>
            </a:r>
            <a:r>
              <a:rPr lang="en-US" sz="3200" dirty="0" err="1">
                <a:solidFill>
                  <a:schemeClr val="bg1"/>
                </a:solidFill>
                <a:latin typeface="Arial" panose="020B0604020202020204" pitchFamily="34" charset="0"/>
                <a:cs typeface="Arial" panose="020B0604020202020204" pitchFamily="34" charset="0"/>
              </a:rPr>
              <a:t>senet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quibus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apienda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versper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feriti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delia</a:t>
            </a:r>
            <a:r>
              <a:rPr lang="en-US" sz="3200" dirty="0">
                <a:solidFill>
                  <a:schemeClr val="bg1"/>
                </a:solidFill>
                <a:latin typeface="Arial" panose="020B0604020202020204" pitchFamily="34" charset="0"/>
                <a:cs typeface="Arial" panose="020B0604020202020204" pitchFamily="34" charset="0"/>
              </a:rPr>
              <a:t> pa </a:t>
            </a:r>
            <a:r>
              <a:rPr lang="en-US" sz="3200" dirty="0" err="1">
                <a:solidFill>
                  <a:schemeClr val="bg1"/>
                </a:solidFill>
                <a:latin typeface="Arial" panose="020B0604020202020204" pitchFamily="34" charset="0"/>
                <a:cs typeface="Arial" panose="020B0604020202020204" pitchFamily="34" charset="0"/>
              </a:rPr>
              <a:t>dolo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quamus</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endellu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pisquia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aditatur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audam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earupid</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quunt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odigniscil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nonsequam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duciis</a:t>
            </a:r>
            <a:r>
              <a:rPr lang="en-US" sz="3200" dirty="0">
                <a:solidFill>
                  <a:schemeClr val="bg1"/>
                </a:solidFill>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solidFill>
                  <a:schemeClr val="bg1"/>
                </a:solidFill>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[AUTHORS LINE]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3</a:t>
            </a:r>
            <a:br>
              <a:rPr lang="en-US" sz="4800" dirty="0">
                <a:solidFill>
                  <a:schemeClr val="bg1"/>
                </a:solidFill>
                <a:latin typeface="Arial" panose="020B0604020202020204" pitchFamily="34" charset="0"/>
                <a:cs typeface="Arial" panose="020B0604020202020204" pitchFamily="34" charset="0"/>
              </a:rPr>
            </a:br>
            <a:r>
              <a:rPr lang="en-US" sz="4800" dirty="0">
                <a:solidFill>
                  <a:schemeClr val="bg1"/>
                </a:solidFill>
                <a:latin typeface="Arial" panose="020B0604020202020204" pitchFamily="34" charset="0"/>
                <a:cs typeface="Arial" panose="020B0604020202020204" pitchFamily="34" charset="0"/>
              </a:rPr>
              <a:t>[DEPT./SCHOOL LINE] </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Department of Integrative Biology, </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Department of Chemistry, College of Natural Sciences, The University of Texas, </a:t>
            </a:r>
            <a:r>
              <a:rPr lang="en-US" sz="4800" baseline="30000" dirty="0">
                <a:solidFill>
                  <a:schemeClr val="bg1"/>
                </a:solidFill>
                <a:latin typeface="Arial" panose="020B0604020202020204" pitchFamily="34" charset="0"/>
                <a:cs typeface="Arial" panose="020B0604020202020204" pitchFamily="34" charset="0"/>
              </a:rPr>
              <a:t>3</a:t>
            </a:r>
            <a:r>
              <a:rPr lang="en-US" sz="4800" dirty="0">
                <a:solidFill>
                  <a:schemeClr val="bg1"/>
                </a:solidFill>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3"/>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58719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Machine Learning</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2640484646"/>
      </p:ext>
    </p:extLst>
  </p:cSld>
  <p:clrMapOvr>
    <a:masterClrMapping/>
  </p:clrMapOvr>
</p:sld>
</file>

<file path=ppt/theme/theme1.xml><?xml version="1.0" encoding="utf-8"?>
<a:theme xmlns:a="http://schemas.openxmlformats.org/drawingml/2006/main" name="THREE COLUMN -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9839</TotalTime>
  <Words>4815</Words>
  <Application>Microsoft Office PowerPoint</Application>
  <PresentationFormat>Custom</PresentationFormat>
  <Paragraphs>213</Paragraphs>
  <Slides>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Arial</vt:lpstr>
      <vt:lpstr>Calibri</vt:lpstr>
      <vt:lpstr>Neue Haas Grotesk Text Pro</vt:lpstr>
      <vt:lpstr>NeueHaasGroteskDisp Pro</vt:lpstr>
      <vt:lpstr>THREE COLUMN - 1</vt:lpstr>
      <vt:lpstr>FOUR COLUMN - 1</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Davila, Nicholas M</cp:lastModifiedBy>
  <cp:revision>115</cp:revision>
  <cp:lastPrinted>2018-05-29T17:54:30Z</cp:lastPrinted>
  <dcterms:created xsi:type="dcterms:W3CDTF">2018-05-04T16:01:53Z</dcterms:created>
  <dcterms:modified xsi:type="dcterms:W3CDTF">2023-04-06T03:51:12Z</dcterms:modified>
</cp:coreProperties>
</file>