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2" r:id="rId2"/>
    <p:sldMasterId id="2147483664" r:id="rId3"/>
  </p:sldMasterIdLst>
  <p:sldIdLst>
    <p:sldId id="291" r:id="rId4"/>
    <p:sldId id="308" r:id="rId5"/>
    <p:sldId id="309" r:id="rId6"/>
    <p:sldId id="305" r:id="rId7"/>
    <p:sldId id="304" r:id="rId8"/>
    <p:sldId id="303" r:id="rId9"/>
    <p:sldId id="273" r:id="rId10"/>
    <p:sldId id="306" r:id="rId11"/>
  </p:sldIdLst>
  <p:sldSz cx="51206400" cy="38404800"/>
  <p:notesSz cx="6858000" cy="9144000"/>
  <p:defaultTextStyle>
    <a:defPPr>
      <a:defRPr lang="en-US"/>
    </a:defPPr>
    <a:lvl1pPr marL="0" algn="l" defTabSz="4301338" rtl="0" eaLnBrk="1" latinLnBrk="0" hangingPunct="1">
      <a:defRPr sz="8467" kern="1200">
        <a:solidFill>
          <a:schemeClr val="tx1"/>
        </a:solidFill>
        <a:latin typeface="+mn-lt"/>
        <a:ea typeface="+mn-ea"/>
        <a:cs typeface="+mn-cs"/>
      </a:defRPr>
    </a:lvl1pPr>
    <a:lvl2pPr marL="2150669" algn="l" defTabSz="4301338" rtl="0" eaLnBrk="1" latinLnBrk="0" hangingPunct="1">
      <a:defRPr sz="8467" kern="1200">
        <a:solidFill>
          <a:schemeClr val="tx1"/>
        </a:solidFill>
        <a:latin typeface="+mn-lt"/>
        <a:ea typeface="+mn-ea"/>
        <a:cs typeface="+mn-cs"/>
      </a:defRPr>
    </a:lvl2pPr>
    <a:lvl3pPr marL="4301338" algn="l" defTabSz="4301338" rtl="0" eaLnBrk="1" latinLnBrk="0" hangingPunct="1">
      <a:defRPr sz="8467" kern="1200">
        <a:solidFill>
          <a:schemeClr val="tx1"/>
        </a:solidFill>
        <a:latin typeface="+mn-lt"/>
        <a:ea typeface="+mn-ea"/>
        <a:cs typeface="+mn-cs"/>
      </a:defRPr>
    </a:lvl3pPr>
    <a:lvl4pPr marL="6452006" algn="l" defTabSz="4301338" rtl="0" eaLnBrk="1" latinLnBrk="0" hangingPunct="1">
      <a:defRPr sz="8467" kern="1200">
        <a:solidFill>
          <a:schemeClr val="tx1"/>
        </a:solidFill>
        <a:latin typeface="+mn-lt"/>
        <a:ea typeface="+mn-ea"/>
        <a:cs typeface="+mn-cs"/>
      </a:defRPr>
    </a:lvl4pPr>
    <a:lvl5pPr marL="8602675" algn="l" defTabSz="4301338" rtl="0" eaLnBrk="1" latinLnBrk="0" hangingPunct="1">
      <a:defRPr sz="8467" kern="1200">
        <a:solidFill>
          <a:schemeClr val="tx1"/>
        </a:solidFill>
        <a:latin typeface="+mn-lt"/>
        <a:ea typeface="+mn-ea"/>
        <a:cs typeface="+mn-cs"/>
      </a:defRPr>
    </a:lvl5pPr>
    <a:lvl6pPr marL="10753344" algn="l" defTabSz="4301338" rtl="0" eaLnBrk="1" latinLnBrk="0" hangingPunct="1">
      <a:defRPr sz="8467" kern="1200">
        <a:solidFill>
          <a:schemeClr val="tx1"/>
        </a:solidFill>
        <a:latin typeface="+mn-lt"/>
        <a:ea typeface="+mn-ea"/>
        <a:cs typeface="+mn-cs"/>
      </a:defRPr>
    </a:lvl6pPr>
    <a:lvl7pPr marL="12904013" algn="l" defTabSz="4301338" rtl="0" eaLnBrk="1" latinLnBrk="0" hangingPunct="1">
      <a:defRPr sz="8467" kern="1200">
        <a:solidFill>
          <a:schemeClr val="tx1"/>
        </a:solidFill>
        <a:latin typeface="+mn-lt"/>
        <a:ea typeface="+mn-ea"/>
        <a:cs typeface="+mn-cs"/>
      </a:defRPr>
    </a:lvl7pPr>
    <a:lvl8pPr marL="15054682" algn="l" defTabSz="4301338" rtl="0" eaLnBrk="1" latinLnBrk="0" hangingPunct="1">
      <a:defRPr sz="8467" kern="1200">
        <a:solidFill>
          <a:schemeClr val="tx1"/>
        </a:solidFill>
        <a:latin typeface="+mn-lt"/>
        <a:ea typeface="+mn-ea"/>
        <a:cs typeface="+mn-cs"/>
      </a:defRPr>
    </a:lvl8pPr>
    <a:lvl9pPr marL="17205350" algn="l" defTabSz="4301338" rtl="0" eaLnBrk="1" latinLnBrk="0" hangingPunct="1">
      <a:defRPr sz="846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1F6B"/>
    <a:srgbClr val="CFC0ED"/>
    <a:srgbClr val="E7DFF6"/>
    <a:srgbClr val="F3EFFB"/>
    <a:srgbClr val="E4DBF5"/>
    <a:srgbClr val="F6F2FF"/>
    <a:srgbClr val="F3F3F4"/>
    <a:srgbClr val="C2AFF0"/>
    <a:srgbClr val="9191E9"/>
    <a:srgbClr val="AA8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40" autoAdjust="0"/>
    <p:restoredTop sz="94678"/>
  </p:normalViewPr>
  <p:slideViewPr>
    <p:cSldViewPr snapToGrid="0" snapToObjects="1" showGuides="1">
      <p:cViewPr varScale="1">
        <p:scale>
          <a:sx n="29" d="100"/>
          <a:sy n="29" d="100"/>
        </p:scale>
        <p:origin x="130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176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18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 COLUMN -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24709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796122"/>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328" userDrawn="1">
          <p15:clr>
            <a:srgbClr val="F26B43"/>
          </p15:clr>
        </p15:guide>
        <p15:guide id="2" pos="864" userDrawn="1">
          <p15:clr>
            <a:srgbClr val="F26B43"/>
          </p15:clr>
        </p15:guide>
        <p15:guide id="3" pos="1296" userDrawn="1">
          <p15:clr>
            <a:srgbClr val="F26B43"/>
          </p15:clr>
        </p15:guide>
        <p15:guide id="8" pos="10032" userDrawn="1">
          <p15:clr>
            <a:srgbClr val="F26B43"/>
          </p15:clr>
        </p15:guide>
        <p15:guide id="9" pos="10464" userDrawn="1">
          <p15:clr>
            <a:srgbClr val="F26B43"/>
          </p15:clr>
        </p15:guide>
        <p15:guide id="10" pos="11328" userDrawn="1">
          <p15:clr>
            <a:srgbClr val="F26B43"/>
          </p15:clr>
        </p15:guide>
        <p15:guide id="11" pos="11760" userDrawn="1">
          <p15:clr>
            <a:srgbClr val="F26B43"/>
          </p15:clr>
        </p15:guide>
        <p15:guide id="12" pos="30960" userDrawn="1">
          <p15:clr>
            <a:srgbClr val="F26B43"/>
          </p15:clr>
        </p15:guide>
        <p15:guide id="13" pos="31392" userDrawn="1">
          <p15:clr>
            <a:srgbClr val="F26B43"/>
          </p15:clr>
        </p15:guide>
        <p15:guide id="14" orient="horz" pos="864" userDrawn="1">
          <p15:clr>
            <a:srgbClr val="F26B43"/>
          </p15:clr>
        </p15:guide>
        <p15:guide id="15" orient="horz" pos="1152" userDrawn="1">
          <p15:clr>
            <a:srgbClr val="F26B43"/>
          </p15:clr>
        </p15:guide>
        <p15:guide id="16" orient="horz" pos="4320" userDrawn="1">
          <p15:clr>
            <a:srgbClr val="F26B43"/>
          </p15:clr>
        </p15:guide>
        <p15:guide id="17" orient="horz" pos="4032" userDrawn="1">
          <p15:clr>
            <a:srgbClr val="F26B43"/>
          </p15:clr>
        </p15:guide>
        <p15:guide id="18" orient="horz" pos="5184" userDrawn="1">
          <p15:clr>
            <a:srgbClr val="F26B43"/>
          </p15:clr>
        </p15:guide>
        <p15:guide id="19" orient="horz" pos="5472" userDrawn="1">
          <p15:clr>
            <a:srgbClr val="F26B43"/>
          </p15:clr>
        </p15:guide>
        <p15:guide id="20" orient="horz" pos="23040" userDrawn="1">
          <p15:clr>
            <a:srgbClr val="F26B43"/>
          </p15:clr>
        </p15:guide>
        <p15:guide id="21" pos="20496" userDrawn="1">
          <p15:clr>
            <a:srgbClr val="F26B43"/>
          </p15:clr>
        </p15:guide>
        <p15:guide id="22" pos="20928" userDrawn="1">
          <p15:clr>
            <a:srgbClr val="F26B43"/>
          </p15:clr>
        </p15:guide>
        <p15:guide id="23" pos="21792" userDrawn="1">
          <p15:clr>
            <a:srgbClr val="F26B43"/>
          </p15:clr>
        </p15:guide>
        <p15:guide id="24" pos="222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783060"/>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64" userDrawn="1">
          <p15:clr>
            <a:srgbClr val="F26B43"/>
          </p15:clr>
        </p15:guide>
        <p15:guide id="2" pos="864" userDrawn="1">
          <p15:clr>
            <a:srgbClr val="F26B43"/>
          </p15:clr>
        </p15:guide>
        <p15:guide id="3" pos="1296" userDrawn="1">
          <p15:clr>
            <a:srgbClr val="F26B43"/>
          </p15:clr>
        </p15:guide>
        <p15:guide id="4" pos="7512" userDrawn="1">
          <p15:clr>
            <a:srgbClr val="F26B43"/>
          </p15:clr>
        </p15:guide>
        <p15:guide id="5" pos="8664" userDrawn="1">
          <p15:clr>
            <a:srgbClr val="F26B43"/>
          </p15:clr>
        </p15:guide>
        <p15:guide id="6" pos="9096" userDrawn="1">
          <p15:clr>
            <a:srgbClr val="F26B43"/>
          </p15:clr>
        </p15:guide>
        <p15:guide id="7" pos="15312" userDrawn="1">
          <p15:clr>
            <a:srgbClr val="F26B43"/>
          </p15:clr>
        </p15:guide>
        <p15:guide id="8" pos="7944" userDrawn="1">
          <p15:clr>
            <a:srgbClr val="F26B43"/>
          </p15:clr>
        </p15:guide>
        <p15:guide id="9" pos="15768" userDrawn="1">
          <p15:clr>
            <a:srgbClr val="F26B43"/>
          </p15:clr>
        </p15:guide>
        <p15:guide id="10" pos="16488" userDrawn="1">
          <p15:clr>
            <a:srgbClr val="F26B43"/>
          </p15:clr>
        </p15:guide>
        <p15:guide id="11" pos="16920" userDrawn="1">
          <p15:clr>
            <a:srgbClr val="F26B43"/>
          </p15:clr>
        </p15:guide>
        <p15:guide id="12" pos="23136" userDrawn="1">
          <p15:clr>
            <a:srgbClr val="F26B43"/>
          </p15:clr>
        </p15:guide>
        <p15:guide id="13" pos="23568" userDrawn="1">
          <p15:clr>
            <a:srgbClr val="F26B43"/>
          </p15:clr>
        </p15:guide>
        <p15:guide id="14" pos="24288" userDrawn="1">
          <p15:clr>
            <a:srgbClr val="F26B43"/>
          </p15:clr>
        </p15:guide>
        <p15:guide id="15" pos="24720" userDrawn="1">
          <p15:clr>
            <a:srgbClr val="F26B43"/>
          </p15:clr>
        </p15:guide>
        <p15:guide id="16" pos="30960" userDrawn="1">
          <p15:clr>
            <a:srgbClr val="F26B43"/>
          </p15:clr>
        </p15:guide>
        <p15:guide id="17" pos="31392" userDrawn="1">
          <p15:clr>
            <a:srgbClr val="F26B43"/>
          </p15:clr>
        </p15:guide>
        <p15:guide id="18" orient="horz" pos="1152" userDrawn="1">
          <p15:clr>
            <a:srgbClr val="F26B43"/>
          </p15:clr>
        </p15:guide>
        <p15:guide id="19" orient="horz" pos="4320" userDrawn="1">
          <p15:clr>
            <a:srgbClr val="F26B43"/>
          </p15:clr>
        </p15:guide>
        <p15:guide id="20" orient="horz" pos="4032" userDrawn="1">
          <p15:clr>
            <a:srgbClr val="F26B43"/>
          </p15:clr>
        </p15:guide>
        <p15:guide id="21" orient="horz" pos="5184" userDrawn="1">
          <p15:clr>
            <a:srgbClr val="F26B43"/>
          </p15:clr>
        </p15:guide>
        <p15:guide id="22" orient="horz" pos="5472" userDrawn="1">
          <p15:clr>
            <a:srgbClr val="F26B43"/>
          </p15:clr>
        </p15:guide>
        <p15:guide id="23" orient="horz" pos="23328" userDrawn="1">
          <p15:clr>
            <a:srgbClr val="F26B43"/>
          </p15:clr>
        </p15:guide>
        <p15:guide id="24" orient="horz" pos="230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670426"/>
      </p:ext>
    </p:extLst>
  </p:cSld>
  <p:clrMap bg1="lt1" tx1="dk1" bg2="lt2" tx2="dk2" accent1="accent1" accent2="accent2" accent3="accent3" accent4="accent4" accent5="accent5" accent6="accent6" hlink="hlink" folHlink="folHlink"/>
  <p:sldLayoutIdLst>
    <p:sldLayoutId id="2147483665" r:id="rId1"/>
    <p:sldLayoutId id="214748366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64" userDrawn="1">
          <p15:clr>
            <a:srgbClr val="F26B43"/>
          </p15:clr>
        </p15:guide>
        <p15:guide id="2" pos="864" userDrawn="1">
          <p15:clr>
            <a:srgbClr val="F26B43"/>
          </p15:clr>
        </p15:guide>
        <p15:guide id="3" pos="1296" userDrawn="1">
          <p15:clr>
            <a:srgbClr val="F26B43"/>
          </p15:clr>
        </p15:guide>
        <p15:guide id="4" pos="8640" userDrawn="1">
          <p15:clr>
            <a:srgbClr val="F26B43"/>
          </p15:clr>
        </p15:guide>
        <p15:guide id="5" pos="9072" userDrawn="1">
          <p15:clr>
            <a:srgbClr val="F26B43"/>
          </p15:clr>
        </p15:guide>
        <p15:guide id="6" pos="9792" userDrawn="1">
          <p15:clr>
            <a:srgbClr val="F26B43"/>
          </p15:clr>
        </p15:guide>
        <p15:guide id="7" pos="10224" userDrawn="1">
          <p15:clr>
            <a:srgbClr val="F26B43"/>
          </p15:clr>
        </p15:guide>
        <p15:guide id="8" pos="22032" userDrawn="1">
          <p15:clr>
            <a:srgbClr val="F26B43"/>
          </p15:clr>
        </p15:guide>
        <p15:guide id="9" pos="22440" userDrawn="1">
          <p15:clr>
            <a:srgbClr val="F26B43"/>
          </p15:clr>
        </p15:guide>
        <p15:guide id="10" pos="23184" userDrawn="1">
          <p15:clr>
            <a:srgbClr val="F26B43"/>
          </p15:clr>
        </p15:guide>
        <p15:guide id="11" pos="23616" userDrawn="1">
          <p15:clr>
            <a:srgbClr val="F26B43"/>
          </p15:clr>
        </p15:guide>
        <p15:guide id="12" pos="30960" userDrawn="1">
          <p15:clr>
            <a:srgbClr val="F26B43"/>
          </p15:clr>
        </p15:guide>
        <p15:guide id="13" pos="31392" userDrawn="1">
          <p15:clr>
            <a:srgbClr val="F26B43"/>
          </p15:clr>
        </p15:guide>
        <p15:guide id="14" orient="horz" pos="1152" userDrawn="1">
          <p15:clr>
            <a:srgbClr val="F26B43"/>
          </p15:clr>
        </p15:guide>
        <p15:guide id="15" orient="horz" pos="4032" userDrawn="1">
          <p15:clr>
            <a:srgbClr val="F26B43"/>
          </p15:clr>
        </p15:guide>
        <p15:guide id="16" orient="horz" pos="4320" userDrawn="1">
          <p15:clr>
            <a:srgbClr val="F26B43"/>
          </p15:clr>
        </p15:guide>
        <p15:guide id="17" orient="horz" pos="5184" userDrawn="1">
          <p15:clr>
            <a:srgbClr val="F26B43"/>
          </p15:clr>
        </p15:guide>
        <p15:guide id="18" orient="horz" pos="5472" userDrawn="1">
          <p15:clr>
            <a:srgbClr val="F26B43"/>
          </p15:clr>
        </p15:guide>
        <p15:guide id="19" orient="horz" pos="23328" userDrawn="1">
          <p15:clr>
            <a:srgbClr val="F26B43"/>
          </p15:clr>
        </p15:guide>
        <p15:guide id="20" orient="horz" pos="230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jpe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emf"/><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png"/><Relationship Id="rId3" Type="http://schemas.openxmlformats.org/officeDocument/2006/relationships/image" Target="../media/image5.jpe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7F1E7-0FE6-1F4C-8942-1C06A4245868}"/>
              </a:ext>
            </a:extLst>
          </p:cNvPr>
          <p:cNvSpPr txBox="1"/>
          <p:nvPr/>
        </p:nvSpPr>
        <p:spPr>
          <a:xfrm>
            <a:off x="1861458" y="1273629"/>
            <a:ext cx="26720800" cy="2215991"/>
          </a:xfrm>
          <a:prstGeom prst="rect">
            <a:avLst/>
          </a:prstGeom>
          <a:noFill/>
        </p:spPr>
        <p:txBody>
          <a:bodyPr wrap="square" rtlCol="0">
            <a:spAutoFit/>
          </a:bodyPr>
          <a:lstStyle/>
          <a:p>
            <a:r>
              <a:rPr lang="en-US" sz="13800" b="1" dirty="0">
                <a:solidFill>
                  <a:srgbClr val="BF5700"/>
                </a:solidFill>
              </a:rPr>
              <a:t>BEFORE YOU START</a:t>
            </a:r>
          </a:p>
        </p:txBody>
      </p:sp>
      <p:sp>
        <p:nvSpPr>
          <p:cNvPr id="5" name="TextBox 4">
            <a:extLst>
              <a:ext uri="{FF2B5EF4-FFF2-40B4-BE49-F238E27FC236}">
                <a16:creationId xmlns:a16="http://schemas.microsoft.com/office/drawing/2014/main" id="{00F29D47-3408-304F-8373-545A83E585C4}"/>
              </a:ext>
            </a:extLst>
          </p:cNvPr>
          <p:cNvSpPr txBox="1"/>
          <p:nvPr/>
        </p:nvSpPr>
        <p:spPr>
          <a:xfrm>
            <a:off x="2057399" y="5345550"/>
            <a:ext cx="12655721" cy="7909858"/>
          </a:xfrm>
          <a:prstGeom prst="rect">
            <a:avLst/>
          </a:prstGeom>
          <a:noFill/>
        </p:spPr>
        <p:txBody>
          <a:bodyPr wrap="square" rtlCol="0">
            <a:spAutoFit/>
          </a:bodyPr>
          <a:lstStyle/>
          <a:p>
            <a:r>
              <a:rPr lang="en-US" sz="8800" b="1" dirty="0"/>
              <a:t>CHOOSE A SIZE</a:t>
            </a:r>
          </a:p>
          <a:p>
            <a:r>
              <a:rPr lang="en-US" sz="6000" dirty="0"/>
              <a:t>These templates are available in two sizes, one (larger) is the recommended size for the Undergraduate Research Forum, and one (smaller) might be better for traveling, as it fits in a 3ft poster tube. If you need the other size, download the other template file. </a:t>
            </a:r>
          </a:p>
        </p:txBody>
      </p:sp>
      <p:sp>
        <p:nvSpPr>
          <p:cNvPr id="6" name="TextBox 5">
            <a:extLst>
              <a:ext uri="{FF2B5EF4-FFF2-40B4-BE49-F238E27FC236}">
                <a16:creationId xmlns:a16="http://schemas.microsoft.com/office/drawing/2014/main" id="{EC95E928-53B1-BF45-B8E4-B6820A1C2145}"/>
              </a:ext>
            </a:extLst>
          </p:cNvPr>
          <p:cNvSpPr txBox="1"/>
          <p:nvPr/>
        </p:nvSpPr>
        <p:spPr>
          <a:xfrm>
            <a:off x="15630156" y="5364313"/>
            <a:ext cx="13529044" cy="5139869"/>
          </a:xfrm>
          <a:prstGeom prst="rect">
            <a:avLst/>
          </a:prstGeom>
          <a:noFill/>
        </p:spPr>
        <p:txBody>
          <a:bodyPr wrap="square" rtlCol="0">
            <a:spAutoFit/>
          </a:bodyPr>
          <a:lstStyle/>
          <a:p>
            <a:r>
              <a:rPr lang="en-US" sz="8800" b="1" dirty="0"/>
              <a:t>CHOOSE A STYLE</a:t>
            </a:r>
          </a:p>
          <a:p>
            <a:r>
              <a:rPr lang="en-US" sz="6000" dirty="0"/>
              <a:t>There are 8 different ‘cell’ styles, with </a:t>
            </a:r>
            <a:br>
              <a:rPr lang="en-US" sz="6000" dirty="0"/>
            </a:br>
            <a:r>
              <a:rPr lang="en-US" sz="6000" dirty="0"/>
              <a:t>various approaches to the headers and border or background. These options are all provided in this template file. </a:t>
            </a:r>
          </a:p>
        </p:txBody>
      </p:sp>
      <p:pic>
        <p:nvPicPr>
          <p:cNvPr id="10" name="Picture 9">
            <a:extLst>
              <a:ext uri="{FF2B5EF4-FFF2-40B4-BE49-F238E27FC236}">
                <a16:creationId xmlns:a16="http://schemas.microsoft.com/office/drawing/2014/main" id="{69998522-FAC1-E843-BB0C-8D8A3956F2F9}"/>
              </a:ext>
            </a:extLst>
          </p:cNvPr>
          <p:cNvPicPr>
            <a:picLocks noChangeAspect="1"/>
          </p:cNvPicPr>
          <p:nvPr/>
        </p:nvPicPr>
        <p:blipFill>
          <a:blip r:embed="rId2"/>
          <a:stretch>
            <a:fillRect/>
          </a:stretch>
        </p:blipFill>
        <p:spPr>
          <a:xfrm>
            <a:off x="812801" y="13255408"/>
            <a:ext cx="13900320" cy="21264579"/>
          </a:xfrm>
          <a:prstGeom prst="rect">
            <a:avLst/>
          </a:prstGeom>
        </p:spPr>
      </p:pic>
      <p:pic>
        <p:nvPicPr>
          <p:cNvPr id="12" name="Picture 11">
            <a:extLst>
              <a:ext uri="{FF2B5EF4-FFF2-40B4-BE49-F238E27FC236}">
                <a16:creationId xmlns:a16="http://schemas.microsoft.com/office/drawing/2014/main" id="{914B76FF-E227-5545-B4F7-0A2C2E729586}"/>
              </a:ext>
            </a:extLst>
          </p:cNvPr>
          <p:cNvPicPr>
            <a:picLocks noChangeAspect="1"/>
          </p:cNvPicPr>
          <p:nvPr/>
        </p:nvPicPr>
        <p:blipFill>
          <a:blip r:embed="rId3"/>
          <a:stretch>
            <a:fillRect/>
          </a:stretch>
        </p:blipFill>
        <p:spPr>
          <a:xfrm>
            <a:off x="14951334" y="10554982"/>
            <a:ext cx="14867268" cy="26909515"/>
          </a:xfrm>
          <a:prstGeom prst="rect">
            <a:avLst/>
          </a:prstGeom>
        </p:spPr>
      </p:pic>
      <p:pic>
        <p:nvPicPr>
          <p:cNvPr id="14" name="Picture 13">
            <a:extLst>
              <a:ext uri="{FF2B5EF4-FFF2-40B4-BE49-F238E27FC236}">
                <a16:creationId xmlns:a16="http://schemas.microsoft.com/office/drawing/2014/main" id="{32F294E0-6B93-714A-9E3C-090052B88111}"/>
              </a:ext>
            </a:extLst>
          </p:cNvPr>
          <p:cNvPicPr>
            <a:picLocks noChangeAspect="1"/>
          </p:cNvPicPr>
          <p:nvPr/>
        </p:nvPicPr>
        <p:blipFill>
          <a:blip r:embed="rId4"/>
          <a:stretch>
            <a:fillRect/>
          </a:stretch>
        </p:blipFill>
        <p:spPr>
          <a:xfrm>
            <a:off x="38811200" y="731522"/>
            <a:ext cx="11382095" cy="37353799"/>
          </a:xfrm>
          <a:prstGeom prst="rect">
            <a:avLst/>
          </a:prstGeom>
        </p:spPr>
      </p:pic>
      <p:sp>
        <p:nvSpPr>
          <p:cNvPr id="15" name="TextBox 14">
            <a:extLst>
              <a:ext uri="{FF2B5EF4-FFF2-40B4-BE49-F238E27FC236}">
                <a16:creationId xmlns:a16="http://schemas.microsoft.com/office/drawing/2014/main" id="{80EA7FA1-6105-9B4B-9257-BC2C6BC110AE}"/>
              </a:ext>
            </a:extLst>
          </p:cNvPr>
          <p:cNvSpPr txBox="1"/>
          <p:nvPr/>
        </p:nvSpPr>
        <p:spPr>
          <a:xfrm>
            <a:off x="30784800" y="1404258"/>
            <a:ext cx="7924801" cy="21267360"/>
          </a:xfrm>
          <a:prstGeom prst="rect">
            <a:avLst/>
          </a:prstGeom>
          <a:noFill/>
        </p:spPr>
        <p:txBody>
          <a:bodyPr wrap="square" rtlCol="0">
            <a:spAutoFit/>
          </a:bodyPr>
          <a:lstStyle/>
          <a:p>
            <a:r>
              <a:rPr lang="en-US" sz="8800" b="1" dirty="0"/>
              <a:t>CHOOSE </a:t>
            </a:r>
          </a:p>
          <a:p>
            <a:r>
              <a:rPr lang="en-US" sz="8800" b="1" dirty="0"/>
              <a:t>A LAYOUT</a:t>
            </a:r>
          </a:p>
          <a:p>
            <a:r>
              <a:rPr lang="en-US" sz="6000" dirty="0"/>
              <a:t>Different forms/amounts</a:t>
            </a:r>
            <a:br>
              <a:rPr lang="en-US" sz="6000" dirty="0"/>
            </a:br>
            <a:r>
              <a:rPr lang="en-US" sz="6000" dirty="0"/>
              <a:t>of content might be suited to different </a:t>
            </a:r>
            <a:br>
              <a:rPr lang="en-US" sz="6000" dirty="0"/>
            </a:br>
            <a:r>
              <a:rPr lang="en-US" sz="6000" dirty="0"/>
              <a:t>column arrangements. </a:t>
            </a:r>
            <a:br>
              <a:rPr lang="en-US" sz="6000" dirty="0"/>
            </a:br>
            <a:r>
              <a:rPr lang="en-US" sz="6000" dirty="0"/>
              <a:t>These 4 layouts provide a choice of 3-column, </a:t>
            </a:r>
            <a:br>
              <a:rPr lang="en-US" sz="6000" dirty="0"/>
            </a:br>
            <a:r>
              <a:rPr lang="en-US" sz="6000" dirty="0"/>
              <a:t>3-column with a wider </a:t>
            </a:r>
            <a:br>
              <a:rPr lang="en-US" sz="6000" dirty="0"/>
            </a:br>
            <a:r>
              <a:rPr lang="en-US" sz="6000" dirty="0"/>
              <a:t>middle column, a </a:t>
            </a:r>
            <a:br>
              <a:rPr lang="en-US" sz="6000" dirty="0"/>
            </a:br>
            <a:r>
              <a:rPr lang="en-US" sz="6000" dirty="0"/>
              <a:t>4-column, and 4-column with the middle columns combined. Think about how your content will be organized and how much space you will need for introductory and concluding information versus data/figures. These options are all provided in this template file. </a:t>
            </a:r>
          </a:p>
        </p:txBody>
      </p:sp>
      <p:sp>
        <p:nvSpPr>
          <p:cNvPr id="9" name="TextBox 8">
            <a:extLst>
              <a:ext uri="{FF2B5EF4-FFF2-40B4-BE49-F238E27FC236}">
                <a16:creationId xmlns:a16="http://schemas.microsoft.com/office/drawing/2014/main" id="{3DA46D83-1B40-A640-8E4C-4F7F09B456EE}"/>
              </a:ext>
            </a:extLst>
          </p:cNvPr>
          <p:cNvSpPr txBox="1"/>
          <p:nvPr/>
        </p:nvSpPr>
        <p:spPr>
          <a:xfrm>
            <a:off x="30784800" y="23242855"/>
            <a:ext cx="7924799" cy="10679847"/>
          </a:xfrm>
          <a:prstGeom prst="rect">
            <a:avLst/>
          </a:prstGeom>
          <a:noFill/>
        </p:spPr>
        <p:txBody>
          <a:bodyPr wrap="square" rtlCol="0">
            <a:spAutoFit/>
          </a:bodyPr>
          <a:lstStyle/>
          <a:p>
            <a:r>
              <a:rPr lang="en-US" sz="8800" b="1" dirty="0"/>
              <a:t>NEXT</a:t>
            </a:r>
          </a:p>
          <a:p>
            <a:r>
              <a:rPr lang="en-US" sz="6000" dirty="0"/>
              <a:t>Once you’ve chosen the template page that best suits your project, delete other template pages (it might be helpful to keep the following basic tips pages for reference while editing) and save the file under a new name. </a:t>
            </a:r>
          </a:p>
        </p:txBody>
      </p:sp>
      <p:sp>
        <p:nvSpPr>
          <p:cNvPr id="11" name="TextBox 10">
            <a:extLst>
              <a:ext uri="{FF2B5EF4-FFF2-40B4-BE49-F238E27FC236}">
                <a16:creationId xmlns:a16="http://schemas.microsoft.com/office/drawing/2014/main" id="{C0E31E92-C78C-0649-B7B3-14A11828D8CA}"/>
              </a:ext>
            </a:extLst>
          </p:cNvPr>
          <p:cNvSpPr txBox="1"/>
          <p:nvPr/>
        </p:nvSpPr>
        <p:spPr>
          <a:xfrm>
            <a:off x="3622935" y="18473580"/>
            <a:ext cx="8280051" cy="1446550"/>
          </a:xfrm>
          <a:prstGeom prst="rect">
            <a:avLst/>
          </a:prstGeom>
          <a:noFill/>
        </p:spPr>
        <p:txBody>
          <a:bodyPr wrap="square" rtlCol="0">
            <a:spAutoFit/>
          </a:bodyPr>
          <a:lstStyle/>
          <a:p>
            <a:pPr algn="ctr"/>
            <a:r>
              <a:rPr lang="en-US" sz="8800" b="1" dirty="0">
                <a:solidFill>
                  <a:schemeClr val="bg1"/>
                </a:solidFill>
              </a:rPr>
              <a:t>THIS FILE</a:t>
            </a:r>
            <a:endParaRPr lang="en-US" sz="6000" dirty="0">
              <a:solidFill>
                <a:schemeClr val="bg1"/>
              </a:solidFill>
            </a:endParaRPr>
          </a:p>
        </p:txBody>
      </p:sp>
      <p:sp>
        <p:nvSpPr>
          <p:cNvPr id="13" name="TextBox 12">
            <a:extLst>
              <a:ext uri="{FF2B5EF4-FFF2-40B4-BE49-F238E27FC236}">
                <a16:creationId xmlns:a16="http://schemas.microsoft.com/office/drawing/2014/main" id="{9CEE4629-661A-924C-9ACD-742A876A40BE}"/>
              </a:ext>
            </a:extLst>
          </p:cNvPr>
          <p:cNvSpPr txBox="1"/>
          <p:nvPr/>
        </p:nvSpPr>
        <p:spPr>
          <a:xfrm>
            <a:off x="2870024" y="28582779"/>
            <a:ext cx="8280051" cy="2800767"/>
          </a:xfrm>
          <a:prstGeom prst="rect">
            <a:avLst/>
          </a:prstGeom>
          <a:noFill/>
        </p:spPr>
        <p:txBody>
          <a:bodyPr wrap="square" rtlCol="0">
            <a:spAutoFit/>
          </a:bodyPr>
          <a:lstStyle/>
          <a:p>
            <a:pPr algn="ctr"/>
            <a:r>
              <a:rPr lang="en-US" sz="8800" b="1" dirty="0">
                <a:solidFill>
                  <a:schemeClr val="bg1"/>
                </a:solidFill>
              </a:rPr>
              <a:t>OTHER TEMPLATE FILE</a:t>
            </a:r>
            <a:endParaRPr lang="en-US" sz="6000" dirty="0">
              <a:solidFill>
                <a:schemeClr val="bg1"/>
              </a:solidFill>
            </a:endParaRPr>
          </a:p>
        </p:txBody>
      </p:sp>
    </p:spTree>
    <p:extLst>
      <p:ext uri="{BB962C8B-B14F-4D97-AF65-F5344CB8AC3E}">
        <p14:creationId xmlns:p14="http://schemas.microsoft.com/office/powerpoint/2010/main" val="2544185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Introduction</a:t>
            </a:r>
            <a:endParaRPr lang="en-US" sz="6100" dirty="0">
              <a:latin typeface="Neue Haas Grotesk Text Pro" panose="020B05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9955590"/>
            <a:ext cx="11239500" cy="12403395"/>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We aim to train a machine learning algorithm that could autonomously classify large astronomical datasets for high-redshift galaxies. We used raw data from the Hobby-Eberly Telescope Dark Energy Experiment (HETDEX) third internal data release (HDR3) and extracted light spectra to train a machine learning algorithm. We manipulated data to construct a sample of 10,000 high-redshift sources and 10,000 noise sources. The high-redshift sample was constructed by extracting spectra at random positions in the sky given certain criteria were met that are known to be attributed to high-redshift galaxies. The noise sample was constructed by extracting spectra at random positions in the sky where there were no objects within 200 arcseconds of the location of extraction. Both samples were then combined into a single dataset and labeled. For this dataset, we label a high-redshift source as a ‘1’ and a label of ‘0’ is a noise source. Using the ‘</a:t>
            </a:r>
            <a:r>
              <a:rPr lang="en-US" sz="3200" dirty="0" err="1">
                <a:latin typeface="Neue Haas Grotesk Text Pro" panose="020B0504020202020204" pitchFamily="34" charset="0"/>
                <a:cs typeface="Arial" panose="020B0604020202020204" pitchFamily="34" charset="0"/>
              </a:rPr>
              <a:t>sklearn</a:t>
            </a:r>
            <a:r>
              <a:rPr lang="en-US" sz="3200" dirty="0">
                <a:latin typeface="Neue Haas Grotesk Text Pro" panose="020B0504020202020204" pitchFamily="34" charset="0"/>
                <a:cs typeface="Arial" panose="020B0604020202020204" pitchFamily="34" charset="0"/>
              </a:rPr>
              <a:t>’ package, the entire dataset was split into training and testing sets. A random forest machine learning algorithm was employed to classify the sources as either a 1 or a 0. The algorithm was trained on the training set, and then used for classifications in the testing set. The algorithm achieved an approximate ~98.55% accuracy in its predictions with a precision of ~98.19% and a recall of ~98.94%.</a:t>
            </a:r>
          </a:p>
        </p:txBody>
      </p:sp>
      <p:sp>
        <p:nvSpPr>
          <p:cNvPr id="30" name="Rectangle 29">
            <a:extLst>
              <a:ext uri="{FF2B5EF4-FFF2-40B4-BE49-F238E27FC236}">
                <a16:creationId xmlns:a16="http://schemas.microsoft.com/office/drawing/2014/main" id="{AED851E9-E51A-ED49-A61B-057C0BBBC14E}"/>
              </a:ext>
            </a:extLst>
          </p:cNvPr>
          <p:cNvSpPr/>
          <p:nvPr/>
        </p:nvSpPr>
        <p:spPr>
          <a:xfrm>
            <a:off x="1371600" y="22622322"/>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Motivation</a:t>
            </a: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4416046"/>
            <a:ext cx="11239500" cy="3539430"/>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Machine learning methods like clustering and classification are popular and widespread in the astronomy community. However, many machine learning algorithms struggle with differentiating between noise spectra and high-z spectra. My motivation was to implement an algorithm that focused on solving that problem specifically. </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Methods and Results</a:t>
            </a:r>
            <a:endParaRPr lang="en-US" sz="6100" dirty="0">
              <a:latin typeface="Neue Haas Grotesk Text Pro" panose="020B05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Results</a:t>
            </a:r>
            <a:endParaRPr lang="en-US" sz="6100" dirty="0">
              <a:latin typeface="Neue Haas Grotesk Text Pro" panose="020B05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2817665"/>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Conclusion</a:t>
            </a:r>
            <a:endParaRPr lang="en-US" sz="6100" dirty="0">
              <a:latin typeface="Neue Haas Grotesk Text Pro" panose="020B05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4331985"/>
            <a:ext cx="11277600" cy="4524315"/>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We trained a random forest machine learning algorithm to distinguish between true astrophysical spectra and noise spectra. First, we extracted raw data and reduced the noise of our target data by dividing spectral error data out of the true astrophysical data. Applying the random forest classifier on the denoised data allowed us to achieve a classification accuracy of ~98.55%. In the future, this algorithm could be used to support algorithms which usually suffer with high-z vs noise classification.</a:t>
            </a: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2442240"/>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Acknowledgments</a:t>
            </a:r>
            <a:endParaRPr lang="en-US" sz="6100" dirty="0">
              <a:latin typeface="Neue Haas Grotesk Text Pro" panose="020B05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3965028"/>
            <a:ext cx="11277600" cy="2554545"/>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Thank you to Dr. Steven Finkelstein, Oscar Chavez and Dr. Gene Leung for their support and feedback throughout my research. The Vertically Integrated Project (VIP): Galaxy Evolution group gratefully acknowledges the support from National Science Foundation (NSF) grant AST-1908817.</a:t>
            </a: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8977385"/>
            <a:ext cx="11277598" cy="3539430"/>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We split the combined 20,000 sized data into a 70% training and 30% testing set. Out of the 6,000 sources that were in the testing set, 2985 were correctly identified as high-redshift, 2928 were correctly identified as noise, 55 were high-redshift sources incorrectly identified as noise and 32 were noise sources incorrectly identifies as high-redshift.</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41038" y="32906237"/>
            <a:ext cx="11290662" cy="3539430"/>
          </a:xfrm>
          <a:prstGeom prst="rect">
            <a:avLst/>
          </a:prstGeom>
          <a:noFill/>
        </p:spPr>
        <p:txBody>
          <a:bodyPr wrap="square" rtlCol="0">
            <a:spAutoFit/>
          </a:bodyPr>
          <a:lstStyle/>
          <a:p>
            <a:r>
              <a:rPr lang="en-US" sz="3200" b="1" dirty="0">
                <a:latin typeface="Neue Haas Grotesk Text Pro" panose="020B0504020202020204" pitchFamily="34" charset="0"/>
                <a:cs typeface="Arial" panose="020B0604020202020204" pitchFamily="34" charset="0"/>
              </a:rPr>
              <a:t>Strengths:</a:t>
            </a:r>
          </a:p>
          <a:p>
            <a:pPr marL="457200" indent="-457200">
              <a:buFont typeface="Arial" panose="020B0604020202020204" pitchFamily="34" charset="0"/>
              <a:buChar char="•"/>
            </a:pPr>
            <a:r>
              <a:rPr lang="en-US" sz="3200" dirty="0">
                <a:latin typeface="Neue Haas Grotesk Text Pro" panose="020B0504020202020204" pitchFamily="34" charset="0"/>
                <a:cs typeface="Arial" panose="020B0604020202020204" pitchFamily="34" charset="0"/>
              </a:rPr>
              <a:t>Ensemble learning method which combines multiple different techniques (sometimes per each node) to improve accuracy</a:t>
            </a:r>
          </a:p>
          <a:p>
            <a:pPr marL="457200" indent="-457200">
              <a:buFont typeface="Arial" panose="020B0604020202020204" pitchFamily="34" charset="0"/>
              <a:buChar char="•"/>
            </a:pPr>
            <a:r>
              <a:rPr lang="en-US" sz="3200" dirty="0">
                <a:latin typeface="Neue Haas Grotesk Text Pro" panose="020B0504020202020204" pitchFamily="34" charset="0"/>
                <a:cs typeface="Arial" panose="020B0604020202020204" pitchFamily="34" charset="0"/>
              </a:rPr>
              <a:t>Very robust to outliers and overfitting</a:t>
            </a:r>
          </a:p>
          <a:p>
            <a:pPr marL="457200" indent="-457200">
              <a:buFont typeface="Arial" panose="020B0604020202020204" pitchFamily="34" charset="0"/>
              <a:buChar char="•"/>
            </a:pPr>
            <a:r>
              <a:rPr lang="en-US" sz="3200" dirty="0">
                <a:latin typeface="Neue Haas Grotesk Text Pro" panose="020B0504020202020204" pitchFamily="34" charset="0"/>
                <a:cs typeface="Arial" panose="020B0604020202020204" pitchFamily="34" charset="0"/>
              </a:rPr>
              <a:t>Easy to implement and popular so there is a lot of documentation out to help</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NeueHaasGroteskDisp Pro" panose="020B0504020202020204" pitchFamily="34" charset="0"/>
                <a:cs typeface="Arial" panose="020B0604020202020204" pitchFamily="34" charset="0"/>
              </a:rPr>
              <a:t>Classifying High-Redshift Galaxies from the HETDEX Survey Using a Random Forest Classifier</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630199"/>
            <a:ext cx="31851600" cy="2646878"/>
          </a:xfrm>
          <a:prstGeom prst="rect">
            <a:avLst/>
          </a:prstGeom>
          <a:noFill/>
        </p:spPr>
        <p:txBody>
          <a:bodyPr wrap="square" rtlCol="0">
            <a:spAutoFit/>
          </a:bodyPr>
          <a:lstStyle/>
          <a:p>
            <a:r>
              <a:rPr lang="en-US" sz="6600" b="1" dirty="0">
                <a:latin typeface="Neue Haas Grotesk Text Pro" panose="020B0504020202020204" pitchFamily="34" charset="0"/>
                <a:cs typeface="Arial" panose="020B0604020202020204" pitchFamily="34" charset="0"/>
              </a:rPr>
              <a:t>Nicholas Davila</a:t>
            </a:r>
            <a:r>
              <a:rPr lang="en-US" sz="6600" b="1" baseline="30000" dirty="0">
                <a:latin typeface="Neue Haas Grotesk Text Pro" panose="020B0504020202020204" pitchFamily="34" charset="0"/>
                <a:cs typeface="Arial" panose="020B0604020202020204" pitchFamily="34" charset="0"/>
              </a:rPr>
              <a:t>1</a:t>
            </a:r>
            <a:r>
              <a:rPr lang="en-US" sz="6600" b="1" dirty="0">
                <a:latin typeface="Neue Haas Grotesk Text Pro" panose="020B0504020202020204" pitchFamily="34" charset="0"/>
                <a:cs typeface="Arial" panose="020B0604020202020204" pitchFamily="34" charset="0"/>
              </a:rPr>
              <a:t>, Oscar Chavez</a:t>
            </a:r>
            <a:r>
              <a:rPr lang="en-US" sz="6600" b="1" baseline="30000" dirty="0">
                <a:latin typeface="Neue Haas Grotesk Text Pro" panose="020B0504020202020204" pitchFamily="34" charset="0"/>
                <a:cs typeface="Arial" panose="020B0604020202020204" pitchFamily="34" charset="0"/>
              </a:rPr>
              <a:t>2</a:t>
            </a:r>
            <a:r>
              <a:rPr lang="en-US" sz="6600" b="1" dirty="0">
                <a:latin typeface="Neue Haas Grotesk Text Pro" panose="020B0504020202020204" pitchFamily="34" charset="0"/>
                <a:cs typeface="Arial" panose="020B0604020202020204" pitchFamily="34" charset="0"/>
              </a:rPr>
              <a:t>, Gene Leung</a:t>
            </a:r>
            <a:r>
              <a:rPr lang="en-US" sz="6600" b="1" baseline="30000" dirty="0">
                <a:latin typeface="Neue Haas Grotesk Text Pro" panose="020B0504020202020204" pitchFamily="34" charset="0"/>
                <a:cs typeface="Arial" panose="020B0604020202020204" pitchFamily="34" charset="0"/>
              </a:rPr>
              <a:t>2</a:t>
            </a:r>
            <a:r>
              <a:rPr lang="en-US" sz="6600" b="1" dirty="0">
                <a:latin typeface="Neue Haas Grotesk Text Pro" panose="020B0504020202020204" pitchFamily="34" charset="0"/>
                <a:cs typeface="Arial" panose="020B0604020202020204" pitchFamily="34" charset="0"/>
              </a:rPr>
              <a:t>, Steven Finkelstein</a:t>
            </a:r>
            <a:r>
              <a:rPr lang="en-US" sz="6600" b="1" baseline="30000" dirty="0">
                <a:latin typeface="Neue Haas Grotesk Text Pro" panose="020B0504020202020204" pitchFamily="34" charset="0"/>
                <a:cs typeface="Arial" panose="020B0604020202020204" pitchFamily="34" charset="0"/>
              </a:rPr>
              <a:t>2 </a:t>
            </a:r>
            <a:br>
              <a:rPr lang="en-US" sz="6600" dirty="0">
                <a:latin typeface="Neue Haas Grotesk Text Pro" panose="020B0504020202020204" pitchFamily="34" charset="0"/>
                <a:cs typeface="Arial" panose="020B0604020202020204" pitchFamily="34" charset="0"/>
              </a:rPr>
            </a:br>
            <a:r>
              <a:rPr lang="en-US" sz="5000" baseline="30000" dirty="0">
                <a:latin typeface="Neue Haas Grotesk Text Pro" panose="020B0504020202020204" pitchFamily="34" charset="0"/>
                <a:cs typeface="Arial" panose="020B0604020202020204" pitchFamily="34" charset="0"/>
              </a:rPr>
              <a:t>1</a:t>
            </a:r>
            <a:r>
              <a:rPr lang="en-US" sz="5000" dirty="0">
                <a:latin typeface="Neue Haas Grotesk Text Pro" panose="020B0504020202020204" pitchFamily="34" charset="0"/>
                <a:cs typeface="Arial" panose="020B0604020202020204" pitchFamily="34" charset="0"/>
              </a:rPr>
              <a:t>Department of Physics, College of Natural Sciences, The University of Texas</a:t>
            </a:r>
          </a:p>
          <a:p>
            <a:r>
              <a:rPr lang="en-US" sz="5000" baseline="30000" dirty="0">
                <a:latin typeface="Neue Haas Grotesk Text Pro" panose="020B0504020202020204" pitchFamily="34" charset="0"/>
                <a:cs typeface="Arial" panose="020B0604020202020204" pitchFamily="34" charset="0"/>
              </a:rPr>
              <a:t>2</a:t>
            </a:r>
            <a:r>
              <a:rPr lang="en-US" sz="5000" dirty="0">
                <a:latin typeface="Neue Haas Grotesk Text Pro" panose="020B0504020202020204" pitchFamily="34" charset="0"/>
                <a:cs typeface="Arial" panose="020B0604020202020204" pitchFamily="34" charset="0"/>
              </a:rPr>
              <a:t>Department of Astronomy, College of Natural Sciences, The University of Texas</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7718998" y="1791879"/>
            <a:ext cx="12039600" cy="1736764"/>
          </a:xfrm>
          <a:prstGeom prst="rect">
            <a:avLst/>
          </a:prstGeom>
        </p:spPr>
      </p:pic>
      <p:pic>
        <p:nvPicPr>
          <p:cNvPr id="2054" name="Picture 6">
            <a:extLst>
              <a:ext uri="{FF2B5EF4-FFF2-40B4-BE49-F238E27FC236}">
                <a16:creationId xmlns:a16="http://schemas.microsoft.com/office/drawing/2014/main" id="{7BEFE66B-CC0E-3830-B62C-B4ABD2D11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4400" y="4490569"/>
            <a:ext cx="10744198" cy="192584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con&#10;&#10;Description automatically generated">
            <a:extLst>
              <a:ext uri="{FF2B5EF4-FFF2-40B4-BE49-F238E27FC236}">
                <a16:creationId xmlns:a16="http://schemas.microsoft.com/office/drawing/2014/main" id="{D8EDDCF9-D46C-FDED-B876-F3EEC4C6992F}"/>
              </a:ext>
            </a:extLst>
          </p:cNvPr>
          <p:cNvPicPr>
            <a:picLocks noChangeAspect="1"/>
          </p:cNvPicPr>
          <p:nvPr/>
        </p:nvPicPr>
        <p:blipFill>
          <a:blip r:embed="rId4"/>
          <a:stretch>
            <a:fillRect/>
          </a:stretch>
        </p:blipFill>
        <p:spPr>
          <a:xfrm>
            <a:off x="35140837" y="3568041"/>
            <a:ext cx="2893980" cy="3428188"/>
          </a:xfrm>
          <a:prstGeom prst="rect">
            <a:avLst/>
          </a:prstGeom>
        </p:spPr>
      </p:pic>
      <p:grpSp>
        <p:nvGrpSpPr>
          <p:cNvPr id="58" name="Group 57">
            <a:extLst>
              <a:ext uri="{FF2B5EF4-FFF2-40B4-BE49-F238E27FC236}">
                <a16:creationId xmlns:a16="http://schemas.microsoft.com/office/drawing/2014/main" id="{821BFCA7-4FB9-D628-8406-0695DA5B3D58}"/>
              </a:ext>
            </a:extLst>
          </p:cNvPr>
          <p:cNvGrpSpPr/>
          <p:nvPr/>
        </p:nvGrpSpPr>
        <p:grpSpPr>
          <a:xfrm>
            <a:off x="2195273" y="28274044"/>
            <a:ext cx="8634682" cy="6522143"/>
            <a:chOff x="2195273" y="28748182"/>
            <a:chExt cx="8634682" cy="6522143"/>
          </a:xfrm>
        </p:grpSpPr>
        <p:pic>
          <p:nvPicPr>
            <p:cNvPr id="6" name="Picture 5">
              <a:extLst>
                <a:ext uri="{FF2B5EF4-FFF2-40B4-BE49-F238E27FC236}">
                  <a16:creationId xmlns:a16="http://schemas.microsoft.com/office/drawing/2014/main" id="{3E37E039-C420-304E-58FA-690D5C39A5AD}"/>
                </a:ext>
              </a:extLst>
            </p:cNvPr>
            <p:cNvPicPr>
              <a:picLocks noChangeAspect="1"/>
            </p:cNvPicPr>
            <p:nvPr/>
          </p:nvPicPr>
          <p:blipFill>
            <a:blip r:embed="rId5"/>
            <a:stretch>
              <a:fillRect/>
            </a:stretch>
          </p:blipFill>
          <p:spPr>
            <a:xfrm>
              <a:off x="2195273" y="32278877"/>
              <a:ext cx="3739310" cy="2991448"/>
            </a:xfrm>
            <a:prstGeom prst="rect">
              <a:avLst/>
            </a:prstGeom>
            <a:ln w="101600">
              <a:solidFill>
                <a:srgbClr val="00B050"/>
              </a:solidFill>
            </a:ln>
          </p:spPr>
        </p:pic>
        <p:pic>
          <p:nvPicPr>
            <p:cNvPr id="8" name="Picture 7">
              <a:extLst>
                <a:ext uri="{FF2B5EF4-FFF2-40B4-BE49-F238E27FC236}">
                  <a16:creationId xmlns:a16="http://schemas.microsoft.com/office/drawing/2014/main" id="{0761C19B-FCA6-2B3C-2F95-969C4693DBAF}"/>
                </a:ext>
              </a:extLst>
            </p:cNvPr>
            <p:cNvPicPr>
              <a:picLocks noChangeAspect="1"/>
            </p:cNvPicPr>
            <p:nvPr/>
          </p:nvPicPr>
          <p:blipFill>
            <a:blip r:embed="rId6"/>
            <a:stretch>
              <a:fillRect/>
            </a:stretch>
          </p:blipFill>
          <p:spPr>
            <a:xfrm>
              <a:off x="7090645" y="32278877"/>
              <a:ext cx="3739310" cy="2991448"/>
            </a:xfrm>
            <a:prstGeom prst="rect">
              <a:avLst/>
            </a:prstGeom>
            <a:ln w="101600">
              <a:solidFill>
                <a:srgbClr val="C00000"/>
              </a:solidFill>
            </a:ln>
          </p:spPr>
        </p:pic>
        <p:pic>
          <p:nvPicPr>
            <p:cNvPr id="10" name="Picture 9">
              <a:extLst>
                <a:ext uri="{FF2B5EF4-FFF2-40B4-BE49-F238E27FC236}">
                  <a16:creationId xmlns:a16="http://schemas.microsoft.com/office/drawing/2014/main" id="{ACA76AC4-564D-47D9-6D75-D0096CC8AE17}"/>
                </a:ext>
              </a:extLst>
            </p:cNvPr>
            <p:cNvPicPr>
              <a:picLocks noChangeAspect="1"/>
            </p:cNvPicPr>
            <p:nvPr/>
          </p:nvPicPr>
          <p:blipFill>
            <a:blip r:embed="rId7"/>
            <a:stretch>
              <a:fillRect/>
            </a:stretch>
          </p:blipFill>
          <p:spPr>
            <a:xfrm>
              <a:off x="7090644" y="28748182"/>
              <a:ext cx="3739310" cy="2991448"/>
            </a:xfrm>
            <a:prstGeom prst="rect">
              <a:avLst/>
            </a:prstGeom>
            <a:ln w="101600">
              <a:solidFill>
                <a:srgbClr val="C00000"/>
              </a:solidFill>
            </a:ln>
          </p:spPr>
        </p:pic>
        <p:pic>
          <p:nvPicPr>
            <p:cNvPr id="13" name="Picture 12">
              <a:extLst>
                <a:ext uri="{FF2B5EF4-FFF2-40B4-BE49-F238E27FC236}">
                  <a16:creationId xmlns:a16="http://schemas.microsoft.com/office/drawing/2014/main" id="{AEA99D61-9709-25CC-5DDA-40B8FE532A40}"/>
                </a:ext>
              </a:extLst>
            </p:cNvPr>
            <p:cNvPicPr>
              <a:picLocks noChangeAspect="1"/>
            </p:cNvPicPr>
            <p:nvPr/>
          </p:nvPicPr>
          <p:blipFill>
            <a:blip r:embed="rId8"/>
            <a:stretch>
              <a:fillRect/>
            </a:stretch>
          </p:blipFill>
          <p:spPr>
            <a:xfrm>
              <a:off x="2195273" y="28748182"/>
              <a:ext cx="3739310" cy="2991448"/>
            </a:xfrm>
            <a:prstGeom prst="rect">
              <a:avLst/>
            </a:prstGeom>
            <a:ln w="101600">
              <a:solidFill>
                <a:srgbClr val="00B050"/>
              </a:solidFill>
            </a:ln>
          </p:spPr>
        </p:pic>
      </p:grpSp>
      <p:sp>
        <p:nvSpPr>
          <p:cNvPr id="14" name="TextBox 13">
            <a:extLst>
              <a:ext uri="{FF2B5EF4-FFF2-40B4-BE49-F238E27FC236}">
                <a16:creationId xmlns:a16="http://schemas.microsoft.com/office/drawing/2014/main" id="{D1EDF286-7734-A2A2-2136-95587EE3233E}"/>
              </a:ext>
            </a:extLst>
          </p:cNvPr>
          <p:cNvSpPr txBox="1"/>
          <p:nvPr/>
        </p:nvSpPr>
        <p:spPr>
          <a:xfrm>
            <a:off x="13777921" y="9876292"/>
            <a:ext cx="12396779" cy="8463855"/>
          </a:xfrm>
          <a:prstGeom prst="rect">
            <a:avLst/>
          </a:prstGeom>
          <a:noFill/>
        </p:spPr>
        <p:txBody>
          <a:bodyPr wrap="square" rtlCol="0">
            <a:spAutoFit/>
          </a:bodyPr>
          <a:lstStyle/>
          <a:p>
            <a:r>
              <a:rPr lang="en-US" sz="3200" b="1" dirty="0">
                <a:latin typeface="Neue Haas Grotesk Text Pro" panose="020B0504020202020204" pitchFamily="34" charset="0"/>
                <a:cs typeface="Arial" panose="020B0604020202020204" pitchFamily="34" charset="0"/>
              </a:rPr>
              <a:t>Data Selection</a:t>
            </a: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Extracted 10,000 ‘high-confidence’ high-redshift spectral data from a GEVIP HETDEX detection catalog based on signal-to-noise ratio values greater than 7 and a </a:t>
            </a:r>
            <a:r>
              <a:rPr lang="en-US" sz="3200" dirty="0" err="1">
                <a:latin typeface="Neue Haas Grotesk Text Pro" panose="020B0504020202020204" pitchFamily="34" charset="0"/>
                <a:cs typeface="Arial" panose="020B0604020202020204" pitchFamily="34" charset="0"/>
              </a:rPr>
              <a:t>pLya</a:t>
            </a:r>
            <a:r>
              <a:rPr lang="en-US" sz="3200" dirty="0">
                <a:latin typeface="Neue Haas Grotesk Text Pro" panose="020B0504020202020204" pitchFamily="34" charset="0"/>
                <a:cs typeface="Arial" panose="020B0604020202020204" pitchFamily="34" charset="0"/>
              </a:rPr>
              <a:t> score larger than 0.95.</a:t>
            </a: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Extracted 10,000 noise sources spectral data at random locations in the sky after checking that there we no sources within 200 arcseconds of the extraction point.</a:t>
            </a:r>
            <a:br>
              <a:rPr lang="en-US" sz="3200" dirty="0">
                <a:latin typeface="Neue Haas Grotesk Text Pro" panose="020B0504020202020204" pitchFamily="34" charset="0"/>
                <a:cs typeface="Arial" panose="020B0604020202020204" pitchFamily="34" charset="0"/>
              </a:rPr>
            </a:br>
            <a:endParaRPr lang="en-US" sz="3200" dirty="0">
              <a:latin typeface="Neue Haas Grotesk Text Pro" panose="020B0504020202020204" pitchFamily="34" charset="0"/>
              <a:cs typeface="Arial" panose="020B0604020202020204" pitchFamily="34" charset="0"/>
            </a:endParaRPr>
          </a:p>
          <a:p>
            <a:r>
              <a:rPr lang="en-US" sz="3200" b="1" dirty="0">
                <a:latin typeface="Neue Haas Grotesk Text Pro" panose="020B0504020202020204" pitchFamily="34" charset="0"/>
                <a:cs typeface="Arial" panose="020B0604020202020204" pitchFamily="34" charset="0"/>
              </a:rPr>
              <a:t>Data Manipulation</a:t>
            </a: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Removed noisy areas from high-redshift sources by dividing the sources by their respective spectral error from measuring.</a:t>
            </a: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Combined the noise and high-redshift data sets into one large 20,000 sized data set and labeled high-redshift sources as ‘1’ and noise sources as ‘0.’</a:t>
            </a: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Using </a:t>
            </a:r>
            <a:r>
              <a:rPr lang="en-US" sz="3200" dirty="0" err="1">
                <a:latin typeface="Neue Haas Grotesk Text Pro" panose="020B0504020202020204" pitchFamily="34" charset="0"/>
                <a:cs typeface="Arial" panose="020B0604020202020204" pitchFamily="34" charset="0"/>
              </a:rPr>
              <a:t>sklearn</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train_test_split</a:t>
            </a:r>
            <a:r>
              <a:rPr lang="en-US" sz="3200" dirty="0">
                <a:latin typeface="Neue Haas Grotesk Text Pro" panose="020B0504020202020204" pitchFamily="34" charset="0"/>
                <a:cs typeface="Arial" panose="020B0604020202020204" pitchFamily="34" charset="0"/>
              </a:rPr>
              <a:t> I split the training and testing sets for training.</a:t>
            </a:r>
          </a:p>
        </p:txBody>
      </p:sp>
      <p:pic>
        <p:nvPicPr>
          <p:cNvPr id="18" name="Picture 17">
            <a:extLst>
              <a:ext uri="{FF2B5EF4-FFF2-40B4-BE49-F238E27FC236}">
                <a16:creationId xmlns:a16="http://schemas.microsoft.com/office/drawing/2014/main" id="{BA5B4378-0BD5-61C4-99EC-3EA44E4E3ABD}"/>
              </a:ext>
            </a:extLst>
          </p:cNvPr>
          <p:cNvPicPr>
            <a:picLocks noChangeAspect="1"/>
          </p:cNvPicPr>
          <p:nvPr/>
        </p:nvPicPr>
        <p:blipFill>
          <a:blip r:embed="rId9"/>
          <a:stretch>
            <a:fillRect/>
          </a:stretch>
        </p:blipFill>
        <p:spPr>
          <a:xfrm>
            <a:off x="51701723" y="2764798"/>
            <a:ext cx="13121444" cy="4231431"/>
          </a:xfrm>
          <a:prstGeom prst="rect">
            <a:avLst/>
          </a:prstGeom>
        </p:spPr>
      </p:pic>
      <p:pic>
        <p:nvPicPr>
          <p:cNvPr id="19" name="Picture 18">
            <a:extLst>
              <a:ext uri="{FF2B5EF4-FFF2-40B4-BE49-F238E27FC236}">
                <a16:creationId xmlns:a16="http://schemas.microsoft.com/office/drawing/2014/main" id="{FD5A43EE-D477-2D5F-9764-524BFC89B755}"/>
              </a:ext>
            </a:extLst>
          </p:cNvPr>
          <p:cNvPicPr>
            <a:picLocks noChangeAspect="1"/>
          </p:cNvPicPr>
          <p:nvPr/>
        </p:nvPicPr>
        <p:blipFill>
          <a:blip r:embed="rId10"/>
          <a:stretch>
            <a:fillRect/>
          </a:stretch>
        </p:blipFill>
        <p:spPr>
          <a:xfrm>
            <a:off x="52633721" y="14777999"/>
            <a:ext cx="6882402" cy="8848802"/>
          </a:xfrm>
          <a:prstGeom prst="rect">
            <a:avLst/>
          </a:prstGeom>
        </p:spPr>
      </p:pic>
      <p:pic>
        <p:nvPicPr>
          <p:cNvPr id="1028" name="Picture 4">
            <a:extLst>
              <a:ext uri="{FF2B5EF4-FFF2-40B4-BE49-F238E27FC236}">
                <a16:creationId xmlns:a16="http://schemas.microsoft.com/office/drawing/2014/main" id="{3FA1F0BE-DE1F-1769-78E4-E22BFDF0964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6388" b="6565"/>
          <a:stretch/>
        </p:blipFill>
        <p:spPr bwMode="auto">
          <a:xfrm>
            <a:off x="19403640" y="20997131"/>
            <a:ext cx="17243816" cy="9830511"/>
          </a:xfrm>
          <a:prstGeom prst="rect">
            <a:avLst/>
          </a:prstGeom>
          <a:noFill/>
          <a:ln w="57150">
            <a:solidFill>
              <a:srgbClr val="381F6B"/>
            </a:solidFill>
          </a:ln>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D47066E7-4593-C93B-E1D1-6448A4BB73D2}"/>
              </a:ext>
            </a:extLst>
          </p:cNvPr>
          <p:cNvGrpSpPr/>
          <p:nvPr/>
        </p:nvGrpSpPr>
        <p:grpSpPr>
          <a:xfrm>
            <a:off x="14439900" y="18534999"/>
            <a:ext cx="4417577" cy="2883051"/>
            <a:chOff x="14920296" y="17894300"/>
            <a:chExt cx="4417577" cy="2883051"/>
          </a:xfrm>
        </p:grpSpPr>
        <p:pic>
          <p:nvPicPr>
            <p:cNvPr id="1026" name="Picture 2">
              <a:extLst>
                <a:ext uri="{FF2B5EF4-FFF2-40B4-BE49-F238E27FC236}">
                  <a16:creationId xmlns:a16="http://schemas.microsoft.com/office/drawing/2014/main" id="{862864B9-C2B6-E603-828D-DBF9FF5FAA7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920296" y="17894300"/>
              <a:ext cx="4417577" cy="2883051"/>
            </a:xfrm>
            <a:prstGeom prst="rect">
              <a:avLst/>
            </a:prstGeom>
            <a:noFill/>
            <a:ln>
              <a:solidFill>
                <a:srgbClr val="381F6B"/>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B96FDF6-7703-0655-12FE-2D811299FFF6}"/>
                </a:ext>
              </a:extLst>
            </p:cNvPr>
            <p:cNvSpPr/>
            <p:nvPr/>
          </p:nvSpPr>
          <p:spPr>
            <a:xfrm>
              <a:off x="18507823" y="19301235"/>
              <a:ext cx="258609" cy="258609"/>
            </a:xfrm>
            <a:prstGeom prst="rect">
              <a:avLst/>
            </a:prstGeom>
            <a:noFill/>
            <a:ln w="38100">
              <a:solidFill>
                <a:srgbClr val="381F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0B97E708-D84F-8F1B-5D10-163DCBD675B0}"/>
              </a:ext>
            </a:extLst>
          </p:cNvPr>
          <p:cNvCxnSpPr>
            <a:cxnSpLocks/>
            <a:stCxn id="2" idx="2"/>
          </p:cNvCxnSpPr>
          <p:nvPr/>
        </p:nvCxnSpPr>
        <p:spPr>
          <a:xfrm>
            <a:off x="18156732" y="20200543"/>
            <a:ext cx="1258393" cy="773507"/>
          </a:xfrm>
          <a:prstGeom prst="line">
            <a:avLst/>
          </a:prstGeom>
          <a:ln w="57150">
            <a:solidFill>
              <a:srgbClr val="381F6B"/>
            </a:solidFill>
          </a:ln>
        </p:spPr>
        <p:style>
          <a:lnRef idx="1">
            <a:schemeClr val="accent1"/>
          </a:lnRef>
          <a:fillRef idx="0">
            <a:schemeClr val="accent1"/>
          </a:fillRef>
          <a:effectRef idx="0">
            <a:schemeClr val="accent1"/>
          </a:effectRef>
          <a:fontRef idx="minor">
            <a:schemeClr val="tx1"/>
          </a:fontRef>
        </p:style>
      </p:cxnSp>
      <p:pic>
        <p:nvPicPr>
          <p:cNvPr id="21" name="Picture 2">
            <a:extLst>
              <a:ext uri="{FF2B5EF4-FFF2-40B4-BE49-F238E27FC236}">
                <a16:creationId xmlns:a16="http://schemas.microsoft.com/office/drawing/2014/main" id="{217945C5-5BF9-53E7-4C10-37C1A160BA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178048" y="26659899"/>
            <a:ext cx="11277597" cy="745399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C4844BBA-9144-B94F-AA47-692E057CEF61}"/>
              </a:ext>
            </a:extLst>
          </p:cNvPr>
          <p:cNvSpPr txBox="1"/>
          <p:nvPr/>
        </p:nvSpPr>
        <p:spPr>
          <a:xfrm>
            <a:off x="1371600" y="35344397"/>
            <a:ext cx="11239500" cy="861774"/>
          </a:xfrm>
          <a:prstGeom prst="rect">
            <a:avLst/>
          </a:prstGeom>
          <a:noFill/>
        </p:spPr>
        <p:txBody>
          <a:bodyPr wrap="square" rtlCol="0">
            <a:spAutoFit/>
          </a:bodyPr>
          <a:lstStyle/>
          <a:p>
            <a:r>
              <a:rPr lang="en-US" sz="1600" i="1" dirty="0">
                <a:latin typeface="Neue Haas Grotesk Text Pro" panose="020B0504020202020204" pitchFamily="34" charset="0"/>
                <a:cs typeface="Arial" panose="020B0604020202020204" pitchFamily="34" charset="0"/>
              </a:rPr>
              <a:t>Figure 1: The left plots with the green outline are spectral plots of high-redshift astronomical objects. The green is to highlight that those are the spectral plots </a:t>
            </a:r>
            <a:r>
              <a:rPr lang="en-US" sz="1800" i="1" dirty="0">
                <a:latin typeface="Neue Haas Grotesk Text Pro" panose="020B0504020202020204" pitchFamily="34" charset="0"/>
                <a:cs typeface="Arial" panose="020B0604020202020204" pitchFamily="34" charset="0"/>
              </a:rPr>
              <a:t>we</a:t>
            </a:r>
            <a:r>
              <a:rPr lang="en-US" sz="1600" i="1" dirty="0">
                <a:latin typeface="Neue Haas Grotesk Text Pro" panose="020B0504020202020204" pitchFamily="34" charset="0"/>
                <a:cs typeface="Arial" panose="020B0604020202020204" pitchFamily="34" charset="0"/>
              </a:rPr>
              <a:t> want. The right plots with red outlines are spectral plots of noise. The red outline is to highlight that (ultimately) we do not want those, since studying noise is not interesting to us right now.</a:t>
            </a:r>
          </a:p>
        </p:txBody>
      </p:sp>
      <p:sp>
        <p:nvSpPr>
          <p:cNvPr id="26" name="TextBox 25">
            <a:extLst>
              <a:ext uri="{FF2B5EF4-FFF2-40B4-BE49-F238E27FC236}">
                <a16:creationId xmlns:a16="http://schemas.microsoft.com/office/drawing/2014/main" id="{A9DD243A-949D-BA7B-960D-32AA15917E43}"/>
              </a:ext>
            </a:extLst>
          </p:cNvPr>
          <p:cNvSpPr txBox="1"/>
          <p:nvPr/>
        </p:nvSpPr>
        <p:spPr>
          <a:xfrm>
            <a:off x="14439900" y="31152238"/>
            <a:ext cx="22288500" cy="1200329"/>
          </a:xfrm>
          <a:prstGeom prst="rect">
            <a:avLst/>
          </a:prstGeom>
          <a:noFill/>
        </p:spPr>
        <p:txBody>
          <a:bodyPr wrap="square" rtlCol="0">
            <a:spAutoFit/>
          </a:bodyPr>
          <a:lstStyle/>
          <a:p>
            <a:r>
              <a:rPr lang="en-US" sz="1800" i="1" dirty="0">
                <a:latin typeface="Neue Haas Grotesk Text Pro" panose="020B0504020202020204" pitchFamily="34" charset="0"/>
                <a:cs typeface="Arial" panose="020B0604020202020204" pitchFamily="34" charset="0"/>
              </a:rPr>
              <a:t>Figure 3: On the top left is a zoom out image of the first decision tree created by our random forest classification algorithm. The bottom right plot is a zoom in into the tree where the information on why splits were made is visible. The first line in all the boxes is the feature name with the split value. The split value is decided by the algorithm after selecting a threshold value which gives the highest information gain for that split. The second line ‘</a:t>
            </a:r>
            <a:r>
              <a:rPr lang="en-US" sz="1800" i="1" dirty="0" err="1">
                <a:latin typeface="Neue Haas Grotesk Text Pro" panose="020B0504020202020204" pitchFamily="34" charset="0"/>
                <a:cs typeface="Arial" panose="020B0604020202020204" pitchFamily="34" charset="0"/>
              </a:rPr>
              <a:t>gini</a:t>
            </a:r>
            <a:r>
              <a:rPr lang="en-US" sz="1800" i="1" dirty="0">
                <a:latin typeface="Neue Haas Grotesk Text Pro" panose="020B0504020202020204" pitchFamily="34" charset="0"/>
                <a:cs typeface="Arial" panose="020B0604020202020204" pitchFamily="34" charset="0"/>
              </a:rPr>
              <a:t>’ is the deciding factor to select the best split value or select the feature at the next node etc. The third line ‘samples’ is the remaining number of samples at that particular node. The fourth line ‘values’ is the number of each class remaining at that particular node.   </a:t>
            </a:r>
          </a:p>
        </p:txBody>
      </p:sp>
      <p:grpSp>
        <p:nvGrpSpPr>
          <p:cNvPr id="47" name="Group 46">
            <a:extLst>
              <a:ext uri="{FF2B5EF4-FFF2-40B4-BE49-F238E27FC236}">
                <a16:creationId xmlns:a16="http://schemas.microsoft.com/office/drawing/2014/main" id="{53C06C76-9D5C-BF2F-C5F7-155CDBA3272B}"/>
              </a:ext>
            </a:extLst>
          </p:cNvPr>
          <p:cNvGrpSpPr/>
          <p:nvPr/>
        </p:nvGrpSpPr>
        <p:grpSpPr>
          <a:xfrm>
            <a:off x="26861565" y="9853934"/>
            <a:ext cx="10215370" cy="8995330"/>
            <a:chOff x="26610582" y="9853934"/>
            <a:chExt cx="10215370" cy="8995330"/>
          </a:xfrm>
        </p:grpSpPr>
        <p:sp>
          <p:nvSpPr>
            <p:cNvPr id="16" name="Rectangle: Rounded Corners 15">
              <a:extLst>
                <a:ext uri="{FF2B5EF4-FFF2-40B4-BE49-F238E27FC236}">
                  <a16:creationId xmlns:a16="http://schemas.microsoft.com/office/drawing/2014/main" id="{830870C5-6F6D-5A65-1E0F-C99D73273F94}"/>
                </a:ext>
              </a:extLst>
            </p:cNvPr>
            <p:cNvSpPr/>
            <p:nvPr/>
          </p:nvSpPr>
          <p:spPr>
            <a:xfrm>
              <a:off x="26610582" y="9853934"/>
              <a:ext cx="10215370" cy="8995330"/>
            </a:xfrm>
            <a:prstGeom prst="roundRect">
              <a:avLst>
                <a:gd name="adj" fmla="val 6711"/>
              </a:avLst>
            </a:prstGeom>
            <a:solidFill>
              <a:srgbClr val="CFC0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89E6C0CA-67E7-79A2-B94A-818498DE1449}"/>
                </a:ext>
              </a:extLst>
            </p:cNvPr>
            <p:cNvGrpSpPr/>
            <p:nvPr/>
          </p:nvGrpSpPr>
          <p:grpSpPr>
            <a:xfrm>
              <a:off x="27280747" y="10244348"/>
              <a:ext cx="8859812" cy="8214502"/>
              <a:chOff x="27280747" y="10118752"/>
              <a:chExt cx="8859812" cy="8214502"/>
            </a:xfrm>
          </p:grpSpPr>
          <p:sp>
            <p:nvSpPr>
              <p:cNvPr id="27" name="TextBox 26">
                <a:extLst>
                  <a:ext uri="{FF2B5EF4-FFF2-40B4-BE49-F238E27FC236}">
                    <a16:creationId xmlns:a16="http://schemas.microsoft.com/office/drawing/2014/main" id="{07E1C1BE-FF3E-9F40-A6A6-DB3E1773D29A}"/>
                  </a:ext>
                </a:extLst>
              </p:cNvPr>
              <p:cNvSpPr txBox="1"/>
              <p:nvPr/>
            </p:nvSpPr>
            <p:spPr>
              <a:xfrm>
                <a:off x="32204723" y="15987051"/>
                <a:ext cx="3935836" cy="2308324"/>
              </a:xfrm>
              <a:prstGeom prst="rect">
                <a:avLst/>
              </a:prstGeom>
              <a:noFill/>
            </p:spPr>
            <p:txBody>
              <a:bodyPr wrap="square" rtlCol="0">
                <a:spAutoFit/>
              </a:bodyPr>
              <a:lstStyle/>
              <a:p>
                <a:r>
                  <a:rPr lang="en-US" sz="1800" i="1" dirty="0">
                    <a:latin typeface="Neue Haas Grotesk Text Pro" panose="020B0504020202020204" pitchFamily="34" charset="0"/>
                    <a:cs typeface="Arial" panose="020B0604020202020204" pitchFamily="34" charset="0"/>
                  </a:rPr>
                  <a:t>Figure 2: Schematic of data manipulation process. In order to de-noise the data, high-redshift spectra were divided by the spectrum error. In the schematic, the top left spectra is divided by the bottom left. The resulting spectra is shown on the right.</a:t>
                </a:r>
              </a:p>
            </p:txBody>
          </p:sp>
          <p:grpSp>
            <p:nvGrpSpPr>
              <p:cNvPr id="44" name="Group 43">
                <a:extLst>
                  <a:ext uri="{FF2B5EF4-FFF2-40B4-BE49-F238E27FC236}">
                    <a16:creationId xmlns:a16="http://schemas.microsoft.com/office/drawing/2014/main" id="{2506CE34-3088-E67D-B132-41EA97488388}"/>
                  </a:ext>
                </a:extLst>
              </p:cNvPr>
              <p:cNvGrpSpPr/>
              <p:nvPr/>
            </p:nvGrpSpPr>
            <p:grpSpPr>
              <a:xfrm>
                <a:off x="27280747" y="10118752"/>
                <a:ext cx="8844790" cy="8214502"/>
                <a:chOff x="27280747" y="10118752"/>
                <a:chExt cx="8844790" cy="8214502"/>
              </a:xfrm>
            </p:grpSpPr>
            <p:pic>
              <p:nvPicPr>
                <p:cNvPr id="1032" name="Picture 8">
                  <a:extLst>
                    <a:ext uri="{FF2B5EF4-FFF2-40B4-BE49-F238E27FC236}">
                      <a16:creationId xmlns:a16="http://schemas.microsoft.com/office/drawing/2014/main" id="{CEA49218-CA33-9662-D8D8-4226A050497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282709" y="10118752"/>
                  <a:ext cx="3920814" cy="389076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BD49F49-8A11-2CDB-12A2-8D9F38DC86D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204723" y="11876205"/>
                  <a:ext cx="3920814" cy="3890769"/>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790D3417-8A64-154E-CC24-C43BC75F3E6A}"/>
                    </a:ext>
                  </a:extLst>
                </p:cNvPr>
                <p:cNvSpPr/>
                <p:nvPr/>
              </p:nvSpPr>
              <p:spPr>
                <a:xfrm>
                  <a:off x="31381002" y="13808553"/>
                  <a:ext cx="735806" cy="54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vision Sign 11">
                  <a:extLst>
                    <a:ext uri="{FF2B5EF4-FFF2-40B4-BE49-F238E27FC236}">
                      <a16:creationId xmlns:a16="http://schemas.microsoft.com/office/drawing/2014/main" id="{631C5210-0A06-2CEE-FFC5-E46533A04C06}"/>
                    </a:ext>
                  </a:extLst>
                </p:cNvPr>
                <p:cNvSpPr/>
                <p:nvPr/>
              </p:nvSpPr>
              <p:spPr>
                <a:xfrm>
                  <a:off x="28804500" y="14073426"/>
                  <a:ext cx="1070663" cy="342250"/>
                </a:xfrm>
                <a:prstGeom prst="mathDivid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4">
                  <a:extLst>
                    <a:ext uri="{FF2B5EF4-FFF2-40B4-BE49-F238E27FC236}">
                      <a16:creationId xmlns:a16="http://schemas.microsoft.com/office/drawing/2014/main" id="{1E41F270-AE04-DE3A-D9BC-4BF38D9A1F7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280747" y="14455395"/>
                  <a:ext cx="3922776" cy="3877859"/>
                </a:xfrm>
                <a:prstGeom prst="rect">
                  <a:avLst/>
                </a:prstGeom>
                <a:noFill/>
                <a:extLst>
                  <a:ext uri="{909E8E84-426E-40DD-AFC4-6F175D3DCCD1}">
                    <a14:hiddenFill xmlns:a14="http://schemas.microsoft.com/office/drawing/2010/main">
                      <a:solidFill>
                        <a:srgbClr val="FFFFFF"/>
                      </a:solidFill>
                    </a14:hiddenFill>
                  </a:ext>
                </a:extLst>
              </p:spPr>
            </p:pic>
          </p:grpSp>
        </p:grpSp>
      </p:grpSp>
      <p:sp>
        <p:nvSpPr>
          <p:cNvPr id="32" name="TextBox 31">
            <a:extLst>
              <a:ext uri="{FF2B5EF4-FFF2-40B4-BE49-F238E27FC236}">
                <a16:creationId xmlns:a16="http://schemas.microsoft.com/office/drawing/2014/main" id="{A24003B1-00F6-DA1B-6784-896452BC9C16}"/>
              </a:ext>
            </a:extLst>
          </p:cNvPr>
          <p:cNvSpPr txBox="1"/>
          <p:nvPr/>
        </p:nvSpPr>
        <p:spPr>
          <a:xfrm>
            <a:off x="38595300" y="17455924"/>
            <a:ext cx="11239500" cy="1200329"/>
          </a:xfrm>
          <a:prstGeom prst="rect">
            <a:avLst/>
          </a:prstGeom>
          <a:noFill/>
        </p:spPr>
        <p:txBody>
          <a:bodyPr wrap="square" rtlCol="0">
            <a:spAutoFit/>
          </a:bodyPr>
          <a:lstStyle/>
          <a:p>
            <a:r>
              <a:rPr lang="en-US" sz="1800" i="1" dirty="0">
                <a:latin typeface="Neue Haas Grotesk Text Pro" panose="020B0504020202020204" pitchFamily="34" charset="0"/>
                <a:cs typeface="Arial" panose="020B0604020202020204" pitchFamily="34" charset="0"/>
              </a:rPr>
              <a:t>Figure 4: The left plots with the green outline are spectral plots of high-redshift astronomical objects. The green is to highlight that those are the spectral plots we want. The right plots with red outlines are spectral plots of noise. The red outline is to highlight that (ultimately) we do not want those, since studying noise is not interesting to us right now.</a:t>
            </a:r>
          </a:p>
        </p:txBody>
      </p:sp>
      <p:pic>
        <p:nvPicPr>
          <p:cNvPr id="1030" name="Picture 6">
            <a:extLst>
              <a:ext uri="{FF2B5EF4-FFF2-40B4-BE49-F238E27FC236}">
                <a16:creationId xmlns:a16="http://schemas.microsoft.com/office/drawing/2014/main" id="{454676E0-5D7D-B471-7899-028F4FB709A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557200" y="9789360"/>
            <a:ext cx="11277600" cy="735452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5AF83A49-3CD1-8200-40C1-AFEB53C9BA38}"/>
              </a:ext>
            </a:extLst>
          </p:cNvPr>
          <p:cNvSpPr txBox="1"/>
          <p:nvPr/>
        </p:nvSpPr>
        <p:spPr>
          <a:xfrm>
            <a:off x="26123538" y="32906236"/>
            <a:ext cx="11290662" cy="3539430"/>
          </a:xfrm>
          <a:prstGeom prst="rect">
            <a:avLst/>
          </a:prstGeom>
          <a:noFill/>
        </p:spPr>
        <p:txBody>
          <a:bodyPr wrap="square" rtlCol="0">
            <a:spAutoFit/>
          </a:bodyPr>
          <a:lstStyle/>
          <a:p>
            <a:r>
              <a:rPr lang="en-US" sz="3200" b="1" dirty="0">
                <a:latin typeface="Neue Haas Grotesk Text Pro" panose="020B0504020202020204" pitchFamily="34" charset="0"/>
                <a:cs typeface="Arial" panose="020B0604020202020204" pitchFamily="34" charset="0"/>
              </a:rPr>
              <a:t>Weaknesses:</a:t>
            </a:r>
          </a:p>
          <a:p>
            <a:pPr marL="457200" indent="-457200">
              <a:buFont typeface="Arial" panose="020B0604020202020204" pitchFamily="34" charset="0"/>
              <a:buChar char="•"/>
            </a:pPr>
            <a:r>
              <a:rPr lang="en-US" sz="3200" dirty="0">
                <a:latin typeface="Neue Haas Grotesk Text Pro" panose="020B0504020202020204" pitchFamily="34" charset="0"/>
                <a:cs typeface="Arial" panose="020B0604020202020204" pitchFamily="34" charset="0"/>
              </a:rPr>
              <a:t>Computationally expensive and slow when more trees and data are involved</a:t>
            </a:r>
          </a:p>
          <a:p>
            <a:pPr marL="457200" indent="-457200">
              <a:buFont typeface="Arial" panose="020B0604020202020204" pitchFamily="34" charset="0"/>
              <a:buChar char="•"/>
            </a:pPr>
            <a:r>
              <a:rPr lang="en-US" sz="3200" dirty="0">
                <a:latin typeface="Neue Haas Grotesk Text Pro" panose="020B0504020202020204" pitchFamily="34" charset="0"/>
                <a:cs typeface="Arial" panose="020B0604020202020204" pitchFamily="34" charset="0"/>
              </a:rPr>
              <a:t>Very dependent on the amount of data had. Clear increasing trend between higher accuracy and larger amount of data</a:t>
            </a:r>
          </a:p>
          <a:p>
            <a:pPr marL="457200" indent="-457200">
              <a:buFont typeface="Arial" panose="020B0604020202020204" pitchFamily="34" charset="0"/>
              <a:buChar char="•"/>
            </a:pPr>
            <a:r>
              <a:rPr lang="en-US" sz="3200" dirty="0">
                <a:latin typeface="Neue Haas Grotesk Text Pro" panose="020B0504020202020204" pitchFamily="34" charset="0"/>
                <a:cs typeface="Arial" panose="020B0604020202020204" pitchFamily="34" charset="0"/>
              </a:rPr>
              <a:t>Difficult to interpret hundreds of trees/decisions</a:t>
            </a:r>
          </a:p>
        </p:txBody>
      </p:sp>
      <p:sp>
        <p:nvSpPr>
          <p:cNvPr id="55" name="Rectangle 54">
            <a:extLst>
              <a:ext uri="{FF2B5EF4-FFF2-40B4-BE49-F238E27FC236}">
                <a16:creationId xmlns:a16="http://schemas.microsoft.com/office/drawing/2014/main" id="{522EC265-03A8-582E-61E1-08E93C32DD41}"/>
              </a:ext>
            </a:extLst>
          </p:cNvPr>
          <p:cNvSpPr/>
          <p:nvPr/>
        </p:nvSpPr>
        <p:spPr>
          <a:xfrm>
            <a:off x="38574135" y="29106361"/>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References</a:t>
            </a:r>
            <a:endParaRPr lang="en-US" sz="6100" dirty="0">
              <a:latin typeface="Neue Haas Grotesk Text Pro" panose="020B05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8DC97ADF-61D2-B3A2-AA93-7E2BDDC2C7F0}"/>
              </a:ext>
            </a:extLst>
          </p:cNvPr>
          <p:cNvSpPr txBox="1"/>
          <p:nvPr/>
        </p:nvSpPr>
        <p:spPr>
          <a:xfrm>
            <a:off x="38607999" y="30729571"/>
            <a:ext cx="11277600" cy="1569660"/>
          </a:xfrm>
          <a:prstGeom prst="rect">
            <a:avLst/>
          </a:prstGeom>
          <a:noFill/>
        </p:spPr>
        <p:txBody>
          <a:bodyPr wrap="square" rtlCol="0">
            <a:spAutoFit/>
          </a:bodyPr>
          <a:lstStyle/>
          <a:p>
            <a:r>
              <a:rPr lang="en-US" sz="3200" dirty="0" err="1">
                <a:latin typeface="Neue Haas Grotesk Text Pro" panose="020B0504020202020204" pitchFamily="34" charset="0"/>
                <a:cs typeface="Arial" panose="020B0604020202020204" pitchFamily="34" charset="0"/>
              </a:rPr>
              <a:t>Mentuch</a:t>
            </a:r>
            <a:r>
              <a:rPr lang="en-US" sz="3200" dirty="0">
                <a:latin typeface="Neue Haas Grotesk Text Pro" panose="020B0504020202020204" pitchFamily="34" charset="0"/>
                <a:cs typeface="Arial" panose="020B0604020202020204" pitchFamily="34" charset="0"/>
              </a:rPr>
              <a:t> Cooper, E. et al, "HETDEX Public Source Catalog 1: 280K Sources including over 50K Lyman Alpha Emitters From an Untargeted Wide-area Spectroscopic Survey”</a:t>
            </a:r>
          </a:p>
        </p:txBody>
      </p:sp>
    </p:spTree>
    <p:extLst>
      <p:ext uri="{BB962C8B-B14F-4D97-AF65-F5344CB8AC3E}">
        <p14:creationId xmlns:p14="http://schemas.microsoft.com/office/powerpoint/2010/main" val="225508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2FF"/>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Introduction</a:t>
            </a:r>
            <a:endParaRPr lang="en-US" sz="6100" dirty="0">
              <a:latin typeface="Neue Haas Grotesk Text Pro" panose="020B05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12403395"/>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We aim to train a machine learning algorithm that could autonomously classify large astronomical datasets for high-redshift galaxies. We used raw data from the Hobby-Eberly Telescope Dark Energy Experiment (HETDEX) third internal data release (HDR3) and extracted light spectra to train a machine learning algorithm. We manipulated data to construct a sample of 10,000 high-redshift sources and 10,000 noise sources. The high-redshift sample was constructed by extracting spectra at random positions in the sky given certain criteria were met that are known to be attributed to high-redshift galaxies. The noise sample was constructed by extracting spectra at random positions in the sky where there were no objects within 200 arcseconds of the location of extraction. Both samples were then combined into a single dataset and labeled. For this dataset, we label a high-redshift source as a ‘1’ and a label of ‘0’ is a noise source. Using the </a:t>
            </a:r>
            <a:r>
              <a:rPr lang="en-US" sz="3200" dirty="0" err="1">
                <a:latin typeface="Neue Haas Grotesk Text Pro" panose="020B0504020202020204" pitchFamily="34" charset="0"/>
                <a:cs typeface="Arial" panose="020B0604020202020204" pitchFamily="34" charset="0"/>
              </a:rPr>
              <a:t>sklearn</a:t>
            </a:r>
            <a:r>
              <a:rPr lang="en-US" sz="3200" dirty="0">
                <a:latin typeface="Neue Haas Grotesk Text Pro" panose="020B0504020202020204" pitchFamily="34" charset="0"/>
                <a:cs typeface="Arial" panose="020B0604020202020204" pitchFamily="34" charset="0"/>
              </a:rPr>
              <a:t> package, the entire dataset was split into training and testing sets. A random forest machine learning algorithm was employed to classify the sources as either a 1 or a 0. The algorithm was trained on the training set, and then used for classifications in the testing set. The algorithm achieved an approximate ~98.55% accuracy in its predictions with a precision of ~98.19% and a recall of ~98.94%.</a:t>
            </a:r>
          </a:p>
        </p:txBody>
      </p:sp>
      <p:sp>
        <p:nvSpPr>
          <p:cNvPr id="30" name="Rectangle 29">
            <a:extLst>
              <a:ext uri="{FF2B5EF4-FFF2-40B4-BE49-F238E27FC236}">
                <a16:creationId xmlns:a16="http://schemas.microsoft.com/office/drawing/2014/main" id="{AED851E9-E51A-ED49-A61B-057C0BBBC14E}"/>
              </a:ext>
            </a:extLst>
          </p:cNvPr>
          <p:cNvSpPr/>
          <p:nvPr/>
        </p:nvSpPr>
        <p:spPr>
          <a:xfrm>
            <a:off x="1371600" y="23231928"/>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Motivation</a:t>
            </a: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5093386"/>
            <a:ext cx="11239500" cy="3539430"/>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Machine learning methods like clustering and classification are popular and widespread in the astronomy community. However, many machine learning algorithms struggle with differentiating between noise spectra and high-z spectra. My motivation was to implement an algorithm that focused on solving that problem specifically. </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Methods and Results</a:t>
            </a:r>
            <a:endParaRPr lang="en-US" sz="6100" dirty="0">
              <a:latin typeface="Neue Haas Grotesk Text Pro" panose="020B05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Results</a:t>
            </a:r>
            <a:endParaRPr lang="en-US" sz="6100" dirty="0">
              <a:latin typeface="Neue Haas Grotesk Text Pro" panose="020B05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Conclusion</a:t>
            </a:r>
            <a:endParaRPr lang="en-US" sz="6100" dirty="0">
              <a:latin typeface="Neue Haas Grotesk Text Pro" panose="020B05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Conclusion and future work.</a:t>
            </a: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Acknowledgments</a:t>
            </a:r>
            <a:endParaRPr lang="en-US" sz="6100" dirty="0">
              <a:latin typeface="Neue Haas Grotesk Text Pro" panose="020B05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2062103"/>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Thank you to Dr. Steven Finkelstein for supervising my project, as well as to Oscar Chavez and Dr. Gene Leung for their support and feedback throughout my research. Thank you to all my lab peers for their encouragement.</a:t>
            </a: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Neue Haas Grotesk Text Pro" panose="020B0504020202020204" pitchFamily="34" charset="0"/>
                <a:cs typeface="Arial" panose="020B0604020202020204" pitchFamily="34" charset="0"/>
              </a:rPr>
              <a:t>Vitam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voloria</a:t>
            </a:r>
            <a:r>
              <a:rPr lang="en-US" sz="3200" dirty="0">
                <a:latin typeface="Neue Haas Grotesk Text Pro" panose="020B0504020202020204" pitchFamily="34" charset="0"/>
                <a:cs typeface="Arial" panose="020B0604020202020204" pitchFamily="34" charset="0"/>
              </a:rPr>
              <a:t> con et, cum </a:t>
            </a:r>
            <a:r>
              <a:rPr lang="en-US" sz="3200" dirty="0" err="1">
                <a:latin typeface="Neue Haas Grotesk Text Pro" panose="020B0504020202020204" pitchFamily="34" charset="0"/>
                <a:cs typeface="Arial" panose="020B0604020202020204" pitchFamily="34" charset="0"/>
              </a:rPr>
              <a:t>laboreium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nam</a:t>
            </a:r>
            <a:r>
              <a:rPr lang="en-US" sz="3200" dirty="0">
                <a:latin typeface="Neue Haas Grotesk Text Pro" panose="020B0504020202020204" pitchFamily="34" charset="0"/>
                <a:cs typeface="Arial" panose="020B0604020202020204" pitchFamily="34" charset="0"/>
              </a:rPr>
              <a:t> cum, </a:t>
            </a:r>
            <a:r>
              <a:rPr lang="en-US" sz="3200" dirty="0" err="1">
                <a:latin typeface="Neue Haas Grotesk Text Pro" panose="020B0504020202020204" pitchFamily="34" charset="0"/>
                <a:cs typeface="Arial" panose="020B0604020202020204" pitchFamily="34" charset="0"/>
              </a:rPr>
              <a:t>quat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paris</a:t>
            </a:r>
            <a:r>
              <a:rPr lang="en-US" sz="3200" dirty="0">
                <a:latin typeface="Neue Haas Grotesk Text Pro" panose="020B0504020202020204" pitchFamily="34" charset="0"/>
                <a:cs typeface="Arial" panose="020B0604020202020204" pitchFamily="34" charset="0"/>
              </a:rPr>
              <a:t> as core </a:t>
            </a:r>
            <a:r>
              <a:rPr lang="en-US" sz="3200" dirty="0" err="1">
                <a:latin typeface="Neue Haas Grotesk Text Pro" panose="020B0504020202020204" pitchFamily="34" charset="0"/>
                <a:cs typeface="Arial" panose="020B0604020202020204" pitchFamily="34" charset="0"/>
              </a:rPr>
              <a:t>volorest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sust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exceatur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antio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voluptas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eumquatendit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doluptatet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aut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landignam</a:t>
            </a:r>
            <a:r>
              <a:rPr lang="en-US" sz="3200" dirty="0">
                <a:latin typeface="Neue Haas Grotesk Text Pro" panose="020B0504020202020204" pitchFamily="34" charset="0"/>
                <a:cs typeface="Arial" panose="020B0604020202020204" pitchFamily="34" charset="0"/>
              </a:rPr>
              <a:t> que </a:t>
            </a:r>
            <a:r>
              <a:rPr lang="en-US" sz="3200" dirty="0" err="1">
                <a:latin typeface="Neue Haas Grotesk Text Pro" panose="020B0504020202020204" pitchFamily="34" charset="0"/>
                <a:cs typeface="Arial" panose="020B0604020202020204" pitchFamily="34" charset="0"/>
              </a:rPr>
              <a:t>lantur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sania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escidit</a:t>
            </a:r>
            <a:r>
              <a:rPr lang="en-US" sz="3200" dirty="0">
                <a:latin typeface="Neue Haas Grotesk Text Pro" panose="020B0504020202020204" pitchFamily="34" charset="0"/>
                <a:cs typeface="Arial" panose="020B0604020202020204" pitchFamily="34" charset="0"/>
              </a:rPr>
              <a:t> min </a:t>
            </a:r>
            <a:r>
              <a:rPr lang="en-US" sz="3200" dirty="0" err="1">
                <a:latin typeface="Neue Haas Grotesk Text Pro" panose="020B0504020202020204" pitchFamily="34" charset="0"/>
                <a:cs typeface="Arial" panose="020B0604020202020204" pitchFamily="34" charset="0"/>
              </a:rPr>
              <a:t>reruptiaero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velis</a:t>
            </a:r>
            <a:r>
              <a:rPr lang="en-US" sz="3200" dirty="0">
                <a:latin typeface="Neue Haas Grotesk Text Pro" panose="020B0504020202020204" pitchFamily="34" charset="0"/>
                <a:cs typeface="Arial" panose="020B0604020202020204" pitchFamily="34" charset="0"/>
              </a:rPr>
              <a:t> maximus </a:t>
            </a:r>
            <a:r>
              <a:rPr lang="en-US" sz="3200" dirty="0" err="1">
                <a:latin typeface="Neue Haas Grotesk Text Pro" panose="020B0504020202020204" pitchFamily="34" charset="0"/>
                <a:cs typeface="Arial" panose="020B0604020202020204" pitchFamily="34" charset="0"/>
              </a:rPr>
              <a:t>aut</a:t>
            </a:r>
            <a:r>
              <a:rPr lang="en-US" sz="3200" dirty="0">
                <a:latin typeface="Neue Haas Grotesk Text Pro" panose="020B0504020202020204" pitchFamily="34" charset="0"/>
                <a:cs typeface="Arial" panose="020B0604020202020204" pitchFamily="34" charset="0"/>
              </a:rPr>
              <a:t> que </a:t>
            </a:r>
            <a:r>
              <a:rPr lang="en-US" sz="3200" dirty="0" err="1">
                <a:latin typeface="Neue Haas Grotesk Text Pro" panose="020B0504020202020204" pitchFamily="34" charset="0"/>
                <a:cs typeface="Arial" panose="020B0604020202020204" pitchFamily="34" charset="0"/>
              </a:rPr>
              <a:t>pe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sequidisit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omnient</a:t>
            </a:r>
            <a:endParaRPr lang="en-US" sz="3200" dirty="0">
              <a:latin typeface="Neue Haas Grotesk Text Pro" panose="020B05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EC54CC39-07B7-8C4C-8757-354D483444A0}"/>
              </a:ext>
            </a:extLst>
          </p:cNvPr>
          <p:cNvSpPr txBox="1"/>
          <p:nvPr/>
        </p:nvSpPr>
        <p:spPr>
          <a:xfrm>
            <a:off x="13741038" y="32016442"/>
            <a:ext cx="23660100" cy="5016758"/>
          </a:xfrm>
          <a:prstGeom prst="rect">
            <a:avLst/>
          </a:prstGeom>
          <a:noFill/>
        </p:spPr>
        <p:txBody>
          <a:bodyPr wrap="square" rtlCol="0">
            <a:spAutoFit/>
          </a:bodyPr>
          <a:lstStyle/>
          <a:p>
            <a:r>
              <a:rPr lang="en-US" sz="3200" dirty="0" err="1">
                <a:latin typeface="Neue Haas Grotesk Text Pro" panose="020B0504020202020204" pitchFamily="34" charset="0"/>
                <a:cs typeface="Arial" panose="020B0604020202020204" pitchFamily="34" charset="0"/>
              </a:rPr>
              <a:t>Imintem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porro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debitis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itius</a:t>
            </a:r>
            <a:r>
              <a:rPr lang="en-US" sz="3200" dirty="0">
                <a:latin typeface="Neue Haas Grotesk Text Pro" panose="020B0504020202020204" pitchFamily="34" charset="0"/>
                <a:cs typeface="Arial" panose="020B0604020202020204" pitchFamily="34" charset="0"/>
              </a:rPr>
              <a:t>, nus id </a:t>
            </a:r>
            <a:r>
              <a:rPr lang="en-US" sz="3200" dirty="0" err="1">
                <a:latin typeface="Neue Haas Grotesk Text Pro" panose="020B0504020202020204" pitchFamily="34" charset="0"/>
                <a:cs typeface="Arial" panose="020B0604020202020204" pitchFamily="34" charset="0"/>
              </a:rPr>
              <a:t>quat</a:t>
            </a:r>
            <a:r>
              <a:rPr lang="en-US" sz="3200" dirty="0">
                <a:latin typeface="Neue Haas Grotesk Text Pro" panose="020B0504020202020204" pitchFamily="34" charset="0"/>
                <a:cs typeface="Arial" panose="020B0604020202020204" pitchFamily="34" charset="0"/>
              </a:rPr>
              <a:t> animus </a:t>
            </a:r>
            <a:r>
              <a:rPr lang="en-US" sz="3200" dirty="0" err="1">
                <a:latin typeface="Neue Haas Grotesk Text Pro" panose="020B0504020202020204" pitchFamily="34" charset="0"/>
                <a:cs typeface="Arial" panose="020B0604020202020204" pitchFamily="34" charset="0"/>
              </a:rPr>
              <a:t>auda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platust</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imin</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perovitasped</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ipsus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maios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eume</a:t>
            </a:r>
            <a:r>
              <a:rPr lang="en-US" sz="3200" dirty="0">
                <a:latin typeface="Neue Haas Grotesk Text Pro" panose="020B0504020202020204" pitchFamily="34" charset="0"/>
                <a:cs typeface="Arial" panose="020B0604020202020204" pitchFamily="34" charset="0"/>
              </a:rPr>
              <a:t> di </a:t>
            </a:r>
            <a:r>
              <a:rPr lang="en-US" sz="3200" dirty="0" err="1">
                <a:latin typeface="Neue Haas Grotesk Text Pro" panose="020B0504020202020204" pitchFamily="34" charset="0"/>
                <a:cs typeface="Arial" panose="020B0604020202020204" pitchFamily="34" charset="0"/>
              </a:rPr>
              <a:t>ut</a:t>
            </a:r>
            <a:r>
              <a:rPr lang="en-US" sz="3200" dirty="0">
                <a:latin typeface="Neue Haas Grotesk Text Pro" panose="020B0504020202020204" pitchFamily="34" charset="0"/>
                <a:cs typeface="Arial" panose="020B0604020202020204" pitchFamily="34" charset="0"/>
              </a:rPr>
              <a:t> a </a:t>
            </a:r>
            <a:r>
              <a:rPr lang="en-US" sz="3200" dirty="0" err="1">
                <a:latin typeface="Neue Haas Grotesk Text Pro" panose="020B0504020202020204" pitchFamily="34" charset="0"/>
                <a:cs typeface="Arial" panose="020B0604020202020204" pitchFamily="34" charset="0"/>
              </a:rPr>
              <a:t>dolupit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serio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bea</a:t>
            </a:r>
            <a:r>
              <a:rPr lang="en-US" sz="3200" dirty="0">
                <a:latin typeface="Neue Haas Grotesk Text Pro" panose="020B0504020202020204" pitchFamily="34" charset="0"/>
                <a:cs typeface="Arial" panose="020B0604020202020204" pitchFamily="34" charset="0"/>
              </a:rPr>
              <a:t> natis </a:t>
            </a:r>
            <a:r>
              <a:rPr lang="en-US" sz="3200" dirty="0" err="1">
                <a:latin typeface="Neue Haas Grotesk Text Pro" panose="020B0504020202020204" pitchFamily="34" charset="0"/>
                <a:cs typeface="Arial" panose="020B0604020202020204" pitchFamily="34" charset="0"/>
              </a:rPr>
              <a:t>dolupta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simperiae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nate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molorum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eati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ulparis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magnieniam</a:t>
            </a:r>
            <a:r>
              <a:rPr lang="en-US" sz="3200" dirty="0">
                <a:latin typeface="Neue Haas Grotesk Text Pro" panose="020B0504020202020204" pitchFamily="34" charset="0"/>
                <a:cs typeface="Arial" panose="020B0604020202020204" pitchFamily="34" charset="0"/>
              </a:rPr>
              <a:t>, to </a:t>
            </a:r>
            <a:r>
              <a:rPr lang="en-US" sz="3200" dirty="0" err="1">
                <a:latin typeface="Neue Haas Grotesk Text Pro" panose="020B0504020202020204" pitchFamily="34" charset="0"/>
                <a:cs typeface="Arial" panose="020B0604020202020204" pitchFamily="34" charset="0"/>
              </a:rPr>
              <a:t>intotatur</a:t>
            </a:r>
            <a:r>
              <a:rPr lang="en-US" sz="3200" dirty="0">
                <a:latin typeface="Neue Haas Grotesk Text Pro" panose="020B0504020202020204" pitchFamily="34" charset="0"/>
                <a:cs typeface="Arial" panose="020B0604020202020204" pitchFamily="34" charset="0"/>
              </a:rPr>
              <a:t>?</a:t>
            </a:r>
          </a:p>
          <a:p>
            <a:r>
              <a:rPr lang="en-US" sz="3200" dirty="0" err="1">
                <a:latin typeface="Neue Haas Grotesk Text Pro" panose="020B0504020202020204" pitchFamily="34" charset="0"/>
                <a:cs typeface="Arial" panose="020B0604020202020204" pitchFamily="34" charset="0"/>
              </a:rPr>
              <a:t>Sunto</a:t>
            </a:r>
            <a:r>
              <a:rPr lang="en-US" sz="3200" dirty="0">
                <a:latin typeface="Neue Haas Grotesk Text Pro" panose="020B0504020202020204" pitchFamily="34" charset="0"/>
                <a:cs typeface="Arial" panose="020B0604020202020204" pitchFamily="34" charset="0"/>
              </a:rPr>
              <a:t> into </a:t>
            </a:r>
            <a:r>
              <a:rPr lang="en-US" sz="3200" dirty="0" err="1">
                <a:latin typeface="Neue Haas Grotesk Text Pro" panose="020B0504020202020204" pitchFamily="34" charset="0"/>
                <a:cs typeface="Arial" panose="020B0604020202020204" pitchFamily="34" charset="0"/>
              </a:rPr>
              <a:t>temperi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aturerum</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identio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nsectatem</a:t>
            </a:r>
            <a:r>
              <a:rPr lang="en-US" sz="3200" dirty="0">
                <a:latin typeface="Neue Haas Grotesk Text Pro" panose="020B0504020202020204" pitchFamily="34" charset="0"/>
                <a:cs typeface="Arial" panose="020B0604020202020204" pitchFamily="34" charset="0"/>
              </a:rPr>
              <a:t> quo </a:t>
            </a:r>
            <a:r>
              <a:rPr lang="en-US" sz="3200" dirty="0" err="1">
                <a:latin typeface="Neue Haas Grotesk Text Pro" panose="020B0504020202020204" pitchFamily="34" charset="0"/>
                <a:cs typeface="Arial" panose="020B0604020202020204" pitchFamily="34" charset="0"/>
              </a:rPr>
              <a:t>dolorum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fuga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Itiatur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vendus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quodis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reria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volupienis</a:t>
            </a:r>
            <a:r>
              <a:rPr lang="en-US" sz="3200" dirty="0">
                <a:latin typeface="Neue Haas Grotesk Text Pro" panose="020B0504020202020204" pitchFamily="34" charset="0"/>
                <a:cs typeface="Arial" panose="020B0604020202020204" pitchFamily="34" charset="0"/>
              </a:rPr>
              <a:t> con </a:t>
            </a:r>
            <a:r>
              <a:rPr lang="en-US" sz="3200" dirty="0" err="1">
                <a:latin typeface="Neue Haas Grotesk Text Pro" panose="020B0504020202020204" pitchFamily="34" charset="0"/>
                <a:cs typeface="Arial" panose="020B0604020202020204" pitchFamily="34" charset="0"/>
              </a:rPr>
              <a:t>posto</a:t>
            </a:r>
            <a:r>
              <a:rPr lang="en-US" sz="3200" dirty="0">
                <a:latin typeface="Neue Haas Grotesk Text Pro" panose="020B0504020202020204" pitchFamily="34" charset="0"/>
                <a:cs typeface="Arial" panose="020B0604020202020204" pitchFamily="34" charset="0"/>
              </a:rPr>
              <a:t> dolor </a:t>
            </a:r>
            <a:r>
              <a:rPr lang="en-US" sz="3200" dirty="0" err="1">
                <a:latin typeface="Neue Haas Grotesk Text Pro" panose="020B0504020202020204" pitchFamily="34" charset="0"/>
                <a:cs typeface="Arial" panose="020B0604020202020204" pitchFamily="34" charset="0"/>
              </a:rPr>
              <a:t>sam</a:t>
            </a:r>
            <a:r>
              <a:rPr lang="en-US" sz="3200" dirty="0">
                <a:latin typeface="Neue Haas Grotesk Text Pro" panose="020B0504020202020204" pitchFamily="34" charset="0"/>
                <a:cs typeface="Arial" panose="020B0604020202020204" pitchFamily="34" charset="0"/>
              </a:rPr>
              <a:t> debit </a:t>
            </a:r>
            <a:r>
              <a:rPr lang="en-US" sz="3200" dirty="0" err="1">
                <a:latin typeface="Neue Haas Grotesk Text Pro" panose="020B0504020202020204" pitchFamily="34" charset="0"/>
                <a:cs typeface="Arial" panose="020B0604020202020204" pitchFamily="34" charset="0"/>
              </a:rPr>
              <a:t>experumet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odit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ut</a:t>
            </a:r>
            <a:r>
              <a:rPr lang="en-US" sz="3200" dirty="0">
                <a:latin typeface="Neue Haas Grotesk Text Pro" panose="020B0504020202020204" pitchFamily="34" charset="0"/>
                <a:cs typeface="Arial" panose="020B0604020202020204" pitchFamily="34" charset="0"/>
              </a:rPr>
              <a:t> id </a:t>
            </a:r>
            <a:r>
              <a:rPr lang="en-US" sz="3200" dirty="0" err="1">
                <a:latin typeface="Neue Haas Grotesk Text Pro" panose="020B0504020202020204" pitchFamily="34" charset="0"/>
                <a:cs typeface="Arial" panose="020B0604020202020204" pitchFamily="34" charset="0"/>
              </a:rPr>
              <a:t>molorrum</a:t>
            </a:r>
            <a:r>
              <a:rPr lang="en-US" sz="3200" dirty="0">
                <a:latin typeface="Neue Haas Grotesk Text Pro" panose="020B0504020202020204" pitchFamily="34" charset="0"/>
                <a:cs typeface="Arial" panose="020B0604020202020204" pitchFamily="34" charset="0"/>
              </a:rPr>
              <a:t> que </a:t>
            </a:r>
            <a:r>
              <a:rPr lang="en-US" sz="3200" dirty="0" err="1">
                <a:latin typeface="Neue Haas Grotesk Text Pro" panose="020B0504020202020204" pitchFamily="34" charset="0"/>
                <a:cs typeface="Arial" panose="020B0604020202020204" pitchFamily="34" charset="0"/>
              </a:rPr>
              <a:t>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fuga</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volorioraes</a:t>
            </a:r>
            <a:r>
              <a:rPr lang="en-US" sz="3200" dirty="0">
                <a:latin typeface="Neue Haas Grotesk Text Pro" panose="020B0504020202020204" pitchFamily="34" charset="0"/>
                <a:cs typeface="Arial" panose="020B0604020202020204" pitchFamily="34" charset="0"/>
              </a:rPr>
              <a:t> alit, que </a:t>
            </a:r>
            <a:r>
              <a:rPr lang="en-US" sz="3200" dirty="0" err="1">
                <a:latin typeface="Neue Haas Grotesk Text Pro" panose="020B0504020202020204" pitchFamily="34" charset="0"/>
                <a:cs typeface="Arial" panose="020B0604020202020204" pitchFamily="34" charset="0"/>
              </a:rPr>
              <a:t>plitati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onemporro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entorio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rumendi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simenimus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mossimus</a:t>
            </a:r>
            <a:r>
              <a:rPr lang="en-US" sz="3200" dirty="0">
                <a:latin typeface="Neue Haas Grotesk Text Pro" panose="020B0504020202020204" pitchFamily="34" charset="0"/>
                <a:cs typeface="Arial" panose="020B0604020202020204" pitchFamily="34" charset="0"/>
              </a:rPr>
              <a:t> re </a:t>
            </a:r>
            <a:r>
              <a:rPr lang="en-US" sz="3200" dirty="0" err="1">
                <a:latin typeface="Neue Haas Grotesk Text Pro" panose="020B0504020202020204" pitchFamily="34" charset="0"/>
                <a:cs typeface="Arial" panose="020B0604020202020204" pitchFamily="34" charset="0"/>
              </a:rPr>
              <a:t>officit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officae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volorem</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optae</a:t>
            </a:r>
            <a:r>
              <a:rPr lang="en-US" sz="3200" dirty="0">
                <a:latin typeface="Neue Haas Grotesk Text Pro" panose="020B0504020202020204" pitchFamily="34" charset="0"/>
                <a:cs typeface="Arial" panose="020B0604020202020204" pitchFamily="34" charset="0"/>
              </a:rPr>
              <a:t>. Ut </a:t>
            </a:r>
            <a:r>
              <a:rPr lang="en-US" sz="3200" dirty="0" err="1">
                <a:latin typeface="Neue Haas Grotesk Text Pro" panose="020B0504020202020204" pitchFamily="34" charset="0"/>
                <a:cs typeface="Arial" panose="020B0604020202020204" pitchFamily="34" charset="0"/>
              </a:rPr>
              <a:t>ipsam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esto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temquas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dolores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sitiandi</a:t>
            </a:r>
            <a:r>
              <a:rPr lang="en-US" sz="3200" dirty="0">
                <a:latin typeface="Neue Haas Grotesk Text Pro" panose="020B0504020202020204" pitchFamily="34" charset="0"/>
                <a:cs typeface="Arial" panose="020B0604020202020204" pitchFamily="34" charset="0"/>
              </a:rPr>
              <a:t> arum </a:t>
            </a:r>
            <a:r>
              <a:rPr lang="en-US" sz="3200" dirty="0" err="1">
                <a:latin typeface="Neue Haas Grotesk Text Pro" panose="020B0504020202020204" pitchFamily="34" charset="0"/>
                <a:cs typeface="Arial" panose="020B0604020202020204" pitchFamily="34" charset="0"/>
              </a:rPr>
              <a:t>ipicien</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debisimus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doluptatius</a:t>
            </a:r>
            <a:r>
              <a:rPr lang="en-US" sz="3200" dirty="0">
                <a:latin typeface="Neue Haas Grotesk Text Pro" panose="020B0504020202020204" pitchFamily="34" charset="0"/>
                <a:cs typeface="Arial" panose="020B0604020202020204" pitchFamily="34" charset="0"/>
              </a:rPr>
              <a:t>.</a:t>
            </a:r>
          </a:p>
          <a:p>
            <a:r>
              <a:rPr lang="en-US" sz="3200" dirty="0">
                <a:latin typeface="Neue Haas Grotesk Text Pro" panose="020B0504020202020204" pitchFamily="34" charset="0"/>
                <a:cs typeface="Arial" panose="020B0604020202020204" pitchFamily="34" charset="0"/>
              </a:rPr>
              <a:t>As </a:t>
            </a:r>
            <a:r>
              <a:rPr lang="en-US" sz="3200" dirty="0" err="1">
                <a:latin typeface="Neue Haas Grotesk Text Pro" panose="020B0504020202020204" pitchFamily="34" charset="0"/>
                <a:cs typeface="Arial" panose="020B0604020202020204" pitchFamily="34" charset="0"/>
              </a:rPr>
              <a:t>verepe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sectis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enda</a:t>
            </a:r>
            <a:r>
              <a:rPr lang="en-US" sz="3200" dirty="0">
                <a:latin typeface="Neue Haas Grotesk Text Pro" panose="020B0504020202020204" pitchFamily="34" charset="0"/>
                <a:cs typeface="Arial" panose="020B0604020202020204" pitchFamily="34" charset="0"/>
              </a:rPr>
              <a:t> di </a:t>
            </a:r>
            <a:r>
              <a:rPr lang="en-US" sz="3200" dirty="0" err="1">
                <a:latin typeface="Neue Haas Grotesk Text Pro" panose="020B0504020202020204" pitchFamily="34" charset="0"/>
                <a:cs typeface="Arial" panose="020B0604020202020204" pitchFamily="34" charset="0"/>
              </a:rPr>
              <a:t>incto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etusda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delectet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eaque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simusda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ndanimus</a:t>
            </a:r>
            <a:r>
              <a:rPr lang="en-US" sz="3200" dirty="0">
                <a:latin typeface="Neue Haas Grotesk Text Pro" panose="020B0504020202020204" pitchFamily="34" charset="0"/>
                <a:cs typeface="Arial" panose="020B0604020202020204" pitchFamily="34" charset="0"/>
              </a:rPr>
              <a:t>, sin </a:t>
            </a:r>
            <a:r>
              <a:rPr lang="en-US" sz="3200" dirty="0" err="1">
                <a:latin typeface="Neue Haas Grotesk Text Pro" panose="020B0504020202020204" pitchFamily="34" charset="0"/>
                <a:cs typeface="Arial" panose="020B0604020202020204" pitchFamily="34" charset="0"/>
              </a:rPr>
              <a:t>cori</a:t>
            </a:r>
            <a:r>
              <a:rPr lang="en-US" sz="3200" dirty="0">
                <a:latin typeface="Neue Haas Grotesk Text Pro" panose="020B0504020202020204" pitchFamily="34" charset="0"/>
                <a:cs typeface="Arial" panose="020B0604020202020204" pitchFamily="34" charset="0"/>
              </a:rPr>
              <a:t> rem id </a:t>
            </a:r>
            <a:r>
              <a:rPr lang="en-US" sz="3200" dirty="0" err="1">
                <a:latin typeface="Neue Haas Grotesk Text Pro" panose="020B0504020202020204" pitchFamily="34" charset="0"/>
                <a:cs typeface="Arial" panose="020B0604020202020204" pitchFamily="34" charset="0"/>
              </a:rPr>
              <a:t>maximillut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hari</a:t>
            </a:r>
            <a:r>
              <a:rPr lang="en-US" sz="3200" dirty="0">
                <a:latin typeface="Neue Haas Grotesk Text Pro" panose="020B0504020202020204" pitchFamily="34" charset="0"/>
                <a:cs typeface="Arial" panose="020B0604020202020204" pitchFamily="34" charset="0"/>
              </a:rPr>
              <a:t> con </a:t>
            </a:r>
            <a:r>
              <a:rPr lang="en-US" sz="3200" dirty="0" err="1">
                <a:latin typeface="Neue Haas Grotesk Text Pro" panose="020B0504020202020204" pitchFamily="34" charset="0"/>
                <a:cs typeface="Arial" panose="020B0604020202020204" pitchFamily="34" charset="0"/>
              </a:rPr>
              <a:t>ea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quiam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quam</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enduci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idunt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corecta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alicimp</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oriaeperum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iusaeped</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unt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quis</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ut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abor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ame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utatur</a:t>
            </a:r>
            <a:r>
              <a:rPr lang="en-US" sz="3200" dirty="0">
                <a:latin typeface="Neue Haas Grotesk Text Pro" panose="020B0504020202020204" pitchFamily="34" charset="0"/>
                <a:cs typeface="Arial" panose="020B0604020202020204" pitchFamily="34" charset="0"/>
              </a:rPr>
              <a:t> as </a:t>
            </a:r>
            <a:r>
              <a:rPr lang="en-US" sz="3200" dirty="0" err="1">
                <a:latin typeface="Neue Haas Grotesk Text Pro" panose="020B0504020202020204" pitchFamily="34" charset="0"/>
                <a:cs typeface="Arial" panose="020B0604020202020204" pitchFamily="34" charset="0"/>
              </a:rPr>
              <a:t>senet</a:t>
            </a:r>
            <a:r>
              <a:rPr lang="en-US" sz="3200" dirty="0">
                <a:latin typeface="Neue Haas Grotesk Text Pro" panose="020B0504020202020204" pitchFamily="34" charset="0"/>
                <a:cs typeface="Arial" panose="020B0604020202020204" pitchFamily="34" charset="0"/>
              </a:rPr>
              <a:t> a </a:t>
            </a:r>
            <a:r>
              <a:rPr lang="en-US" sz="3200" dirty="0" err="1">
                <a:latin typeface="Neue Haas Grotesk Text Pro" panose="020B0504020202020204" pitchFamily="34" charset="0"/>
                <a:cs typeface="Arial" panose="020B0604020202020204" pitchFamily="34" charset="0"/>
              </a:rPr>
              <a:t>quibus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dolutatur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sedit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apienda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versper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feriti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delia</a:t>
            </a:r>
            <a:r>
              <a:rPr lang="en-US" sz="3200" dirty="0">
                <a:latin typeface="Neue Haas Grotesk Text Pro" panose="020B0504020202020204" pitchFamily="34" charset="0"/>
                <a:cs typeface="Arial" panose="020B0604020202020204" pitchFamily="34" charset="0"/>
              </a:rPr>
              <a:t> pa </a:t>
            </a:r>
            <a:r>
              <a:rPr lang="en-US" sz="3200" dirty="0" err="1">
                <a:latin typeface="Neue Haas Grotesk Text Pro" panose="020B0504020202020204" pitchFamily="34" charset="0"/>
                <a:cs typeface="Arial" panose="020B0604020202020204" pitchFamily="34" charset="0"/>
              </a:rPr>
              <a:t>dolo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quamus</a:t>
            </a:r>
            <a:r>
              <a:rPr lang="en-US" sz="3200" dirty="0">
                <a:latin typeface="Neue Haas Grotesk Text Pro" panose="020B0504020202020204" pitchFamily="34" charset="0"/>
                <a:cs typeface="Arial" panose="020B0604020202020204" pitchFamily="34" charset="0"/>
              </a:rPr>
              <a:t> arum </a:t>
            </a:r>
            <a:r>
              <a:rPr lang="en-US" sz="3200" dirty="0" err="1">
                <a:latin typeface="Neue Haas Grotesk Text Pro" panose="020B0504020202020204" pitchFamily="34" charset="0"/>
                <a:cs typeface="Arial" panose="020B0604020202020204" pitchFamily="34" charset="0"/>
              </a:rPr>
              <a:t>es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endellu</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pisquia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aditatur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audam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earupid</a:t>
            </a:r>
            <a:r>
              <a:rPr lang="en-US" sz="3200" dirty="0">
                <a:latin typeface="Neue Haas Grotesk Text Pro" panose="020B0504020202020204" pitchFamily="34" charset="0"/>
                <a:cs typeface="Arial" panose="020B0604020202020204" pitchFamily="34" charset="0"/>
              </a:rPr>
              <a:t> quo </a:t>
            </a:r>
            <a:r>
              <a:rPr lang="en-US" sz="3200" dirty="0" err="1">
                <a:latin typeface="Neue Haas Grotesk Text Pro" panose="020B0504020202020204" pitchFamily="34" charset="0"/>
                <a:cs typeface="Arial" panose="020B0604020202020204" pitchFamily="34" charset="0"/>
              </a:rPr>
              <a:t>quunt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odigniscil</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verios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nonsequam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duciis</a:t>
            </a:r>
            <a:r>
              <a:rPr lang="en-US" sz="3200" dirty="0">
                <a:latin typeface="Neue Haas Grotesk Text Pro" panose="020B0504020202020204" pitchFamily="34" charset="0"/>
                <a:cs typeface="Arial" panose="020B0604020202020204" pitchFamily="34" charset="0"/>
              </a:rPr>
              <a:t> et</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NeueHaasGroteskDisp Pro" panose="020B0504020202020204" pitchFamily="34" charset="0"/>
                <a:cs typeface="Arial" panose="020B0604020202020204" pitchFamily="34" charset="0"/>
              </a:rPr>
              <a:t>Classifying High-Redshift Galaxies from the HETDEX Survey Using a Random Forest Classifier</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630199"/>
            <a:ext cx="31851600" cy="2646878"/>
          </a:xfrm>
          <a:prstGeom prst="rect">
            <a:avLst/>
          </a:prstGeom>
          <a:noFill/>
        </p:spPr>
        <p:txBody>
          <a:bodyPr wrap="square" rtlCol="0">
            <a:spAutoFit/>
          </a:bodyPr>
          <a:lstStyle/>
          <a:p>
            <a:r>
              <a:rPr lang="en-US" sz="6600" b="1" dirty="0">
                <a:latin typeface="Neue Haas Grotesk Text Pro" panose="020B0504020202020204" pitchFamily="34" charset="0"/>
                <a:cs typeface="Arial" panose="020B0604020202020204" pitchFamily="34" charset="0"/>
              </a:rPr>
              <a:t>Nicholas Davila</a:t>
            </a:r>
            <a:r>
              <a:rPr lang="en-US" sz="6600" b="1" baseline="30000" dirty="0">
                <a:latin typeface="Neue Haas Grotesk Text Pro" panose="020B0504020202020204" pitchFamily="34" charset="0"/>
                <a:cs typeface="Arial" panose="020B0604020202020204" pitchFamily="34" charset="0"/>
              </a:rPr>
              <a:t>1</a:t>
            </a:r>
            <a:r>
              <a:rPr lang="en-US" sz="6600" b="1" dirty="0">
                <a:latin typeface="Neue Haas Grotesk Text Pro" panose="020B0504020202020204" pitchFamily="34" charset="0"/>
                <a:cs typeface="Arial" panose="020B0604020202020204" pitchFamily="34" charset="0"/>
              </a:rPr>
              <a:t>, Oscar Chavez</a:t>
            </a:r>
            <a:r>
              <a:rPr lang="en-US" sz="6600" b="1" baseline="30000" dirty="0">
                <a:latin typeface="Neue Haas Grotesk Text Pro" panose="020B0504020202020204" pitchFamily="34" charset="0"/>
                <a:cs typeface="Arial" panose="020B0604020202020204" pitchFamily="34" charset="0"/>
              </a:rPr>
              <a:t>2</a:t>
            </a:r>
            <a:r>
              <a:rPr lang="en-US" sz="6600" b="1" dirty="0">
                <a:latin typeface="Neue Haas Grotesk Text Pro" panose="020B0504020202020204" pitchFamily="34" charset="0"/>
                <a:cs typeface="Arial" panose="020B0604020202020204" pitchFamily="34" charset="0"/>
              </a:rPr>
              <a:t>, Gene Leung</a:t>
            </a:r>
            <a:r>
              <a:rPr lang="en-US" sz="6600" b="1" baseline="30000" dirty="0">
                <a:latin typeface="Neue Haas Grotesk Text Pro" panose="020B0504020202020204" pitchFamily="34" charset="0"/>
                <a:cs typeface="Arial" panose="020B0604020202020204" pitchFamily="34" charset="0"/>
              </a:rPr>
              <a:t>2</a:t>
            </a:r>
            <a:r>
              <a:rPr lang="en-US" sz="6600" b="1" dirty="0">
                <a:latin typeface="Neue Haas Grotesk Text Pro" panose="020B0504020202020204" pitchFamily="34" charset="0"/>
                <a:cs typeface="Arial" panose="020B0604020202020204" pitchFamily="34" charset="0"/>
              </a:rPr>
              <a:t>, Steven Finkelstein</a:t>
            </a:r>
            <a:r>
              <a:rPr lang="en-US" sz="6600" b="1" baseline="30000" dirty="0">
                <a:latin typeface="Neue Haas Grotesk Text Pro" panose="020B0504020202020204" pitchFamily="34" charset="0"/>
                <a:cs typeface="Arial" panose="020B0604020202020204" pitchFamily="34" charset="0"/>
              </a:rPr>
              <a:t>2 </a:t>
            </a:r>
            <a:br>
              <a:rPr lang="en-US" sz="6600" dirty="0">
                <a:latin typeface="Neue Haas Grotesk Text Pro" panose="020B0504020202020204" pitchFamily="34" charset="0"/>
                <a:cs typeface="Arial" panose="020B0604020202020204" pitchFamily="34" charset="0"/>
              </a:rPr>
            </a:br>
            <a:r>
              <a:rPr lang="en-US" sz="5000" baseline="30000" dirty="0">
                <a:latin typeface="Neue Haas Grotesk Text Pro" panose="020B0504020202020204" pitchFamily="34" charset="0"/>
                <a:cs typeface="Arial" panose="020B0604020202020204" pitchFamily="34" charset="0"/>
              </a:rPr>
              <a:t>1</a:t>
            </a:r>
            <a:r>
              <a:rPr lang="en-US" sz="5000" dirty="0">
                <a:latin typeface="Neue Haas Grotesk Text Pro" panose="020B0504020202020204" pitchFamily="34" charset="0"/>
                <a:cs typeface="Arial" panose="020B0604020202020204" pitchFamily="34" charset="0"/>
              </a:rPr>
              <a:t>Department of Physics, College of Natural Sciences, The University of Texas</a:t>
            </a:r>
          </a:p>
          <a:p>
            <a:r>
              <a:rPr lang="en-US" sz="5000" baseline="30000" dirty="0">
                <a:latin typeface="Neue Haas Grotesk Text Pro" panose="020B0504020202020204" pitchFamily="34" charset="0"/>
                <a:cs typeface="Arial" panose="020B0604020202020204" pitchFamily="34" charset="0"/>
              </a:rPr>
              <a:t>2</a:t>
            </a:r>
            <a:r>
              <a:rPr lang="en-US" sz="5000" dirty="0">
                <a:latin typeface="Neue Haas Grotesk Text Pro" panose="020B0504020202020204" pitchFamily="34" charset="0"/>
                <a:cs typeface="Arial" panose="020B0604020202020204" pitchFamily="34" charset="0"/>
              </a:rPr>
              <a:t>Department of Astronomy, College of Natural Sciences, The University of Texas</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7718998" y="1791879"/>
            <a:ext cx="12039600" cy="1736764"/>
          </a:xfrm>
          <a:prstGeom prst="rect">
            <a:avLst/>
          </a:prstGeom>
        </p:spPr>
      </p:pic>
      <p:pic>
        <p:nvPicPr>
          <p:cNvPr id="2054" name="Picture 6">
            <a:extLst>
              <a:ext uri="{FF2B5EF4-FFF2-40B4-BE49-F238E27FC236}">
                <a16:creationId xmlns:a16="http://schemas.microsoft.com/office/drawing/2014/main" id="{7BEFE66B-CC0E-3830-B62C-B4ABD2D11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4400" y="4490569"/>
            <a:ext cx="10744198" cy="192584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con&#10;&#10;Description automatically generated">
            <a:extLst>
              <a:ext uri="{FF2B5EF4-FFF2-40B4-BE49-F238E27FC236}">
                <a16:creationId xmlns:a16="http://schemas.microsoft.com/office/drawing/2014/main" id="{D8EDDCF9-D46C-FDED-B876-F3EEC4C6992F}"/>
              </a:ext>
            </a:extLst>
          </p:cNvPr>
          <p:cNvPicPr>
            <a:picLocks noChangeAspect="1"/>
          </p:cNvPicPr>
          <p:nvPr/>
        </p:nvPicPr>
        <p:blipFill>
          <a:blip r:embed="rId4"/>
          <a:stretch>
            <a:fillRect/>
          </a:stretch>
        </p:blipFill>
        <p:spPr>
          <a:xfrm>
            <a:off x="35140837" y="3568041"/>
            <a:ext cx="2893980" cy="3428188"/>
          </a:xfrm>
          <a:prstGeom prst="rect">
            <a:avLst/>
          </a:prstGeom>
        </p:spPr>
      </p:pic>
      <p:pic>
        <p:nvPicPr>
          <p:cNvPr id="6" name="Picture 5">
            <a:extLst>
              <a:ext uri="{FF2B5EF4-FFF2-40B4-BE49-F238E27FC236}">
                <a16:creationId xmlns:a16="http://schemas.microsoft.com/office/drawing/2014/main" id="{3E37E039-C420-304E-58FA-690D5C39A5AD}"/>
              </a:ext>
            </a:extLst>
          </p:cNvPr>
          <p:cNvPicPr>
            <a:picLocks noChangeAspect="1"/>
          </p:cNvPicPr>
          <p:nvPr/>
        </p:nvPicPr>
        <p:blipFill>
          <a:blip r:embed="rId5"/>
          <a:stretch>
            <a:fillRect/>
          </a:stretch>
        </p:blipFill>
        <p:spPr>
          <a:xfrm>
            <a:off x="1481962" y="33265238"/>
            <a:ext cx="4572000" cy="3657600"/>
          </a:xfrm>
          <a:prstGeom prst="rect">
            <a:avLst/>
          </a:prstGeom>
          <a:ln w="127000">
            <a:solidFill>
              <a:srgbClr val="00B050"/>
            </a:solidFill>
          </a:ln>
        </p:spPr>
      </p:pic>
      <p:pic>
        <p:nvPicPr>
          <p:cNvPr id="8" name="Picture 7">
            <a:extLst>
              <a:ext uri="{FF2B5EF4-FFF2-40B4-BE49-F238E27FC236}">
                <a16:creationId xmlns:a16="http://schemas.microsoft.com/office/drawing/2014/main" id="{0761C19B-FCA6-2B3C-2F95-969C4693DBAF}"/>
              </a:ext>
            </a:extLst>
          </p:cNvPr>
          <p:cNvPicPr>
            <a:picLocks noChangeAspect="1"/>
          </p:cNvPicPr>
          <p:nvPr/>
        </p:nvPicPr>
        <p:blipFill>
          <a:blip r:embed="rId6"/>
          <a:stretch>
            <a:fillRect/>
          </a:stretch>
        </p:blipFill>
        <p:spPr>
          <a:xfrm>
            <a:off x="7212728" y="33265238"/>
            <a:ext cx="4572000" cy="3657600"/>
          </a:xfrm>
          <a:prstGeom prst="rect">
            <a:avLst/>
          </a:prstGeom>
          <a:ln w="127000">
            <a:solidFill>
              <a:srgbClr val="C00000"/>
            </a:solidFill>
          </a:ln>
        </p:spPr>
      </p:pic>
      <p:pic>
        <p:nvPicPr>
          <p:cNvPr id="10" name="Picture 9">
            <a:extLst>
              <a:ext uri="{FF2B5EF4-FFF2-40B4-BE49-F238E27FC236}">
                <a16:creationId xmlns:a16="http://schemas.microsoft.com/office/drawing/2014/main" id="{ACA76AC4-564D-47D9-6D75-D0096CC8AE17}"/>
              </a:ext>
            </a:extLst>
          </p:cNvPr>
          <p:cNvPicPr>
            <a:picLocks noChangeAspect="1"/>
          </p:cNvPicPr>
          <p:nvPr/>
        </p:nvPicPr>
        <p:blipFill>
          <a:blip r:embed="rId7"/>
          <a:stretch>
            <a:fillRect/>
          </a:stretch>
        </p:blipFill>
        <p:spPr>
          <a:xfrm>
            <a:off x="7212727" y="28892054"/>
            <a:ext cx="4572000" cy="3657600"/>
          </a:xfrm>
          <a:prstGeom prst="rect">
            <a:avLst/>
          </a:prstGeom>
          <a:ln w="127000">
            <a:solidFill>
              <a:srgbClr val="C00000"/>
            </a:solidFill>
          </a:ln>
        </p:spPr>
      </p:pic>
      <p:pic>
        <p:nvPicPr>
          <p:cNvPr id="13" name="Picture 12">
            <a:extLst>
              <a:ext uri="{FF2B5EF4-FFF2-40B4-BE49-F238E27FC236}">
                <a16:creationId xmlns:a16="http://schemas.microsoft.com/office/drawing/2014/main" id="{AEA99D61-9709-25CC-5DDA-40B8FE532A40}"/>
              </a:ext>
            </a:extLst>
          </p:cNvPr>
          <p:cNvPicPr>
            <a:picLocks noChangeAspect="1"/>
          </p:cNvPicPr>
          <p:nvPr/>
        </p:nvPicPr>
        <p:blipFill>
          <a:blip r:embed="rId8"/>
          <a:stretch>
            <a:fillRect/>
          </a:stretch>
        </p:blipFill>
        <p:spPr>
          <a:xfrm>
            <a:off x="1498382" y="28898379"/>
            <a:ext cx="4572000" cy="3657600"/>
          </a:xfrm>
          <a:prstGeom prst="rect">
            <a:avLst/>
          </a:prstGeom>
          <a:ln w="127000">
            <a:solidFill>
              <a:srgbClr val="00B050"/>
            </a:solidFill>
          </a:ln>
        </p:spPr>
      </p:pic>
      <p:sp>
        <p:nvSpPr>
          <p:cNvPr id="14" name="TextBox 13">
            <a:extLst>
              <a:ext uri="{FF2B5EF4-FFF2-40B4-BE49-F238E27FC236}">
                <a16:creationId xmlns:a16="http://schemas.microsoft.com/office/drawing/2014/main" id="{D1EDF286-7734-A2A2-2136-95587EE3233E}"/>
              </a:ext>
            </a:extLst>
          </p:cNvPr>
          <p:cNvSpPr txBox="1"/>
          <p:nvPr/>
        </p:nvSpPr>
        <p:spPr>
          <a:xfrm>
            <a:off x="13739821" y="9876292"/>
            <a:ext cx="16383000" cy="4524315"/>
          </a:xfrm>
          <a:prstGeom prst="rect">
            <a:avLst/>
          </a:prstGeom>
          <a:noFill/>
        </p:spPr>
        <p:txBody>
          <a:bodyPr wrap="square" rtlCol="0">
            <a:spAutoFit/>
          </a:bodyPr>
          <a:lstStyle/>
          <a:p>
            <a:r>
              <a:rPr lang="en-US" sz="3200" b="1" dirty="0">
                <a:latin typeface="Neue Haas Grotesk Text Pro" panose="020B0504020202020204" pitchFamily="34" charset="0"/>
                <a:cs typeface="Arial" panose="020B0604020202020204" pitchFamily="34" charset="0"/>
              </a:rPr>
              <a:t>Data Selection</a:t>
            </a:r>
          </a:p>
          <a:p>
            <a:pPr marL="514350" indent="-514350">
              <a:buFont typeface="+mj-lt"/>
              <a:buAutoNum type="arabicPeriod"/>
            </a:pPr>
            <a:r>
              <a:rPr lang="en-US" sz="3200" dirty="0" err="1">
                <a:latin typeface="Neue Haas Grotesk Text Pro" panose="020B0504020202020204" pitchFamily="34" charset="0"/>
                <a:cs typeface="Arial" panose="020B0604020202020204" pitchFamily="34" charset="0"/>
              </a:rPr>
              <a:t>Sss</a:t>
            </a:r>
            <a:endParaRPr lang="en-US" sz="3200" dirty="0">
              <a:latin typeface="Neue Haas Grotesk Text Pro" panose="020B0504020202020204" pitchFamily="34" charset="0"/>
              <a:cs typeface="Arial" panose="020B0604020202020204" pitchFamily="34" charset="0"/>
            </a:endParaRP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S</a:t>
            </a: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S</a:t>
            </a:r>
            <a:br>
              <a:rPr lang="en-US" sz="3200" dirty="0">
                <a:latin typeface="Neue Haas Grotesk Text Pro" panose="020B0504020202020204" pitchFamily="34" charset="0"/>
                <a:cs typeface="Arial" panose="020B0604020202020204" pitchFamily="34" charset="0"/>
              </a:rPr>
            </a:br>
            <a:endParaRPr lang="en-US" sz="3200" dirty="0">
              <a:latin typeface="Neue Haas Grotesk Text Pro" panose="020B0504020202020204" pitchFamily="34" charset="0"/>
              <a:cs typeface="Arial" panose="020B0604020202020204" pitchFamily="34" charset="0"/>
            </a:endParaRPr>
          </a:p>
          <a:p>
            <a:r>
              <a:rPr lang="en-US" sz="3200" b="1" dirty="0">
                <a:latin typeface="Neue Haas Grotesk Text Pro" panose="020B0504020202020204" pitchFamily="34" charset="0"/>
                <a:cs typeface="Arial" panose="020B0604020202020204" pitchFamily="34" charset="0"/>
              </a:rPr>
              <a:t>Data Normalizing? Manipulation?</a:t>
            </a:r>
          </a:p>
          <a:p>
            <a:pPr marL="514350" indent="-514350">
              <a:buFont typeface="+mj-lt"/>
              <a:buAutoNum type="arabicPeriod"/>
            </a:pPr>
            <a:r>
              <a:rPr lang="en-US" sz="3200" dirty="0" err="1">
                <a:latin typeface="Neue Haas Grotesk Text Pro" panose="020B0504020202020204" pitchFamily="34" charset="0"/>
                <a:cs typeface="Arial" panose="020B0604020202020204" pitchFamily="34" charset="0"/>
              </a:rPr>
              <a:t>Sss</a:t>
            </a:r>
            <a:endParaRPr lang="en-US" sz="3200" dirty="0">
              <a:latin typeface="Neue Haas Grotesk Text Pro" panose="020B0504020202020204" pitchFamily="34" charset="0"/>
              <a:cs typeface="Arial" panose="020B0604020202020204" pitchFamily="34" charset="0"/>
            </a:endParaRP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Ss</a:t>
            </a: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ss</a:t>
            </a:r>
          </a:p>
        </p:txBody>
      </p:sp>
      <p:pic>
        <p:nvPicPr>
          <p:cNvPr id="17" name="Picture 16">
            <a:extLst>
              <a:ext uri="{FF2B5EF4-FFF2-40B4-BE49-F238E27FC236}">
                <a16:creationId xmlns:a16="http://schemas.microsoft.com/office/drawing/2014/main" id="{D7C365CA-7988-D827-6EB7-B689586D6FB1}"/>
              </a:ext>
            </a:extLst>
          </p:cNvPr>
          <p:cNvPicPr>
            <a:picLocks noChangeAspect="1"/>
          </p:cNvPicPr>
          <p:nvPr/>
        </p:nvPicPr>
        <p:blipFill>
          <a:blip r:embed="rId9"/>
          <a:stretch>
            <a:fillRect/>
          </a:stretch>
        </p:blipFill>
        <p:spPr>
          <a:xfrm>
            <a:off x="38557199" y="10836961"/>
            <a:ext cx="11274626" cy="7372726"/>
          </a:xfrm>
          <a:prstGeom prst="rect">
            <a:avLst/>
          </a:prstGeom>
        </p:spPr>
      </p:pic>
      <p:pic>
        <p:nvPicPr>
          <p:cNvPr id="18" name="Picture 17">
            <a:extLst>
              <a:ext uri="{FF2B5EF4-FFF2-40B4-BE49-F238E27FC236}">
                <a16:creationId xmlns:a16="http://schemas.microsoft.com/office/drawing/2014/main" id="{BA5B4378-0BD5-61C4-99EC-3EA44E4E3ABD}"/>
              </a:ext>
            </a:extLst>
          </p:cNvPr>
          <p:cNvPicPr>
            <a:picLocks noChangeAspect="1"/>
          </p:cNvPicPr>
          <p:nvPr/>
        </p:nvPicPr>
        <p:blipFill>
          <a:blip r:embed="rId10"/>
          <a:stretch>
            <a:fillRect/>
          </a:stretch>
        </p:blipFill>
        <p:spPr>
          <a:xfrm>
            <a:off x="24279694" y="11209517"/>
            <a:ext cx="13121444" cy="4231431"/>
          </a:xfrm>
          <a:prstGeom prst="rect">
            <a:avLst/>
          </a:prstGeom>
        </p:spPr>
      </p:pic>
      <p:pic>
        <p:nvPicPr>
          <p:cNvPr id="19" name="Picture 18">
            <a:extLst>
              <a:ext uri="{FF2B5EF4-FFF2-40B4-BE49-F238E27FC236}">
                <a16:creationId xmlns:a16="http://schemas.microsoft.com/office/drawing/2014/main" id="{FD5A43EE-D477-2D5F-9764-524BFC89B755}"/>
              </a:ext>
            </a:extLst>
          </p:cNvPr>
          <p:cNvPicPr>
            <a:picLocks noChangeAspect="1"/>
          </p:cNvPicPr>
          <p:nvPr/>
        </p:nvPicPr>
        <p:blipFill>
          <a:blip r:embed="rId11"/>
          <a:stretch>
            <a:fillRect/>
          </a:stretch>
        </p:blipFill>
        <p:spPr>
          <a:xfrm>
            <a:off x="29705425" y="16157794"/>
            <a:ext cx="6882402" cy="8848802"/>
          </a:xfrm>
          <a:prstGeom prst="rect">
            <a:avLst/>
          </a:prstGeom>
        </p:spPr>
      </p:pic>
      <p:pic>
        <p:nvPicPr>
          <p:cNvPr id="1026" name="Picture 2">
            <a:extLst>
              <a:ext uri="{FF2B5EF4-FFF2-40B4-BE49-F238E27FC236}">
                <a16:creationId xmlns:a16="http://schemas.microsoft.com/office/drawing/2014/main" id="{862864B9-C2B6-E603-828D-DBF9FF5FAA7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676449" y="15810894"/>
            <a:ext cx="4375047" cy="28552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FA1F0BE-DE1F-1769-78E4-E22BFDF0964E}"/>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8071"/>
          <a:stretch/>
        </p:blipFill>
        <p:spPr bwMode="auto">
          <a:xfrm>
            <a:off x="15229065" y="20076475"/>
            <a:ext cx="15871284" cy="9555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598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endParaRPr lang="en-US" sz="32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Ugiatempore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evenis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earchitiam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susdam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asimin</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quissequam</a:t>
            </a:r>
            <a:r>
              <a:rPr lang="en-US" sz="3200" dirty="0">
                <a:latin typeface="Arial" panose="020B0604020202020204" pitchFamily="34" charset="0"/>
                <a:cs typeface="Arial" panose="020B0604020202020204" pitchFamily="34" charset="0"/>
              </a:rPr>
              <a:t> la </a:t>
            </a:r>
            <a:r>
              <a:rPr lang="en-US" sz="3200" dirty="0" err="1">
                <a:latin typeface="Arial" panose="020B0604020202020204" pitchFamily="34" charset="0"/>
                <a:cs typeface="Arial" panose="020B0604020202020204" pitchFamily="34" charset="0"/>
              </a:rPr>
              <a:t>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ipsunt</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Ditat que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endParaRPr lang="en-US" sz="32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r>
              <a:rPr lang="en-US" sz="3200" dirty="0">
                <a:latin typeface="Arial" panose="020B0604020202020204" pitchFamily="34" charset="0"/>
                <a:cs typeface="Arial" panose="020B0604020202020204" pitchFamily="34" charset="0"/>
              </a:rPr>
              <a:t> voles </a:t>
            </a:r>
            <a:r>
              <a:rPr lang="en-US" sz="3200" dirty="0" err="1">
                <a:latin typeface="Arial" panose="020B0604020202020204" pitchFamily="34" charset="0"/>
                <a:cs typeface="Arial" panose="020B0604020202020204" pitchFamily="34" charset="0"/>
              </a:rPr>
              <a:t>int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dolorrum</a:t>
            </a:r>
            <a:r>
              <a:rPr lang="en-US" sz="3200" dirty="0">
                <a:latin typeface="Arial" panose="020B0604020202020204" pitchFamily="34" charset="0"/>
                <a:cs typeface="Arial" panose="020B0604020202020204" pitchFamily="34" charset="0"/>
              </a:rPr>
              <a:t> que cores </a:t>
            </a:r>
            <a:r>
              <a:rPr lang="en-US" sz="3200" dirty="0" err="1">
                <a:latin typeface="Arial" panose="020B0604020202020204" pitchFamily="34" charset="0"/>
                <a:cs typeface="Arial" panose="020B0604020202020204" pitchFamily="34" charset="0"/>
              </a:rPr>
              <a:t>doluptaturi</a:t>
            </a:r>
            <a:endParaRPr lang="en-US" sz="32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Ga. </a:t>
            </a:r>
            <a:r>
              <a:rPr lang="en-US" sz="3200" dirty="0" err="1">
                <a:latin typeface="Arial" panose="020B0604020202020204" pitchFamily="34" charset="0"/>
                <a:cs typeface="Arial" panose="020B0604020202020204" pitchFamily="34" charset="0"/>
              </a:rPr>
              <a:t>Oviduntusam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a:t>
            </a:r>
            <a:r>
              <a:rPr lang="en-US" sz="3200" dirty="0">
                <a:latin typeface="Arial" panose="020B0604020202020204" pitchFamily="34" charset="0"/>
                <a:cs typeface="Arial" panose="020B0604020202020204" pitchFamily="34" charset="0"/>
              </a:rPr>
              <a:t> el </a:t>
            </a:r>
            <a:r>
              <a:rPr lang="en-US" sz="3200" dirty="0" err="1">
                <a:latin typeface="Arial" panose="020B0604020202020204" pitchFamily="34" charset="0"/>
                <a:cs typeface="Arial" panose="020B0604020202020204" pitchFamily="34" charset="0"/>
              </a:rPr>
              <a:t>exersperum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sitas</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officiat</a:t>
            </a:r>
            <a:r>
              <a:rPr lang="en-US" sz="3200" dirty="0">
                <a:latin typeface="Arial" panose="020B0604020202020204" pitchFamily="34" charset="0"/>
                <a:cs typeface="Arial" panose="020B0604020202020204" pitchFamily="34" charset="0"/>
              </a:rPr>
              <a:t> am el </a:t>
            </a:r>
            <a:r>
              <a:rPr lang="en-US" sz="3200" dirty="0" err="1">
                <a:latin typeface="Arial" panose="020B0604020202020204" pitchFamily="34" charset="0"/>
                <a:cs typeface="Arial" panose="020B0604020202020204" pitchFamily="34" charset="0"/>
              </a:rPr>
              <a:t>inust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dunt</a:t>
            </a:r>
            <a:r>
              <a:rPr lang="en-US" sz="3200" dirty="0">
                <a:latin typeface="Arial" panose="020B0604020202020204" pitchFamily="34" charset="0"/>
                <a:cs typeface="Arial" panose="020B0604020202020204" pitchFamily="34" charset="0"/>
              </a:rPr>
              <a:t> mint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maxim </a:t>
            </a:r>
            <a:r>
              <a:rPr lang="en-US" sz="3200" dirty="0" err="1">
                <a:latin typeface="Arial" panose="020B0604020202020204" pitchFamily="34" charset="0"/>
                <a:cs typeface="Arial" panose="020B0604020202020204" pitchFamily="34" charset="0"/>
              </a:rPr>
              <a:t>dolupiet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explitatur</a:t>
            </a:r>
            <a:r>
              <a:rPr lang="en-US" sz="3200" dirty="0">
                <a:latin typeface="Arial" panose="020B0604020202020204" pitchFamily="34" charset="0"/>
                <a:cs typeface="Arial" panose="020B0604020202020204" pitchFamily="34" charset="0"/>
              </a:rPr>
              <a:t> sum </a:t>
            </a:r>
            <a:r>
              <a:rPr lang="en-US" sz="3200" dirty="0" err="1">
                <a:latin typeface="Arial" panose="020B0604020202020204" pitchFamily="34" charset="0"/>
                <a:cs typeface="Arial" panose="020B0604020202020204" pitchFamily="34" charset="0"/>
              </a:rPr>
              <a:t>venihit</a:t>
            </a:r>
            <a:r>
              <a:rPr lang="en-US" sz="3200" dirty="0">
                <a:latin typeface="Arial" panose="020B0604020202020204" pitchFamily="34" charset="0"/>
                <a:cs typeface="Arial" panose="020B0604020202020204" pitchFamily="34" charset="0"/>
              </a:rPr>
              <a:t> quo con </a:t>
            </a:r>
            <a:r>
              <a:rPr lang="en-US" sz="3200" dirty="0" err="1">
                <a:latin typeface="Arial" panose="020B0604020202020204" pitchFamily="34" charset="0"/>
                <a:cs typeface="Arial" panose="020B0604020202020204" pitchFamily="34" charset="0"/>
              </a:rPr>
              <a:t>cusda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conessunt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nullitae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porunto</a:t>
            </a:r>
            <a:r>
              <a:rPr lang="en-US" sz="3200" dirty="0">
                <a:latin typeface="Arial" panose="020B0604020202020204" pitchFamily="34" charset="0"/>
                <a:cs typeface="Arial" panose="020B0604020202020204" pitchFamily="34" charset="0"/>
              </a:rPr>
              <a:t> mod </a:t>
            </a:r>
            <a:r>
              <a:rPr lang="en-US" sz="3200" dirty="0" err="1">
                <a:latin typeface="Arial" panose="020B0604020202020204" pitchFamily="34" charset="0"/>
                <a:cs typeface="Arial" panose="020B0604020202020204" pitchFamily="34" charset="0"/>
              </a:rPr>
              <a:t>maiorio</a:t>
            </a:r>
            <a:r>
              <a:rPr lang="en-US" sz="3200" dirty="0">
                <a:latin typeface="Arial" panose="020B0604020202020204" pitchFamily="34" charset="0"/>
                <a:cs typeface="Arial" panose="020B0604020202020204" pitchFamily="34" charset="0"/>
              </a:rPr>
              <a:t> ex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a:t>
            </a:r>
            <a:endParaRPr lang="en-US" sz="32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endParaRPr lang="en-US" sz="32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alicimp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oriaeperum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iusaeped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ame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utatur</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senet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odigniscil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duciis</a:t>
            </a:r>
            <a:r>
              <a:rPr lang="en-US" sz="3200" dirty="0">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Classifying High-Redshift Galaxies from the HETDEX Survey Using a Random Forest Classifier</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[AUTHORS LINE]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3</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[DEPT./SCHOOL LINE] </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Department of Integrative Biology, </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Department of Chemistry, College of Natural Sciences, The University of Texas, </a:t>
            </a:r>
            <a:r>
              <a:rPr lang="en-US" sz="4800" baseline="30000" dirty="0">
                <a:latin typeface="Arial" panose="020B0604020202020204" pitchFamily="34" charset="0"/>
                <a:cs typeface="Arial" panose="020B0604020202020204" pitchFamily="34" charset="0"/>
              </a:rPr>
              <a:t>3</a:t>
            </a:r>
            <a:r>
              <a:rPr lang="en-US" sz="4800" dirty="0">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353417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4DBF5"/>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endParaRPr lang="en-US" sz="32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Ugiatempore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evenis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earchitiam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susdam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asimin</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quissequam</a:t>
            </a:r>
            <a:r>
              <a:rPr lang="en-US" sz="3200" dirty="0">
                <a:latin typeface="Arial" panose="020B0604020202020204" pitchFamily="34" charset="0"/>
                <a:cs typeface="Arial" panose="020B0604020202020204" pitchFamily="34" charset="0"/>
              </a:rPr>
              <a:t> la </a:t>
            </a:r>
            <a:r>
              <a:rPr lang="en-US" sz="3200" dirty="0" err="1">
                <a:latin typeface="Arial" panose="020B0604020202020204" pitchFamily="34" charset="0"/>
                <a:cs typeface="Arial" panose="020B0604020202020204" pitchFamily="34" charset="0"/>
              </a:rPr>
              <a:t>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ipsunt</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Ditat que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endParaRPr lang="en-US" sz="32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r>
              <a:rPr lang="en-US" sz="3200" dirty="0">
                <a:latin typeface="Arial" panose="020B0604020202020204" pitchFamily="34" charset="0"/>
                <a:cs typeface="Arial" panose="020B0604020202020204" pitchFamily="34" charset="0"/>
              </a:rPr>
              <a:t> voles </a:t>
            </a:r>
            <a:r>
              <a:rPr lang="en-US" sz="3200" dirty="0" err="1">
                <a:latin typeface="Arial" panose="020B0604020202020204" pitchFamily="34" charset="0"/>
                <a:cs typeface="Arial" panose="020B0604020202020204" pitchFamily="34" charset="0"/>
              </a:rPr>
              <a:t>int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dolorrum</a:t>
            </a:r>
            <a:r>
              <a:rPr lang="en-US" sz="3200" dirty="0">
                <a:latin typeface="Arial" panose="020B0604020202020204" pitchFamily="34" charset="0"/>
                <a:cs typeface="Arial" panose="020B0604020202020204" pitchFamily="34" charset="0"/>
              </a:rPr>
              <a:t> que cores </a:t>
            </a:r>
            <a:r>
              <a:rPr lang="en-US" sz="3200" dirty="0" err="1">
                <a:latin typeface="Arial" panose="020B0604020202020204" pitchFamily="34" charset="0"/>
                <a:cs typeface="Arial" panose="020B0604020202020204" pitchFamily="34" charset="0"/>
              </a:rPr>
              <a:t>doluptaturi</a:t>
            </a:r>
            <a:endParaRPr lang="en-US" sz="32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Ga. </a:t>
            </a:r>
            <a:r>
              <a:rPr lang="en-US" sz="3200" dirty="0" err="1">
                <a:latin typeface="Arial" panose="020B0604020202020204" pitchFamily="34" charset="0"/>
                <a:cs typeface="Arial" panose="020B0604020202020204" pitchFamily="34" charset="0"/>
              </a:rPr>
              <a:t>Oviduntusam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a:t>
            </a:r>
            <a:r>
              <a:rPr lang="en-US" sz="3200" dirty="0">
                <a:latin typeface="Arial" panose="020B0604020202020204" pitchFamily="34" charset="0"/>
                <a:cs typeface="Arial" panose="020B0604020202020204" pitchFamily="34" charset="0"/>
              </a:rPr>
              <a:t> el </a:t>
            </a:r>
            <a:r>
              <a:rPr lang="en-US" sz="3200" dirty="0" err="1">
                <a:latin typeface="Arial" panose="020B0604020202020204" pitchFamily="34" charset="0"/>
                <a:cs typeface="Arial" panose="020B0604020202020204" pitchFamily="34" charset="0"/>
              </a:rPr>
              <a:t>exersperum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sitas</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officiat</a:t>
            </a:r>
            <a:r>
              <a:rPr lang="en-US" sz="3200" dirty="0">
                <a:latin typeface="Arial" panose="020B0604020202020204" pitchFamily="34" charset="0"/>
                <a:cs typeface="Arial" panose="020B0604020202020204" pitchFamily="34" charset="0"/>
              </a:rPr>
              <a:t> am el </a:t>
            </a:r>
            <a:r>
              <a:rPr lang="en-US" sz="3200" dirty="0" err="1">
                <a:latin typeface="Arial" panose="020B0604020202020204" pitchFamily="34" charset="0"/>
                <a:cs typeface="Arial" panose="020B0604020202020204" pitchFamily="34" charset="0"/>
              </a:rPr>
              <a:t>inust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dunt</a:t>
            </a:r>
            <a:r>
              <a:rPr lang="en-US" sz="3200" dirty="0">
                <a:latin typeface="Arial" panose="020B0604020202020204" pitchFamily="34" charset="0"/>
                <a:cs typeface="Arial" panose="020B0604020202020204" pitchFamily="34" charset="0"/>
              </a:rPr>
              <a:t> mint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maxim </a:t>
            </a:r>
            <a:r>
              <a:rPr lang="en-US" sz="3200" dirty="0" err="1">
                <a:latin typeface="Arial" panose="020B0604020202020204" pitchFamily="34" charset="0"/>
                <a:cs typeface="Arial" panose="020B0604020202020204" pitchFamily="34" charset="0"/>
              </a:rPr>
              <a:t>dolupiet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explitatur</a:t>
            </a:r>
            <a:r>
              <a:rPr lang="en-US" sz="3200" dirty="0">
                <a:latin typeface="Arial" panose="020B0604020202020204" pitchFamily="34" charset="0"/>
                <a:cs typeface="Arial" panose="020B0604020202020204" pitchFamily="34" charset="0"/>
              </a:rPr>
              <a:t> sum </a:t>
            </a:r>
            <a:r>
              <a:rPr lang="en-US" sz="3200" dirty="0" err="1">
                <a:latin typeface="Arial" panose="020B0604020202020204" pitchFamily="34" charset="0"/>
                <a:cs typeface="Arial" panose="020B0604020202020204" pitchFamily="34" charset="0"/>
              </a:rPr>
              <a:t>venihit</a:t>
            </a:r>
            <a:r>
              <a:rPr lang="en-US" sz="3200" dirty="0">
                <a:latin typeface="Arial" panose="020B0604020202020204" pitchFamily="34" charset="0"/>
                <a:cs typeface="Arial" panose="020B0604020202020204" pitchFamily="34" charset="0"/>
              </a:rPr>
              <a:t> quo con </a:t>
            </a:r>
            <a:r>
              <a:rPr lang="en-US" sz="3200" dirty="0" err="1">
                <a:latin typeface="Arial" panose="020B0604020202020204" pitchFamily="34" charset="0"/>
                <a:cs typeface="Arial" panose="020B0604020202020204" pitchFamily="34" charset="0"/>
              </a:rPr>
              <a:t>cusda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conessunt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nullitae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porunto</a:t>
            </a:r>
            <a:r>
              <a:rPr lang="en-US" sz="3200" dirty="0">
                <a:latin typeface="Arial" panose="020B0604020202020204" pitchFamily="34" charset="0"/>
                <a:cs typeface="Arial" panose="020B0604020202020204" pitchFamily="34" charset="0"/>
              </a:rPr>
              <a:t> mod </a:t>
            </a:r>
            <a:r>
              <a:rPr lang="en-US" sz="3200" dirty="0" err="1">
                <a:latin typeface="Arial" panose="020B0604020202020204" pitchFamily="34" charset="0"/>
                <a:cs typeface="Arial" panose="020B0604020202020204" pitchFamily="34" charset="0"/>
              </a:rPr>
              <a:t>maiorio</a:t>
            </a:r>
            <a:r>
              <a:rPr lang="en-US" sz="3200" dirty="0">
                <a:latin typeface="Arial" panose="020B0604020202020204" pitchFamily="34" charset="0"/>
                <a:cs typeface="Arial" panose="020B0604020202020204" pitchFamily="34" charset="0"/>
              </a:rPr>
              <a:t> ex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a:t>
            </a:r>
            <a:endParaRPr lang="en-US" sz="32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endParaRPr lang="en-US" sz="32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alicimp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oriaeperum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iusaeped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ame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utatur</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senet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odigniscil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duciis</a:t>
            </a:r>
            <a:r>
              <a:rPr lang="en-US" sz="3200" dirty="0">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Classifying High-Redshift Galaxies from the HETDEX Survey Using a Random Forest Classifier</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[AUTHORS LINE]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3</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[DEPT./SCHOOL LINE] </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Department of Integrative Biology, </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Department of Chemistry, College of Natural Sciences, The University of Texas, </a:t>
            </a:r>
            <a:r>
              <a:rPr lang="en-US" sz="4800" baseline="30000" dirty="0">
                <a:latin typeface="Arial" panose="020B0604020202020204" pitchFamily="34" charset="0"/>
                <a:cs typeface="Arial" panose="020B0604020202020204" pitchFamily="34" charset="0"/>
              </a:rPr>
              <a:t>3</a:t>
            </a:r>
            <a:r>
              <a:rPr lang="en-US" sz="4800" dirty="0">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pic>
        <p:nvPicPr>
          <p:cNvPr id="3" name="Picture 2">
            <a:extLst>
              <a:ext uri="{FF2B5EF4-FFF2-40B4-BE49-F238E27FC236}">
                <a16:creationId xmlns:a16="http://schemas.microsoft.com/office/drawing/2014/main" id="{E62EE0CA-D495-D2B7-AB24-71A973D30158}"/>
              </a:ext>
            </a:extLst>
          </p:cNvPr>
          <p:cNvPicPr>
            <a:picLocks noChangeAspect="1"/>
          </p:cNvPicPr>
          <p:nvPr/>
        </p:nvPicPr>
        <p:blipFill>
          <a:blip r:embed="rId3"/>
          <a:stretch>
            <a:fillRect/>
          </a:stretch>
        </p:blipFill>
        <p:spPr>
          <a:xfrm>
            <a:off x="-8527260" y="3444512"/>
            <a:ext cx="4001058" cy="1790950"/>
          </a:xfrm>
          <a:prstGeom prst="rect">
            <a:avLst/>
          </a:prstGeom>
        </p:spPr>
      </p:pic>
    </p:spTree>
    <p:extLst>
      <p:ext uri="{BB962C8B-B14F-4D97-AF65-F5344CB8AC3E}">
        <p14:creationId xmlns:p14="http://schemas.microsoft.com/office/powerpoint/2010/main" val="2421405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endParaRPr lang="en-US" sz="32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Ugiatempore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evenis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earchitiam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susdam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asimin</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quissequam</a:t>
            </a:r>
            <a:r>
              <a:rPr lang="en-US" sz="3200" dirty="0">
                <a:latin typeface="Arial" panose="020B0604020202020204" pitchFamily="34" charset="0"/>
                <a:cs typeface="Arial" panose="020B0604020202020204" pitchFamily="34" charset="0"/>
              </a:rPr>
              <a:t> la </a:t>
            </a:r>
            <a:r>
              <a:rPr lang="en-US" sz="3200" dirty="0" err="1">
                <a:latin typeface="Arial" panose="020B0604020202020204" pitchFamily="34" charset="0"/>
                <a:cs typeface="Arial" panose="020B0604020202020204" pitchFamily="34" charset="0"/>
              </a:rPr>
              <a:t>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ipsunt</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Ditat que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endParaRPr lang="en-US" sz="32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r>
              <a:rPr lang="en-US" sz="3200" dirty="0">
                <a:latin typeface="Arial" panose="020B0604020202020204" pitchFamily="34" charset="0"/>
                <a:cs typeface="Arial" panose="020B0604020202020204" pitchFamily="34" charset="0"/>
              </a:rPr>
              <a:t> voles </a:t>
            </a:r>
            <a:r>
              <a:rPr lang="en-US" sz="3200" dirty="0" err="1">
                <a:latin typeface="Arial" panose="020B0604020202020204" pitchFamily="34" charset="0"/>
                <a:cs typeface="Arial" panose="020B0604020202020204" pitchFamily="34" charset="0"/>
              </a:rPr>
              <a:t>int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dolorrum</a:t>
            </a:r>
            <a:r>
              <a:rPr lang="en-US" sz="3200" dirty="0">
                <a:latin typeface="Arial" panose="020B0604020202020204" pitchFamily="34" charset="0"/>
                <a:cs typeface="Arial" panose="020B0604020202020204" pitchFamily="34" charset="0"/>
              </a:rPr>
              <a:t> que cores </a:t>
            </a:r>
            <a:r>
              <a:rPr lang="en-US" sz="3200" dirty="0" err="1">
                <a:latin typeface="Arial" panose="020B0604020202020204" pitchFamily="34" charset="0"/>
                <a:cs typeface="Arial" panose="020B0604020202020204" pitchFamily="34" charset="0"/>
              </a:rPr>
              <a:t>doluptaturi</a:t>
            </a:r>
            <a:endParaRPr lang="en-US" sz="32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Ga. </a:t>
            </a:r>
            <a:r>
              <a:rPr lang="en-US" sz="3200" dirty="0" err="1">
                <a:latin typeface="Arial" panose="020B0604020202020204" pitchFamily="34" charset="0"/>
                <a:cs typeface="Arial" panose="020B0604020202020204" pitchFamily="34" charset="0"/>
              </a:rPr>
              <a:t>Oviduntusam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a:t>
            </a:r>
            <a:r>
              <a:rPr lang="en-US" sz="3200" dirty="0">
                <a:latin typeface="Arial" panose="020B0604020202020204" pitchFamily="34" charset="0"/>
                <a:cs typeface="Arial" panose="020B0604020202020204" pitchFamily="34" charset="0"/>
              </a:rPr>
              <a:t> el </a:t>
            </a:r>
            <a:r>
              <a:rPr lang="en-US" sz="3200" dirty="0" err="1">
                <a:latin typeface="Arial" panose="020B0604020202020204" pitchFamily="34" charset="0"/>
                <a:cs typeface="Arial" panose="020B0604020202020204" pitchFamily="34" charset="0"/>
              </a:rPr>
              <a:t>exersperum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sitas</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officiat</a:t>
            </a:r>
            <a:r>
              <a:rPr lang="en-US" sz="3200" dirty="0">
                <a:latin typeface="Arial" panose="020B0604020202020204" pitchFamily="34" charset="0"/>
                <a:cs typeface="Arial" panose="020B0604020202020204" pitchFamily="34" charset="0"/>
              </a:rPr>
              <a:t> am el </a:t>
            </a:r>
            <a:r>
              <a:rPr lang="en-US" sz="3200" dirty="0" err="1">
                <a:latin typeface="Arial" panose="020B0604020202020204" pitchFamily="34" charset="0"/>
                <a:cs typeface="Arial" panose="020B0604020202020204" pitchFamily="34" charset="0"/>
              </a:rPr>
              <a:t>inust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dunt</a:t>
            </a:r>
            <a:r>
              <a:rPr lang="en-US" sz="3200" dirty="0">
                <a:latin typeface="Arial" panose="020B0604020202020204" pitchFamily="34" charset="0"/>
                <a:cs typeface="Arial" panose="020B0604020202020204" pitchFamily="34" charset="0"/>
              </a:rPr>
              <a:t> mint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maxim </a:t>
            </a:r>
            <a:r>
              <a:rPr lang="en-US" sz="3200" dirty="0" err="1">
                <a:latin typeface="Arial" panose="020B0604020202020204" pitchFamily="34" charset="0"/>
                <a:cs typeface="Arial" panose="020B0604020202020204" pitchFamily="34" charset="0"/>
              </a:rPr>
              <a:t>dolupiet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explitatur</a:t>
            </a:r>
            <a:r>
              <a:rPr lang="en-US" sz="3200" dirty="0">
                <a:latin typeface="Arial" panose="020B0604020202020204" pitchFamily="34" charset="0"/>
                <a:cs typeface="Arial" panose="020B0604020202020204" pitchFamily="34" charset="0"/>
              </a:rPr>
              <a:t> sum </a:t>
            </a:r>
            <a:r>
              <a:rPr lang="en-US" sz="3200" dirty="0" err="1">
                <a:latin typeface="Arial" panose="020B0604020202020204" pitchFamily="34" charset="0"/>
                <a:cs typeface="Arial" panose="020B0604020202020204" pitchFamily="34" charset="0"/>
              </a:rPr>
              <a:t>venihit</a:t>
            </a:r>
            <a:r>
              <a:rPr lang="en-US" sz="3200" dirty="0">
                <a:latin typeface="Arial" panose="020B0604020202020204" pitchFamily="34" charset="0"/>
                <a:cs typeface="Arial" panose="020B0604020202020204" pitchFamily="34" charset="0"/>
              </a:rPr>
              <a:t> quo con </a:t>
            </a:r>
            <a:r>
              <a:rPr lang="en-US" sz="3200" dirty="0" err="1">
                <a:latin typeface="Arial" panose="020B0604020202020204" pitchFamily="34" charset="0"/>
                <a:cs typeface="Arial" panose="020B0604020202020204" pitchFamily="34" charset="0"/>
              </a:rPr>
              <a:t>cusda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conessunt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nullitae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porunto</a:t>
            </a:r>
            <a:r>
              <a:rPr lang="en-US" sz="3200" dirty="0">
                <a:latin typeface="Arial" panose="020B0604020202020204" pitchFamily="34" charset="0"/>
                <a:cs typeface="Arial" panose="020B0604020202020204" pitchFamily="34" charset="0"/>
              </a:rPr>
              <a:t> mod </a:t>
            </a:r>
            <a:r>
              <a:rPr lang="en-US" sz="3200" dirty="0" err="1">
                <a:latin typeface="Arial" panose="020B0604020202020204" pitchFamily="34" charset="0"/>
                <a:cs typeface="Arial" panose="020B0604020202020204" pitchFamily="34" charset="0"/>
              </a:rPr>
              <a:t>maiorio</a:t>
            </a:r>
            <a:r>
              <a:rPr lang="en-US" sz="3200" dirty="0">
                <a:latin typeface="Arial" panose="020B0604020202020204" pitchFamily="34" charset="0"/>
                <a:cs typeface="Arial" panose="020B0604020202020204" pitchFamily="34" charset="0"/>
              </a:rPr>
              <a:t> ex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a:t>
            </a:r>
            <a:endParaRPr lang="en-US" sz="32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endParaRPr lang="en-US" sz="32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alicimp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oriaeperum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iusaeped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ame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utatur</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senet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odigniscil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duciis</a:t>
            </a:r>
            <a:r>
              <a:rPr lang="en-US" sz="3200" dirty="0">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Classifying High-Redshift Galaxies from the HETDEX Survey Using Machine Learning</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[AUTHORS LINE]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3</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[DEPT./SCHOOL LINE] </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Department of Integrative Biology, </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Department of Chemistry, College of Natural Sciences, The University of Texas, </a:t>
            </a:r>
            <a:r>
              <a:rPr lang="en-US" sz="4800" baseline="30000" dirty="0">
                <a:latin typeface="Arial" panose="020B0604020202020204" pitchFamily="34" charset="0"/>
                <a:cs typeface="Arial" panose="020B0604020202020204" pitchFamily="34" charset="0"/>
              </a:rPr>
              <a:t>3</a:t>
            </a:r>
            <a:r>
              <a:rPr lang="en-US" sz="4800" dirty="0">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123258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8" name="Picture 4" descr="Galaxy - Wikipedia">
            <a:extLst>
              <a:ext uri="{FF2B5EF4-FFF2-40B4-BE49-F238E27FC236}">
                <a16:creationId xmlns:a16="http://schemas.microsoft.com/office/drawing/2014/main" id="{250F0E1C-54D1-FF0C-6B1F-45CE430D4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2961" y="6643163"/>
            <a:ext cx="31851639" cy="26304145"/>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Imintem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porro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debitis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itius</a:t>
            </a:r>
            <a:r>
              <a:rPr lang="en-US" sz="3200" dirty="0">
                <a:solidFill>
                  <a:schemeClr val="bg1"/>
                </a:solidFill>
                <a:latin typeface="Arial" panose="020B0604020202020204" pitchFamily="34" charset="0"/>
                <a:cs typeface="Arial" panose="020B0604020202020204" pitchFamily="34" charset="0"/>
              </a:rPr>
              <a:t>, nus id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animus </a:t>
            </a:r>
            <a:r>
              <a:rPr lang="en-US" sz="3200" dirty="0" err="1">
                <a:solidFill>
                  <a:schemeClr val="bg1"/>
                </a:solidFill>
                <a:latin typeface="Arial" panose="020B0604020202020204" pitchFamily="34" charset="0"/>
                <a:cs typeface="Arial" panose="020B0604020202020204" pitchFamily="34" charset="0"/>
              </a:rPr>
              <a:t>auda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platust</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imin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perovitasped</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ipsus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maios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eume</a:t>
            </a:r>
            <a:r>
              <a:rPr lang="en-US" sz="3200" dirty="0">
                <a:solidFill>
                  <a:schemeClr val="bg1"/>
                </a:solidFill>
                <a:latin typeface="Arial" panose="020B0604020202020204" pitchFamily="34" charset="0"/>
                <a:cs typeface="Arial" panose="020B0604020202020204" pitchFamily="34" charset="0"/>
              </a:rPr>
              <a:t> di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a </a:t>
            </a:r>
            <a:r>
              <a:rPr lang="en-US" sz="3200" dirty="0" err="1">
                <a:solidFill>
                  <a:schemeClr val="bg1"/>
                </a:solidFill>
                <a:latin typeface="Arial" panose="020B0604020202020204" pitchFamily="34" charset="0"/>
                <a:cs typeface="Arial" panose="020B0604020202020204" pitchFamily="34" charset="0"/>
              </a:rPr>
              <a:t>dolupit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serio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bea</a:t>
            </a:r>
            <a:r>
              <a:rPr lang="en-US" sz="3200" dirty="0">
                <a:solidFill>
                  <a:schemeClr val="bg1"/>
                </a:solidFill>
                <a:latin typeface="Arial" panose="020B0604020202020204" pitchFamily="34" charset="0"/>
                <a:cs typeface="Arial" panose="020B0604020202020204" pitchFamily="34" charset="0"/>
              </a:rPr>
              <a:t> natis </a:t>
            </a:r>
            <a:r>
              <a:rPr lang="en-US" sz="3200" dirty="0" err="1">
                <a:solidFill>
                  <a:schemeClr val="bg1"/>
                </a:solidFill>
                <a:latin typeface="Arial" panose="020B0604020202020204" pitchFamily="34" charset="0"/>
                <a:cs typeface="Arial" panose="020B0604020202020204" pitchFamily="34" charset="0"/>
              </a:rPr>
              <a:t>dolupta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simperiae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nate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ulparis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magnieniam</a:t>
            </a:r>
            <a:r>
              <a:rPr lang="en-US" sz="3200" dirty="0">
                <a:solidFill>
                  <a:schemeClr val="bg1"/>
                </a:solidFill>
                <a:latin typeface="Arial" panose="020B0604020202020204" pitchFamily="34" charset="0"/>
                <a:cs typeface="Arial" panose="020B0604020202020204" pitchFamily="34" charset="0"/>
              </a:rPr>
              <a:t>, to </a:t>
            </a:r>
            <a:r>
              <a:rPr lang="en-US" sz="3200" dirty="0" err="1">
                <a:solidFill>
                  <a:schemeClr val="bg1"/>
                </a:solidFill>
                <a:latin typeface="Arial" panose="020B0604020202020204" pitchFamily="34" charset="0"/>
                <a:cs typeface="Arial" panose="020B0604020202020204" pitchFamily="34" charset="0"/>
              </a:rPr>
              <a:t>intotatur</a:t>
            </a:r>
            <a:r>
              <a:rPr lang="en-US" sz="3200" dirty="0">
                <a:solidFill>
                  <a:schemeClr val="bg1"/>
                </a:solidFill>
                <a:latin typeface="Arial" panose="020B0604020202020204" pitchFamily="34" charset="0"/>
                <a:cs typeface="Arial" panose="020B0604020202020204" pitchFamily="34" charset="0"/>
              </a:rPr>
              <a:t>?</a:t>
            </a:r>
          </a:p>
          <a:p>
            <a:r>
              <a:rPr lang="en-US" sz="3200" dirty="0" err="1">
                <a:solidFill>
                  <a:schemeClr val="bg1"/>
                </a:solidFill>
                <a:latin typeface="Arial" panose="020B0604020202020204" pitchFamily="34" charset="0"/>
                <a:cs typeface="Arial" panose="020B0604020202020204" pitchFamily="34" charset="0"/>
              </a:rPr>
              <a:t>Sunto</a:t>
            </a:r>
            <a:r>
              <a:rPr lang="en-US" sz="3200" dirty="0">
                <a:solidFill>
                  <a:schemeClr val="bg1"/>
                </a:solidFill>
                <a:latin typeface="Arial" panose="020B0604020202020204" pitchFamily="34" charset="0"/>
                <a:cs typeface="Arial" panose="020B0604020202020204" pitchFamily="34" charset="0"/>
              </a:rPr>
              <a:t> into </a:t>
            </a:r>
            <a:r>
              <a:rPr lang="en-US" sz="3200" dirty="0" err="1">
                <a:solidFill>
                  <a:schemeClr val="bg1"/>
                </a:solidFill>
                <a:latin typeface="Arial" panose="020B0604020202020204" pitchFamily="34" charset="0"/>
                <a:cs typeface="Arial" panose="020B0604020202020204" pitchFamily="34" charset="0"/>
              </a:rPr>
              <a:t>temperi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aturerum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identio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nsectatem</a:t>
            </a:r>
            <a:r>
              <a:rPr lang="en-US" sz="3200" dirty="0">
                <a:solidFill>
                  <a:schemeClr val="bg1"/>
                </a:solidFill>
                <a:latin typeface="Arial" panose="020B0604020202020204" pitchFamily="34" charset="0"/>
                <a:cs typeface="Arial" panose="020B0604020202020204" pitchFamily="34" charset="0"/>
              </a:rPr>
              <a:t> quo </a:t>
            </a:r>
            <a:r>
              <a:rPr lang="en-US" sz="3200" dirty="0" err="1">
                <a:solidFill>
                  <a:schemeClr val="bg1"/>
                </a:solidFill>
                <a:latin typeface="Arial" panose="020B0604020202020204" pitchFamily="34" charset="0"/>
                <a:cs typeface="Arial" panose="020B0604020202020204" pitchFamily="34" charset="0"/>
              </a:rPr>
              <a:t>dolorum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Itiatur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vendus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quodis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reria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volupienis</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posto</a:t>
            </a:r>
            <a:r>
              <a:rPr lang="en-US" sz="3200" dirty="0">
                <a:solidFill>
                  <a:schemeClr val="bg1"/>
                </a:solidFill>
                <a:latin typeface="Arial" panose="020B0604020202020204" pitchFamily="34" charset="0"/>
                <a:cs typeface="Arial" panose="020B0604020202020204" pitchFamily="34" charset="0"/>
              </a:rPr>
              <a:t> dolor </a:t>
            </a:r>
            <a:r>
              <a:rPr lang="en-US" sz="3200" dirty="0" err="1">
                <a:solidFill>
                  <a:schemeClr val="bg1"/>
                </a:solidFill>
                <a:latin typeface="Arial" panose="020B0604020202020204" pitchFamily="34" charset="0"/>
                <a:cs typeface="Arial" panose="020B0604020202020204" pitchFamily="34" charset="0"/>
              </a:rPr>
              <a:t>sam</a:t>
            </a:r>
            <a:r>
              <a:rPr lang="en-US" sz="3200" dirty="0">
                <a:solidFill>
                  <a:schemeClr val="bg1"/>
                </a:solidFill>
                <a:latin typeface="Arial" panose="020B0604020202020204" pitchFamily="34" charset="0"/>
                <a:cs typeface="Arial" panose="020B0604020202020204" pitchFamily="34" charset="0"/>
              </a:rPr>
              <a:t> debit </a:t>
            </a:r>
            <a:r>
              <a:rPr lang="en-US" sz="3200" dirty="0" err="1">
                <a:solidFill>
                  <a:schemeClr val="bg1"/>
                </a:solidFill>
                <a:latin typeface="Arial" panose="020B0604020202020204" pitchFamily="34" charset="0"/>
                <a:cs typeface="Arial" panose="020B0604020202020204" pitchFamily="34" charset="0"/>
              </a:rPr>
              <a:t>experumet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id </a:t>
            </a:r>
            <a:r>
              <a:rPr lang="en-US" sz="3200" dirty="0" err="1">
                <a:solidFill>
                  <a:schemeClr val="bg1"/>
                </a:solidFill>
                <a:latin typeface="Arial" panose="020B0604020202020204" pitchFamily="34" charset="0"/>
                <a:cs typeface="Arial" panose="020B0604020202020204" pitchFamily="34" charset="0"/>
              </a:rPr>
              <a:t>molorrum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fuga</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volorioraes</a:t>
            </a:r>
            <a:r>
              <a:rPr lang="en-US" sz="3200" dirty="0">
                <a:solidFill>
                  <a:schemeClr val="bg1"/>
                </a:solidFill>
                <a:latin typeface="Arial" panose="020B0604020202020204" pitchFamily="34" charset="0"/>
                <a:cs typeface="Arial" panose="020B0604020202020204" pitchFamily="34" charset="0"/>
              </a:rPr>
              <a:t> alit, que </a:t>
            </a:r>
            <a:r>
              <a:rPr lang="en-US" sz="3200" dirty="0" err="1">
                <a:solidFill>
                  <a:schemeClr val="bg1"/>
                </a:solidFill>
                <a:latin typeface="Arial" panose="020B0604020202020204" pitchFamily="34" charset="0"/>
                <a:cs typeface="Arial" panose="020B0604020202020204" pitchFamily="34" charset="0"/>
              </a:rPr>
              <a:t>plitati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onemporro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entorio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rumendi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simenimus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mossimus</a:t>
            </a:r>
            <a:r>
              <a:rPr lang="en-US" sz="3200" dirty="0">
                <a:solidFill>
                  <a:schemeClr val="bg1"/>
                </a:solidFill>
                <a:latin typeface="Arial" panose="020B0604020202020204" pitchFamily="34" charset="0"/>
                <a:cs typeface="Arial" panose="020B0604020202020204" pitchFamily="34" charset="0"/>
              </a:rPr>
              <a:t> re </a:t>
            </a:r>
            <a:r>
              <a:rPr lang="en-US" sz="3200" dirty="0" err="1">
                <a:solidFill>
                  <a:schemeClr val="bg1"/>
                </a:solidFill>
                <a:latin typeface="Arial" panose="020B0604020202020204" pitchFamily="34" charset="0"/>
                <a:cs typeface="Arial" panose="020B0604020202020204" pitchFamily="34" charset="0"/>
              </a:rPr>
              <a:t>officit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officae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volorem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optae</a:t>
            </a:r>
            <a:r>
              <a:rPr lang="en-US" sz="3200" dirty="0">
                <a:solidFill>
                  <a:schemeClr val="bg1"/>
                </a:solidFill>
                <a:latin typeface="Arial" panose="020B0604020202020204" pitchFamily="34" charset="0"/>
                <a:cs typeface="Arial" panose="020B0604020202020204" pitchFamily="34" charset="0"/>
              </a:rPr>
              <a:t>. Ut </a:t>
            </a:r>
            <a:r>
              <a:rPr lang="en-US" sz="3200" dirty="0" err="1">
                <a:solidFill>
                  <a:schemeClr val="bg1"/>
                </a:solidFill>
                <a:latin typeface="Arial" panose="020B0604020202020204" pitchFamily="34" charset="0"/>
                <a:cs typeface="Arial" panose="020B0604020202020204" pitchFamily="34" charset="0"/>
              </a:rPr>
              <a:t>ipsam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esto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temquas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dolores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sitiandi</a:t>
            </a:r>
            <a:r>
              <a:rPr lang="en-US" sz="3200" dirty="0">
                <a:solidFill>
                  <a:schemeClr val="bg1"/>
                </a:solidFill>
                <a:latin typeface="Arial" panose="020B0604020202020204" pitchFamily="34" charset="0"/>
                <a:cs typeface="Arial" panose="020B0604020202020204" pitchFamily="34" charset="0"/>
              </a:rPr>
              <a:t> arum </a:t>
            </a:r>
            <a:r>
              <a:rPr lang="en-US" sz="3200" dirty="0" err="1">
                <a:solidFill>
                  <a:schemeClr val="bg1"/>
                </a:solidFill>
                <a:latin typeface="Arial" panose="020B0604020202020204" pitchFamily="34" charset="0"/>
                <a:cs typeface="Arial" panose="020B0604020202020204" pitchFamily="34" charset="0"/>
              </a:rPr>
              <a:t>ipicien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debisimus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doluptatius</a:t>
            </a:r>
            <a:r>
              <a:rPr lang="en-US" sz="3200" dirty="0">
                <a:solidFill>
                  <a:schemeClr val="bg1"/>
                </a:solidFill>
                <a:latin typeface="Arial" panose="020B0604020202020204" pitchFamily="34" charset="0"/>
                <a:cs typeface="Arial" panose="020B0604020202020204" pitchFamily="34" charset="0"/>
              </a:rPr>
              <a:t>.</a:t>
            </a:r>
          </a:p>
          <a:p>
            <a:r>
              <a:rPr lang="en-US" sz="3200" dirty="0">
                <a:solidFill>
                  <a:schemeClr val="bg1"/>
                </a:solidFill>
                <a:latin typeface="Arial" panose="020B0604020202020204" pitchFamily="34" charset="0"/>
                <a:cs typeface="Arial" panose="020B0604020202020204" pitchFamily="34" charset="0"/>
              </a:rPr>
              <a:t>As </a:t>
            </a:r>
            <a:r>
              <a:rPr lang="en-US" sz="3200" dirty="0" err="1">
                <a:solidFill>
                  <a:schemeClr val="bg1"/>
                </a:solidFill>
                <a:latin typeface="Arial" panose="020B0604020202020204" pitchFamily="34" charset="0"/>
                <a:cs typeface="Arial" panose="020B0604020202020204" pitchFamily="34" charset="0"/>
              </a:rPr>
              <a:t>verepe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sectis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enda</a:t>
            </a:r>
            <a:r>
              <a:rPr lang="en-US" sz="3200" dirty="0">
                <a:solidFill>
                  <a:schemeClr val="bg1"/>
                </a:solidFill>
                <a:latin typeface="Arial" panose="020B0604020202020204" pitchFamily="34" charset="0"/>
                <a:cs typeface="Arial" panose="020B0604020202020204" pitchFamily="34" charset="0"/>
              </a:rPr>
              <a:t> di </a:t>
            </a:r>
            <a:r>
              <a:rPr lang="en-US" sz="3200" dirty="0" err="1">
                <a:solidFill>
                  <a:schemeClr val="bg1"/>
                </a:solidFill>
                <a:latin typeface="Arial" panose="020B0604020202020204" pitchFamily="34" charset="0"/>
                <a:cs typeface="Arial" panose="020B0604020202020204" pitchFamily="34" charset="0"/>
              </a:rPr>
              <a:t>incto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delectet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eaque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ndanimus</a:t>
            </a:r>
            <a:r>
              <a:rPr lang="en-US" sz="3200" dirty="0">
                <a:solidFill>
                  <a:schemeClr val="bg1"/>
                </a:solidFill>
                <a:latin typeface="Arial" panose="020B0604020202020204" pitchFamily="34" charset="0"/>
                <a:cs typeface="Arial" panose="020B0604020202020204" pitchFamily="34" charset="0"/>
              </a:rPr>
              <a:t>, sin </a:t>
            </a:r>
            <a:r>
              <a:rPr lang="en-US" sz="3200" dirty="0" err="1">
                <a:solidFill>
                  <a:schemeClr val="bg1"/>
                </a:solidFill>
                <a:latin typeface="Arial" panose="020B0604020202020204" pitchFamily="34" charset="0"/>
                <a:cs typeface="Arial" panose="020B0604020202020204" pitchFamily="34" charset="0"/>
              </a:rPr>
              <a:t>cori</a:t>
            </a:r>
            <a:r>
              <a:rPr lang="en-US" sz="3200" dirty="0">
                <a:solidFill>
                  <a:schemeClr val="bg1"/>
                </a:solidFill>
                <a:latin typeface="Arial" panose="020B0604020202020204" pitchFamily="34" charset="0"/>
                <a:cs typeface="Arial" panose="020B0604020202020204" pitchFamily="34" charset="0"/>
              </a:rPr>
              <a:t> rem id </a:t>
            </a:r>
            <a:r>
              <a:rPr lang="en-US" sz="3200" dirty="0" err="1">
                <a:solidFill>
                  <a:schemeClr val="bg1"/>
                </a:solidFill>
                <a:latin typeface="Arial" panose="020B0604020202020204" pitchFamily="34" charset="0"/>
                <a:cs typeface="Arial" panose="020B0604020202020204" pitchFamily="34" charset="0"/>
              </a:rPr>
              <a:t>maximillut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hari</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enduci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idunt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corecta</a:t>
            </a:r>
            <a:endParaRPr lang="en-US" sz="3200" dirty="0">
              <a:solidFill>
                <a:schemeClr val="bg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Ugiatempore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evenis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earchitiam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tempe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susdam</a:t>
            </a:r>
            <a:r>
              <a:rPr lang="en-US" sz="3200" dirty="0">
                <a:solidFill>
                  <a:schemeClr val="bg1"/>
                </a:solidFill>
                <a:latin typeface="Arial" panose="020B0604020202020204" pitchFamily="34" charset="0"/>
                <a:cs typeface="Arial" panose="020B0604020202020204" pitchFamily="34" charset="0"/>
              </a:rPr>
              <a:t> qui </a:t>
            </a:r>
            <a:r>
              <a:rPr lang="en-US" sz="3200" dirty="0" err="1">
                <a:solidFill>
                  <a:schemeClr val="bg1"/>
                </a:solidFill>
                <a:latin typeface="Arial" panose="020B0604020202020204" pitchFamily="34" charset="0"/>
                <a:cs typeface="Arial" panose="020B0604020202020204" pitchFamily="34" charset="0"/>
              </a:rPr>
              <a:t>asimin</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quissequam</a:t>
            </a:r>
            <a:r>
              <a:rPr lang="en-US" sz="3200" dirty="0">
                <a:solidFill>
                  <a:schemeClr val="bg1"/>
                </a:solidFill>
                <a:latin typeface="Arial" panose="020B0604020202020204" pitchFamily="34" charset="0"/>
                <a:cs typeface="Arial" panose="020B0604020202020204" pitchFamily="34" charset="0"/>
              </a:rPr>
              <a:t> la </a:t>
            </a:r>
            <a:r>
              <a:rPr lang="en-US" sz="3200" dirty="0" err="1">
                <a:solidFill>
                  <a:schemeClr val="bg1"/>
                </a:solidFill>
                <a:latin typeface="Arial" panose="020B0604020202020204" pitchFamily="34" charset="0"/>
                <a:cs typeface="Arial" panose="020B0604020202020204" pitchFamily="34" charset="0"/>
              </a:rPr>
              <a:t>ni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ipsunt</a:t>
            </a:r>
            <a:r>
              <a:rPr lang="en-US" sz="3200" dirty="0">
                <a:solidFill>
                  <a:schemeClr val="bg1"/>
                </a:solidFill>
                <a:latin typeface="Arial" panose="020B0604020202020204" pitchFamily="34" charset="0"/>
                <a:cs typeface="Arial" panose="020B0604020202020204" pitchFamily="34" charset="0"/>
              </a:rPr>
              <a:t>.</a:t>
            </a:r>
          </a:p>
          <a:p>
            <a:r>
              <a:rPr lang="en-US" sz="3200" dirty="0">
                <a:solidFill>
                  <a:schemeClr val="bg1"/>
                </a:solidFill>
                <a:latin typeface="Arial" panose="020B0604020202020204" pitchFamily="34" charset="0"/>
                <a:cs typeface="Arial" panose="020B0604020202020204" pitchFamily="34" charset="0"/>
              </a:rPr>
              <a:t>Ditat que a </a:t>
            </a:r>
            <a:r>
              <a:rPr lang="en-US" sz="3200" dirty="0" err="1">
                <a:solidFill>
                  <a:schemeClr val="bg1"/>
                </a:solidFill>
                <a:latin typeface="Arial" panose="020B0604020202020204" pitchFamily="34" charset="0"/>
                <a:cs typeface="Arial" panose="020B0604020202020204" pitchFamily="34" charset="0"/>
              </a:rPr>
              <a:t>quibus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dolutatur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apienda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versper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feriti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delia</a:t>
            </a:r>
            <a:r>
              <a:rPr lang="en-US" sz="3200" dirty="0">
                <a:solidFill>
                  <a:schemeClr val="bg1"/>
                </a:solidFill>
                <a:latin typeface="Arial" panose="020B0604020202020204" pitchFamily="34" charset="0"/>
                <a:cs typeface="Arial" panose="020B0604020202020204" pitchFamily="34" charset="0"/>
              </a:rPr>
              <a:t> pa </a:t>
            </a:r>
            <a:r>
              <a:rPr lang="en-US" sz="3200" dirty="0" err="1">
                <a:solidFill>
                  <a:schemeClr val="bg1"/>
                </a:solidFill>
                <a:latin typeface="Arial" panose="020B0604020202020204" pitchFamily="34" charset="0"/>
                <a:cs typeface="Arial" panose="020B0604020202020204" pitchFamily="34" charset="0"/>
              </a:rPr>
              <a:t>dolo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quamus</a:t>
            </a:r>
            <a:r>
              <a:rPr lang="en-US" sz="3200" dirty="0">
                <a:solidFill>
                  <a:schemeClr val="bg1"/>
                </a:solidFill>
                <a:latin typeface="Arial" panose="020B0604020202020204" pitchFamily="34" charset="0"/>
                <a:cs typeface="Arial" panose="020B0604020202020204" pitchFamily="34" charset="0"/>
              </a:rPr>
              <a:t> arum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endellu</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pisquia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aditatur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audam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earupid</a:t>
            </a:r>
            <a:r>
              <a:rPr lang="en-US" sz="3200" dirty="0">
                <a:solidFill>
                  <a:schemeClr val="bg1"/>
                </a:solidFill>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Vitam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voloria</a:t>
            </a:r>
            <a:r>
              <a:rPr lang="en-US" sz="3200" dirty="0">
                <a:solidFill>
                  <a:schemeClr val="bg1"/>
                </a:solidFill>
                <a:latin typeface="Arial" panose="020B0604020202020204" pitchFamily="34" charset="0"/>
                <a:cs typeface="Arial" panose="020B0604020202020204" pitchFamily="34" charset="0"/>
              </a:rPr>
              <a:t> con et, cum </a:t>
            </a:r>
            <a:r>
              <a:rPr lang="en-US" sz="3200" dirty="0" err="1">
                <a:solidFill>
                  <a:schemeClr val="bg1"/>
                </a:solidFill>
                <a:latin typeface="Arial" panose="020B0604020202020204" pitchFamily="34" charset="0"/>
                <a:cs typeface="Arial" panose="020B0604020202020204" pitchFamily="34" charset="0"/>
              </a:rPr>
              <a:t>laboreium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nam</a:t>
            </a:r>
            <a:r>
              <a:rPr lang="en-US" sz="3200" dirty="0">
                <a:solidFill>
                  <a:schemeClr val="bg1"/>
                </a:solidFill>
                <a:latin typeface="Arial" panose="020B0604020202020204" pitchFamily="34" charset="0"/>
                <a:cs typeface="Arial" panose="020B0604020202020204" pitchFamily="34" charset="0"/>
              </a:rPr>
              <a:t> cum,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paris</a:t>
            </a:r>
            <a:r>
              <a:rPr lang="en-US" sz="3200" dirty="0">
                <a:solidFill>
                  <a:schemeClr val="bg1"/>
                </a:solidFill>
                <a:latin typeface="Arial" panose="020B0604020202020204" pitchFamily="34" charset="0"/>
                <a:cs typeface="Arial" panose="020B0604020202020204" pitchFamily="34" charset="0"/>
              </a:rPr>
              <a:t> as core </a:t>
            </a:r>
            <a:r>
              <a:rPr lang="en-US" sz="3200" dirty="0" err="1">
                <a:solidFill>
                  <a:schemeClr val="bg1"/>
                </a:solidFill>
                <a:latin typeface="Arial" panose="020B0604020202020204" pitchFamily="34" charset="0"/>
                <a:cs typeface="Arial" panose="020B0604020202020204" pitchFamily="34" charset="0"/>
              </a:rPr>
              <a:t>volorest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exceatur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voluptas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eumquatendit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landignam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lantur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sania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escidit</a:t>
            </a:r>
            <a:r>
              <a:rPr lang="en-US" sz="3200" dirty="0">
                <a:solidFill>
                  <a:schemeClr val="bg1"/>
                </a:solidFill>
                <a:latin typeface="Arial" panose="020B0604020202020204" pitchFamily="34" charset="0"/>
                <a:cs typeface="Arial" panose="020B0604020202020204" pitchFamily="34" charset="0"/>
              </a:rPr>
              <a:t> min </a:t>
            </a:r>
            <a:r>
              <a:rPr lang="en-US" sz="3200" dirty="0" err="1">
                <a:solidFill>
                  <a:schemeClr val="bg1"/>
                </a:solidFill>
                <a:latin typeface="Arial" panose="020B0604020202020204" pitchFamily="34" charset="0"/>
                <a:cs typeface="Arial" panose="020B0604020202020204" pitchFamily="34" charset="0"/>
              </a:rPr>
              <a:t>reruptiaero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velis</a:t>
            </a:r>
            <a:r>
              <a:rPr lang="en-US" sz="3200" dirty="0">
                <a:solidFill>
                  <a:schemeClr val="bg1"/>
                </a:solidFill>
                <a:latin typeface="Arial" panose="020B0604020202020204" pitchFamily="34" charset="0"/>
                <a:cs typeface="Arial" panose="020B0604020202020204" pitchFamily="34" charset="0"/>
              </a:rPr>
              <a:t> maximus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sequidisit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omnient</a:t>
            </a:r>
            <a:r>
              <a:rPr lang="en-US" sz="3200" dirty="0">
                <a:solidFill>
                  <a:schemeClr val="bg1"/>
                </a:solidFill>
                <a:latin typeface="Arial" panose="020B0604020202020204" pitchFamily="34" charset="0"/>
                <a:cs typeface="Arial" panose="020B0604020202020204" pitchFamily="34" charset="0"/>
              </a:rPr>
              <a:t> hit lam </a:t>
            </a:r>
            <a:r>
              <a:rPr lang="en-US" sz="3200" dirty="0" err="1">
                <a:solidFill>
                  <a:schemeClr val="bg1"/>
                </a:solidFill>
                <a:latin typeface="Arial" panose="020B0604020202020204" pitchFamily="34" charset="0"/>
                <a:cs typeface="Arial" panose="020B0604020202020204" pitchFamily="34" charset="0"/>
              </a:rPr>
              <a:t>eicias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modio</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nisin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pediam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accaborit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corehen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dendae</a:t>
            </a:r>
            <a:r>
              <a:rPr lang="en-US" sz="3200" dirty="0">
                <a:solidFill>
                  <a:schemeClr val="bg1"/>
                </a:solidFill>
                <a:latin typeface="Arial" panose="020B0604020202020204" pitchFamily="34" charset="0"/>
                <a:cs typeface="Arial" panose="020B0604020202020204" pitchFamily="34" charset="0"/>
              </a:rPr>
              <a:t> nonet </a:t>
            </a:r>
            <a:r>
              <a:rPr lang="en-US" sz="3200" dirty="0" err="1">
                <a:solidFill>
                  <a:schemeClr val="bg1"/>
                </a:solidFill>
                <a:latin typeface="Arial" panose="020B0604020202020204" pitchFamily="34" charset="0"/>
                <a:cs typeface="Arial" panose="020B0604020202020204" pitchFamily="34" charset="0"/>
              </a:rPr>
              <a:t>eliquam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aperorepe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autatem</a:t>
            </a:r>
            <a:endParaRPr lang="en-US" sz="3200" dirty="0">
              <a:solidFill>
                <a:schemeClr val="bg1"/>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Vitam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voloria</a:t>
            </a:r>
            <a:r>
              <a:rPr lang="en-US" sz="3200" dirty="0">
                <a:solidFill>
                  <a:schemeClr val="bg1"/>
                </a:solidFill>
                <a:latin typeface="Arial" panose="020B0604020202020204" pitchFamily="34" charset="0"/>
                <a:cs typeface="Arial" panose="020B0604020202020204" pitchFamily="34" charset="0"/>
              </a:rPr>
              <a:t> con et, cum </a:t>
            </a:r>
            <a:r>
              <a:rPr lang="en-US" sz="3200" dirty="0" err="1">
                <a:solidFill>
                  <a:schemeClr val="bg1"/>
                </a:solidFill>
                <a:latin typeface="Arial" panose="020B0604020202020204" pitchFamily="34" charset="0"/>
                <a:cs typeface="Arial" panose="020B0604020202020204" pitchFamily="34" charset="0"/>
              </a:rPr>
              <a:t>laboreium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nam</a:t>
            </a:r>
            <a:r>
              <a:rPr lang="en-US" sz="3200" dirty="0">
                <a:solidFill>
                  <a:schemeClr val="bg1"/>
                </a:solidFill>
                <a:latin typeface="Arial" panose="020B0604020202020204" pitchFamily="34" charset="0"/>
                <a:cs typeface="Arial" panose="020B0604020202020204" pitchFamily="34" charset="0"/>
              </a:rPr>
              <a:t> cum,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paris</a:t>
            </a:r>
            <a:r>
              <a:rPr lang="en-US" sz="3200" dirty="0">
                <a:solidFill>
                  <a:schemeClr val="bg1"/>
                </a:solidFill>
                <a:latin typeface="Arial" panose="020B0604020202020204" pitchFamily="34" charset="0"/>
                <a:cs typeface="Arial" panose="020B0604020202020204" pitchFamily="34" charset="0"/>
              </a:rPr>
              <a:t> as core </a:t>
            </a:r>
            <a:r>
              <a:rPr lang="en-US" sz="3200" dirty="0" err="1">
                <a:solidFill>
                  <a:schemeClr val="bg1"/>
                </a:solidFill>
                <a:latin typeface="Arial" panose="020B0604020202020204" pitchFamily="34" charset="0"/>
                <a:cs typeface="Arial" panose="020B0604020202020204" pitchFamily="34" charset="0"/>
              </a:rPr>
              <a:t>volorest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exceatur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voluptas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eumquatendit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landignam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lantur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sania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escidit</a:t>
            </a:r>
            <a:r>
              <a:rPr lang="en-US" sz="3200" dirty="0">
                <a:solidFill>
                  <a:schemeClr val="bg1"/>
                </a:solidFill>
                <a:latin typeface="Arial" panose="020B0604020202020204" pitchFamily="34" charset="0"/>
                <a:cs typeface="Arial" panose="020B0604020202020204" pitchFamily="34" charset="0"/>
              </a:rPr>
              <a:t> min </a:t>
            </a:r>
            <a:r>
              <a:rPr lang="en-US" sz="3200" dirty="0" err="1">
                <a:solidFill>
                  <a:schemeClr val="bg1"/>
                </a:solidFill>
                <a:latin typeface="Arial" panose="020B0604020202020204" pitchFamily="34" charset="0"/>
                <a:cs typeface="Arial" panose="020B0604020202020204" pitchFamily="34" charset="0"/>
              </a:rPr>
              <a:t>reruptiaero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velis</a:t>
            </a:r>
            <a:r>
              <a:rPr lang="en-US" sz="3200" dirty="0">
                <a:solidFill>
                  <a:schemeClr val="bg1"/>
                </a:solidFill>
                <a:latin typeface="Arial" panose="020B0604020202020204" pitchFamily="34" charset="0"/>
                <a:cs typeface="Arial" panose="020B0604020202020204" pitchFamily="34" charset="0"/>
              </a:rPr>
              <a:t> maximus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sequidisit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omnient</a:t>
            </a:r>
            <a:r>
              <a:rPr lang="en-US" sz="3200" dirty="0">
                <a:solidFill>
                  <a:schemeClr val="bg1"/>
                </a:solidFill>
                <a:latin typeface="Arial" panose="020B0604020202020204" pitchFamily="34" charset="0"/>
                <a:cs typeface="Arial" panose="020B0604020202020204" pitchFamily="34" charset="0"/>
              </a:rPr>
              <a:t> hit lam </a:t>
            </a:r>
            <a:r>
              <a:rPr lang="en-US" sz="3200" dirty="0" err="1">
                <a:solidFill>
                  <a:schemeClr val="bg1"/>
                </a:solidFill>
                <a:latin typeface="Arial" panose="020B0604020202020204" pitchFamily="34" charset="0"/>
                <a:cs typeface="Arial" panose="020B0604020202020204" pitchFamily="34" charset="0"/>
              </a:rPr>
              <a:t>eicias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modio</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nisin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pediam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accaborit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corehen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dendae</a:t>
            </a:r>
            <a:r>
              <a:rPr lang="en-US" sz="3200" dirty="0">
                <a:solidFill>
                  <a:schemeClr val="bg1"/>
                </a:solidFill>
                <a:latin typeface="Arial" panose="020B0604020202020204" pitchFamily="34" charset="0"/>
                <a:cs typeface="Arial" panose="020B0604020202020204" pitchFamily="34" charset="0"/>
              </a:rPr>
              <a:t> nonet </a:t>
            </a:r>
            <a:r>
              <a:rPr lang="en-US" sz="3200" dirty="0" err="1">
                <a:solidFill>
                  <a:schemeClr val="bg1"/>
                </a:solidFill>
                <a:latin typeface="Arial" panose="020B0604020202020204" pitchFamily="34" charset="0"/>
                <a:cs typeface="Arial" panose="020B0604020202020204" pitchFamily="34" charset="0"/>
              </a:rPr>
              <a:t>eliquam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aperorepe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autatem</a:t>
            </a:r>
            <a:r>
              <a:rPr lang="en-US" sz="3200" dirty="0">
                <a:solidFill>
                  <a:schemeClr val="bg1"/>
                </a:solidFill>
                <a:latin typeface="Arial" panose="020B0604020202020204" pitchFamily="34" charset="0"/>
                <a:cs typeface="Arial" panose="020B0604020202020204" pitchFamily="34" charset="0"/>
              </a:rPr>
              <a:t> voles </a:t>
            </a:r>
            <a:r>
              <a:rPr lang="en-US" sz="3200" dirty="0" err="1">
                <a:solidFill>
                  <a:schemeClr val="bg1"/>
                </a:solidFill>
                <a:latin typeface="Arial" panose="020B0604020202020204" pitchFamily="34" charset="0"/>
                <a:cs typeface="Arial" panose="020B0604020202020204" pitchFamily="34" charset="0"/>
              </a:rPr>
              <a:t>int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odic</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dolorrum</a:t>
            </a:r>
            <a:r>
              <a:rPr lang="en-US" sz="3200" dirty="0">
                <a:solidFill>
                  <a:schemeClr val="bg1"/>
                </a:solidFill>
                <a:latin typeface="Arial" panose="020B0604020202020204" pitchFamily="34" charset="0"/>
                <a:cs typeface="Arial" panose="020B0604020202020204" pitchFamily="34" charset="0"/>
              </a:rPr>
              <a:t> que cores </a:t>
            </a:r>
            <a:r>
              <a:rPr lang="en-US" sz="3200" dirty="0" err="1">
                <a:solidFill>
                  <a:schemeClr val="bg1"/>
                </a:solidFill>
                <a:latin typeface="Arial" panose="020B0604020202020204" pitchFamily="34" charset="0"/>
                <a:cs typeface="Arial" panose="020B0604020202020204" pitchFamily="34" charset="0"/>
              </a:rPr>
              <a:t>doluptaturi</a:t>
            </a:r>
            <a:endParaRPr lang="en-US" sz="3200" dirty="0">
              <a:solidFill>
                <a:schemeClr val="bg1"/>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Ga. </a:t>
            </a:r>
            <a:r>
              <a:rPr lang="en-US" sz="3200" dirty="0" err="1">
                <a:solidFill>
                  <a:schemeClr val="bg1"/>
                </a:solidFill>
                <a:latin typeface="Arial" panose="020B0604020202020204" pitchFamily="34" charset="0"/>
                <a:cs typeface="Arial" panose="020B0604020202020204" pitchFamily="34" charset="0"/>
              </a:rPr>
              <a:t>Oviduntusam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exerum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fugitat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quae</a:t>
            </a:r>
            <a:r>
              <a:rPr lang="en-US" sz="3200" dirty="0">
                <a:solidFill>
                  <a:schemeClr val="bg1"/>
                </a:solidFill>
                <a:latin typeface="Arial" panose="020B0604020202020204" pitchFamily="34" charset="0"/>
                <a:cs typeface="Arial" panose="020B0604020202020204" pitchFamily="34" charset="0"/>
              </a:rPr>
              <a:t> el </a:t>
            </a:r>
            <a:r>
              <a:rPr lang="en-US" sz="3200" dirty="0" err="1">
                <a:solidFill>
                  <a:schemeClr val="bg1"/>
                </a:solidFill>
                <a:latin typeface="Arial" panose="020B0604020202020204" pitchFamily="34" charset="0"/>
                <a:cs typeface="Arial" panose="020B0604020202020204" pitchFamily="34" charset="0"/>
              </a:rPr>
              <a:t>exersperum</a:t>
            </a:r>
            <a:r>
              <a:rPr lang="en-US" sz="3200" dirty="0">
                <a:solidFill>
                  <a:schemeClr val="bg1"/>
                </a:solidFill>
                <a:latin typeface="Arial" panose="020B0604020202020204" pitchFamily="34" charset="0"/>
                <a:cs typeface="Arial" panose="020B0604020202020204" pitchFamily="34" charset="0"/>
              </a:rPr>
              <a:t> qui </a:t>
            </a:r>
            <a:r>
              <a:rPr lang="en-US" sz="3200" dirty="0" err="1">
                <a:solidFill>
                  <a:schemeClr val="bg1"/>
                </a:solidFill>
                <a:latin typeface="Arial" panose="020B0604020202020204" pitchFamily="34" charset="0"/>
                <a:cs typeface="Arial" panose="020B0604020202020204" pitchFamily="34" charset="0"/>
              </a:rPr>
              <a:t>corum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sitas</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officiat</a:t>
            </a:r>
            <a:r>
              <a:rPr lang="en-US" sz="3200" dirty="0">
                <a:solidFill>
                  <a:schemeClr val="bg1"/>
                </a:solidFill>
                <a:latin typeface="Arial" panose="020B0604020202020204" pitchFamily="34" charset="0"/>
                <a:cs typeface="Arial" panose="020B0604020202020204" pitchFamily="34" charset="0"/>
              </a:rPr>
              <a:t> am el </a:t>
            </a:r>
            <a:r>
              <a:rPr lang="en-US" sz="3200" dirty="0" err="1">
                <a:solidFill>
                  <a:schemeClr val="bg1"/>
                </a:solidFill>
                <a:latin typeface="Arial" panose="020B0604020202020204" pitchFamily="34" charset="0"/>
                <a:cs typeface="Arial" panose="020B0604020202020204" pitchFamily="34" charset="0"/>
              </a:rPr>
              <a:t>inust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dunt</a:t>
            </a:r>
            <a:r>
              <a:rPr lang="en-US" sz="3200" dirty="0">
                <a:solidFill>
                  <a:schemeClr val="bg1"/>
                </a:solidFill>
                <a:latin typeface="Arial" panose="020B0604020202020204" pitchFamily="34" charset="0"/>
                <a:cs typeface="Arial" panose="020B0604020202020204" pitchFamily="34" charset="0"/>
              </a:rPr>
              <a:t> mint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il</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mintis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a:t>
            </a:r>
            <a:r>
              <a:rPr lang="en-US" sz="3200" dirty="0">
                <a:solidFill>
                  <a:schemeClr val="bg1"/>
                </a:solidFill>
                <a:latin typeface="Arial" panose="020B0604020202020204" pitchFamily="34" charset="0"/>
                <a:cs typeface="Arial" panose="020B0604020202020204" pitchFamily="34" charset="0"/>
              </a:rPr>
              <a:t> maxim </a:t>
            </a:r>
            <a:r>
              <a:rPr lang="en-US" sz="3200" dirty="0" err="1">
                <a:solidFill>
                  <a:schemeClr val="bg1"/>
                </a:solidFill>
                <a:latin typeface="Arial" panose="020B0604020202020204" pitchFamily="34" charset="0"/>
                <a:cs typeface="Arial" panose="020B0604020202020204" pitchFamily="34" charset="0"/>
              </a:rPr>
              <a:t>dolupiet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aborem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explitatur</a:t>
            </a:r>
            <a:r>
              <a:rPr lang="en-US" sz="3200" dirty="0">
                <a:solidFill>
                  <a:schemeClr val="bg1"/>
                </a:solidFill>
                <a:latin typeface="Arial" panose="020B0604020202020204" pitchFamily="34" charset="0"/>
                <a:cs typeface="Arial" panose="020B0604020202020204" pitchFamily="34" charset="0"/>
              </a:rPr>
              <a:t> sum </a:t>
            </a:r>
            <a:r>
              <a:rPr lang="en-US" sz="3200" dirty="0" err="1">
                <a:solidFill>
                  <a:schemeClr val="bg1"/>
                </a:solidFill>
                <a:latin typeface="Arial" panose="020B0604020202020204" pitchFamily="34" charset="0"/>
                <a:cs typeface="Arial" panose="020B0604020202020204" pitchFamily="34" charset="0"/>
              </a:rPr>
              <a:t>venihit</a:t>
            </a:r>
            <a:r>
              <a:rPr lang="en-US" sz="3200" dirty="0">
                <a:solidFill>
                  <a:schemeClr val="bg1"/>
                </a:solidFill>
                <a:latin typeface="Arial" panose="020B0604020202020204" pitchFamily="34" charset="0"/>
                <a:cs typeface="Arial" panose="020B0604020202020204" pitchFamily="34" charset="0"/>
              </a:rPr>
              <a:t> quo con </a:t>
            </a:r>
            <a:r>
              <a:rPr lang="en-US" sz="3200" dirty="0" err="1">
                <a:solidFill>
                  <a:schemeClr val="bg1"/>
                </a:solidFill>
                <a:latin typeface="Arial" panose="020B0604020202020204" pitchFamily="34" charset="0"/>
                <a:cs typeface="Arial" panose="020B0604020202020204" pitchFamily="34" charset="0"/>
              </a:rPr>
              <a:t>cusda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quia</a:t>
            </a:r>
            <a:r>
              <a:rPr lang="en-US" sz="3200" dirty="0">
                <a:solidFill>
                  <a:schemeClr val="bg1"/>
                </a:solidFill>
                <a:latin typeface="Arial" panose="020B0604020202020204" pitchFamily="34" charset="0"/>
                <a:cs typeface="Arial" panose="020B0604020202020204" pitchFamily="34" charset="0"/>
              </a:rPr>
              <a:t> qui </a:t>
            </a:r>
            <a:r>
              <a:rPr lang="en-US" sz="3200" dirty="0" err="1">
                <a:solidFill>
                  <a:schemeClr val="bg1"/>
                </a:solidFill>
                <a:latin typeface="Arial" panose="020B0604020202020204" pitchFamily="34" charset="0"/>
                <a:cs typeface="Arial" panose="020B0604020202020204" pitchFamily="34" charset="0"/>
              </a:rPr>
              <a:t>conessunt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nullitae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porunto</a:t>
            </a:r>
            <a:r>
              <a:rPr lang="en-US" sz="3200" dirty="0">
                <a:solidFill>
                  <a:schemeClr val="bg1"/>
                </a:solidFill>
                <a:latin typeface="Arial" panose="020B0604020202020204" pitchFamily="34" charset="0"/>
                <a:cs typeface="Arial" panose="020B0604020202020204" pitchFamily="34" charset="0"/>
              </a:rPr>
              <a:t> mod </a:t>
            </a:r>
            <a:r>
              <a:rPr lang="en-US" sz="3200" dirty="0" err="1">
                <a:solidFill>
                  <a:schemeClr val="bg1"/>
                </a:solidFill>
                <a:latin typeface="Arial" panose="020B0604020202020204" pitchFamily="34" charset="0"/>
                <a:cs typeface="Arial" panose="020B0604020202020204" pitchFamily="34" charset="0"/>
              </a:rPr>
              <a:t>maiorio</a:t>
            </a:r>
            <a:r>
              <a:rPr lang="en-US" sz="3200" dirty="0">
                <a:solidFill>
                  <a:schemeClr val="bg1"/>
                </a:solidFill>
                <a:latin typeface="Arial" panose="020B0604020202020204" pitchFamily="34" charset="0"/>
                <a:cs typeface="Arial" panose="020B0604020202020204" pitchFamily="34" charset="0"/>
              </a:rPr>
              <a:t> ex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a:t>
            </a:r>
            <a:endParaRPr lang="en-US" sz="3200"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Vitam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voloria</a:t>
            </a:r>
            <a:r>
              <a:rPr lang="en-US" sz="3200" dirty="0">
                <a:solidFill>
                  <a:schemeClr val="bg1"/>
                </a:solidFill>
                <a:latin typeface="Arial" panose="020B0604020202020204" pitchFamily="34" charset="0"/>
                <a:cs typeface="Arial" panose="020B0604020202020204" pitchFamily="34" charset="0"/>
              </a:rPr>
              <a:t> con et, cum </a:t>
            </a:r>
            <a:r>
              <a:rPr lang="en-US" sz="3200" dirty="0" err="1">
                <a:solidFill>
                  <a:schemeClr val="bg1"/>
                </a:solidFill>
                <a:latin typeface="Arial" panose="020B0604020202020204" pitchFamily="34" charset="0"/>
                <a:cs typeface="Arial" panose="020B0604020202020204" pitchFamily="34" charset="0"/>
              </a:rPr>
              <a:t>laboreium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nam</a:t>
            </a:r>
            <a:r>
              <a:rPr lang="en-US" sz="3200" dirty="0">
                <a:solidFill>
                  <a:schemeClr val="bg1"/>
                </a:solidFill>
                <a:latin typeface="Arial" panose="020B0604020202020204" pitchFamily="34" charset="0"/>
                <a:cs typeface="Arial" panose="020B0604020202020204" pitchFamily="34" charset="0"/>
              </a:rPr>
              <a:t> cum,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paris</a:t>
            </a:r>
            <a:r>
              <a:rPr lang="en-US" sz="3200" dirty="0">
                <a:solidFill>
                  <a:schemeClr val="bg1"/>
                </a:solidFill>
                <a:latin typeface="Arial" panose="020B0604020202020204" pitchFamily="34" charset="0"/>
                <a:cs typeface="Arial" panose="020B0604020202020204" pitchFamily="34" charset="0"/>
              </a:rPr>
              <a:t> as core </a:t>
            </a:r>
            <a:r>
              <a:rPr lang="en-US" sz="3200" dirty="0" err="1">
                <a:solidFill>
                  <a:schemeClr val="bg1"/>
                </a:solidFill>
                <a:latin typeface="Arial" panose="020B0604020202020204" pitchFamily="34" charset="0"/>
                <a:cs typeface="Arial" panose="020B0604020202020204" pitchFamily="34" charset="0"/>
              </a:rPr>
              <a:t>volorest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exceatur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voluptas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eumquatendit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landignam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lantur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sania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escidit</a:t>
            </a:r>
            <a:r>
              <a:rPr lang="en-US" sz="3200" dirty="0">
                <a:solidFill>
                  <a:schemeClr val="bg1"/>
                </a:solidFill>
                <a:latin typeface="Arial" panose="020B0604020202020204" pitchFamily="34" charset="0"/>
                <a:cs typeface="Arial" panose="020B0604020202020204" pitchFamily="34" charset="0"/>
              </a:rPr>
              <a:t> min </a:t>
            </a:r>
            <a:r>
              <a:rPr lang="en-US" sz="3200" dirty="0" err="1">
                <a:solidFill>
                  <a:schemeClr val="bg1"/>
                </a:solidFill>
                <a:latin typeface="Arial" panose="020B0604020202020204" pitchFamily="34" charset="0"/>
                <a:cs typeface="Arial" panose="020B0604020202020204" pitchFamily="34" charset="0"/>
              </a:rPr>
              <a:t>reruptiaero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velis</a:t>
            </a:r>
            <a:r>
              <a:rPr lang="en-US" sz="3200" dirty="0">
                <a:solidFill>
                  <a:schemeClr val="bg1"/>
                </a:solidFill>
                <a:latin typeface="Arial" panose="020B0604020202020204" pitchFamily="34" charset="0"/>
                <a:cs typeface="Arial" panose="020B0604020202020204" pitchFamily="34" charset="0"/>
              </a:rPr>
              <a:t> maximus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sequidisit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omnient</a:t>
            </a:r>
            <a:endParaRPr lang="en-US" sz="3200" dirty="0">
              <a:solidFill>
                <a:schemeClr val="bg1"/>
              </a:solidFill>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Imintem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porro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debitis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itius</a:t>
            </a:r>
            <a:r>
              <a:rPr lang="en-US" sz="3200" dirty="0">
                <a:solidFill>
                  <a:schemeClr val="bg1"/>
                </a:solidFill>
                <a:latin typeface="Arial" panose="020B0604020202020204" pitchFamily="34" charset="0"/>
                <a:cs typeface="Arial" panose="020B0604020202020204" pitchFamily="34" charset="0"/>
              </a:rPr>
              <a:t>, nus id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animus </a:t>
            </a:r>
            <a:r>
              <a:rPr lang="en-US" sz="3200" dirty="0" err="1">
                <a:solidFill>
                  <a:schemeClr val="bg1"/>
                </a:solidFill>
                <a:latin typeface="Arial" panose="020B0604020202020204" pitchFamily="34" charset="0"/>
                <a:cs typeface="Arial" panose="020B0604020202020204" pitchFamily="34" charset="0"/>
              </a:rPr>
              <a:t>auda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platust</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imin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perovitasped</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ipsus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maios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eume</a:t>
            </a:r>
            <a:r>
              <a:rPr lang="en-US" sz="3200" dirty="0">
                <a:solidFill>
                  <a:schemeClr val="bg1"/>
                </a:solidFill>
                <a:latin typeface="Arial" panose="020B0604020202020204" pitchFamily="34" charset="0"/>
                <a:cs typeface="Arial" panose="020B0604020202020204" pitchFamily="34" charset="0"/>
              </a:rPr>
              <a:t> di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a </a:t>
            </a:r>
            <a:r>
              <a:rPr lang="en-US" sz="3200" dirty="0" err="1">
                <a:solidFill>
                  <a:schemeClr val="bg1"/>
                </a:solidFill>
                <a:latin typeface="Arial" panose="020B0604020202020204" pitchFamily="34" charset="0"/>
                <a:cs typeface="Arial" panose="020B0604020202020204" pitchFamily="34" charset="0"/>
              </a:rPr>
              <a:t>dolupit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serio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bea</a:t>
            </a:r>
            <a:r>
              <a:rPr lang="en-US" sz="3200" dirty="0">
                <a:solidFill>
                  <a:schemeClr val="bg1"/>
                </a:solidFill>
                <a:latin typeface="Arial" panose="020B0604020202020204" pitchFamily="34" charset="0"/>
                <a:cs typeface="Arial" panose="020B0604020202020204" pitchFamily="34" charset="0"/>
              </a:rPr>
              <a:t> natis </a:t>
            </a:r>
            <a:r>
              <a:rPr lang="en-US" sz="3200" dirty="0" err="1">
                <a:solidFill>
                  <a:schemeClr val="bg1"/>
                </a:solidFill>
                <a:latin typeface="Arial" panose="020B0604020202020204" pitchFamily="34" charset="0"/>
                <a:cs typeface="Arial" panose="020B0604020202020204" pitchFamily="34" charset="0"/>
              </a:rPr>
              <a:t>dolupta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simperiae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nate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ulparis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magnieniam</a:t>
            </a:r>
            <a:r>
              <a:rPr lang="en-US" sz="3200" dirty="0">
                <a:solidFill>
                  <a:schemeClr val="bg1"/>
                </a:solidFill>
                <a:latin typeface="Arial" panose="020B0604020202020204" pitchFamily="34" charset="0"/>
                <a:cs typeface="Arial" panose="020B0604020202020204" pitchFamily="34" charset="0"/>
              </a:rPr>
              <a:t>, to </a:t>
            </a:r>
            <a:r>
              <a:rPr lang="en-US" sz="3200" dirty="0" err="1">
                <a:solidFill>
                  <a:schemeClr val="bg1"/>
                </a:solidFill>
                <a:latin typeface="Arial" panose="020B0604020202020204" pitchFamily="34" charset="0"/>
                <a:cs typeface="Arial" panose="020B0604020202020204" pitchFamily="34" charset="0"/>
              </a:rPr>
              <a:t>intotatur</a:t>
            </a:r>
            <a:r>
              <a:rPr lang="en-US" sz="3200" dirty="0">
                <a:solidFill>
                  <a:schemeClr val="bg1"/>
                </a:solidFill>
                <a:latin typeface="Arial" panose="020B0604020202020204" pitchFamily="34" charset="0"/>
                <a:cs typeface="Arial" panose="020B0604020202020204" pitchFamily="34" charset="0"/>
              </a:rPr>
              <a:t>?</a:t>
            </a:r>
          </a:p>
          <a:p>
            <a:r>
              <a:rPr lang="en-US" sz="3200" dirty="0" err="1">
                <a:solidFill>
                  <a:schemeClr val="bg1"/>
                </a:solidFill>
                <a:latin typeface="Arial" panose="020B0604020202020204" pitchFamily="34" charset="0"/>
                <a:cs typeface="Arial" panose="020B0604020202020204" pitchFamily="34" charset="0"/>
              </a:rPr>
              <a:t>Sunto</a:t>
            </a:r>
            <a:r>
              <a:rPr lang="en-US" sz="3200" dirty="0">
                <a:solidFill>
                  <a:schemeClr val="bg1"/>
                </a:solidFill>
                <a:latin typeface="Arial" panose="020B0604020202020204" pitchFamily="34" charset="0"/>
                <a:cs typeface="Arial" panose="020B0604020202020204" pitchFamily="34" charset="0"/>
              </a:rPr>
              <a:t> into </a:t>
            </a:r>
            <a:r>
              <a:rPr lang="en-US" sz="3200" dirty="0" err="1">
                <a:solidFill>
                  <a:schemeClr val="bg1"/>
                </a:solidFill>
                <a:latin typeface="Arial" panose="020B0604020202020204" pitchFamily="34" charset="0"/>
                <a:cs typeface="Arial" panose="020B0604020202020204" pitchFamily="34" charset="0"/>
              </a:rPr>
              <a:t>temperi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aturerum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identio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nsectatem</a:t>
            </a:r>
            <a:r>
              <a:rPr lang="en-US" sz="3200" dirty="0">
                <a:solidFill>
                  <a:schemeClr val="bg1"/>
                </a:solidFill>
                <a:latin typeface="Arial" panose="020B0604020202020204" pitchFamily="34" charset="0"/>
                <a:cs typeface="Arial" panose="020B0604020202020204" pitchFamily="34" charset="0"/>
              </a:rPr>
              <a:t> quo </a:t>
            </a:r>
            <a:r>
              <a:rPr lang="en-US" sz="3200" dirty="0" err="1">
                <a:solidFill>
                  <a:schemeClr val="bg1"/>
                </a:solidFill>
                <a:latin typeface="Arial" panose="020B0604020202020204" pitchFamily="34" charset="0"/>
                <a:cs typeface="Arial" panose="020B0604020202020204" pitchFamily="34" charset="0"/>
              </a:rPr>
              <a:t>dolorum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Itiatur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vendus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quodis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reria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volupienis</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posto</a:t>
            </a:r>
            <a:r>
              <a:rPr lang="en-US" sz="3200" dirty="0">
                <a:solidFill>
                  <a:schemeClr val="bg1"/>
                </a:solidFill>
                <a:latin typeface="Arial" panose="020B0604020202020204" pitchFamily="34" charset="0"/>
                <a:cs typeface="Arial" panose="020B0604020202020204" pitchFamily="34" charset="0"/>
              </a:rPr>
              <a:t> dolor </a:t>
            </a:r>
            <a:r>
              <a:rPr lang="en-US" sz="3200" dirty="0" err="1">
                <a:solidFill>
                  <a:schemeClr val="bg1"/>
                </a:solidFill>
                <a:latin typeface="Arial" panose="020B0604020202020204" pitchFamily="34" charset="0"/>
                <a:cs typeface="Arial" panose="020B0604020202020204" pitchFamily="34" charset="0"/>
              </a:rPr>
              <a:t>sam</a:t>
            </a:r>
            <a:r>
              <a:rPr lang="en-US" sz="3200" dirty="0">
                <a:solidFill>
                  <a:schemeClr val="bg1"/>
                </a:solidFill>
                <a:latin typeface="Arial" panose="020B0604020202020204" pitchFamily="34" charset="0"/>
                <a:cs typeface="Arial" panose="020B0604020202020204" pitchFamily="34" charset="0"/>
              </a:rPr>
              <a:t> debit </a:t>
            </a:r>
            <a:r>
              <a:rPr lang="en-US" sz="3200" dirty="0" err="1">
                <a:solidFill>
                  <a:schemeClr val="bg1"/>
                </a:solidFill>
                <a:latin typeface="Arial" panose="020B0604020202020204" pitchFamily="34" charset="0"/>
                <a:cs typeface="Arial" panose="020B0604020202020204" pitchFamily="34" charset="0"/>
              </a:rPr>
              <a:t>experumet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id </a:t>
            </a:r>
            <a:r>
              <a:rPr lang="en-US" sz="3200" dirty="0" err="1">
                <a:solidFill>
                  <a:schemeClr val="bg1"/>
                </a:solidFill>
                <a:latin typeface="Arial" panose="020B0604020202020204" pitchFamily="34" charset="0"/>
                <a:cs typeface="Arial" panose="020B0604020202020204" pitchFamily="34" charset="0"/>
              </a:rPr>
              <a:t>molorrum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fuga</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volorioraes</a:t>
            </a:r>
            <a:r>
              <a:rPr lang="en-US" sz="3200" dirty="0">
                <a:solidFill>
                  <a:schemeClr val="bg1"/>
                </a:solidFill>
                <a:latin typeface="Arial" panose="020B0604020202020204" pitchFamily="34" charset="0"/>
                <a:cs typeface="Arial" panose="020B0604020202020204" pitchFamily="34" charset="0"/>
              </a:rPr>
              <a:t> alit, que </a:t>
            </a:r>
            <a:r>
              <a:rPr lang="en-US" sz="3200" dirty="0" err="1">
                <a:solidFill>
                  <a:schemeClr val="bg1"/>
                </a:solidFill>
                <a:latin typeface="Arial" panose="020B0604020202020204" pitchFamily="34" charset="0"/>
                <a:cs typeface="Arial" panose="020B0604020202020204" pitchFamily="34" charset="0"/>
              </a:rPr>
              <a:t>plitati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onemporro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entorio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rumendi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simenimus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mossimus</a:t>
            </a:r>
            <a:r>
              <a:rPr lang="en-US" sz="3200" dirty="0">
                <a:solidFill>
                  <a:schemeClr val="bg1"/>
                </a:solidFill>
                <a:latin typeface="Arial" panose="020B0604020202020204" pitchFamily="34" charset="0"/>
                <a:cs typeface="Arial" panose="020B0604020202020204" pitchFamily="34" charset="0"/>
              </a:rPr>
              <a:t> re </a:t>
            </a:r>
            <a:r>
              <a:rPr lang="en-US" sz="3200" dirty="0" err="1">
                <a:solidFill>
                  <a:schemeClr val="bg1"/>
                </a:solidFill>
                <a:latin typeface="Arial" panose="020B0604020202020204" pitchFamily="34" charset="0"/>
                <a:cs typeface="Arial" panose="020B0604020202020204" pitchFamily="34" charset="0"/>
              </a:rPr>
              <a:t>officit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officae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volorem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optae</a:t>
            </a:r>
            <a:r>
              <a:rPr lang="en-US" sz="3200" dirty="0">
                <a:solidFill>
                  <a:schemeClr val="bg1"/>
                </a:solidFill>
                <a:latin typeface="Arial" panose="020B0604020202020204" pitchFamily="34" charset="0"/>
                <a:cs typeface="Arial" panose="020B0604020202020204" pitchFamily="34" charset="0"/>
              </a:rPr>
              <a:t>. Ut </a:t>
            </a:r>
            <a:r>
              <a:rPr lang="en-US" sz="3200" dirty="0" err="1">
                <a:solidFill>
                  <a:schemeClr val="bg1"/>
                </a:solidFill>
                <a:latin typeface="Arial" panose="020B0604020202020204" pitchFamily="34" charset="0"/>
                <a:cs typeface="Arial" panose="020B0604020202020204" pitchFamily="34" charset="0"/>
              </a:rPr>
              <a:t>ipsam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esto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temquas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dolores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sitiandi</a:t>
            </a:r>
            <a:r>
              <a:rPr lang="en-US" sz="3200" dirty="0">
                <a:solidFill>
                  <a:schemeClr val="bg1"/>
                </a:solidFill>
                <a:latin typeface="Arial" panose="020B0604020202020204" pitchFamily="34" charset="0"/>
                <a:cs typeface="Arial" panose="020B0604020202020204" pitchFamily="34" charset="0"/>
              </a:rPr>
              <a:t> arum </a:t>
            </a:r>
            <a:r>
              <a:rPr lang="en-US" sz="3200" dirty="0" err="1">
                <a:solidFill>
                  <a:schemeClr val="bg1"/>
                </a:solidFill>
                <a:latin typeface="Arial" panose="020B0604020202020204" pitchFamily="34" charset="0"/>
                <a:cs typeface="Arial" panose="020B0604020202020204" pitchFamily="34" charset="0"/>
              </a:rPr>
              <a:t>ipicien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debisimus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doluptatius</a:t>
            </a:r>
            <a:r>
              <a:rPr lang="en-US" sz="3200" dirty="0">
                <a:solidFill>
                  <a:schemeClr val="bg1"/>
                </a:solidFill>
                <a:latin typeface="Arial" panose="020B0604020202020204" pitchFamily="34" charset="0"/>
                <a:cs typeface="Arial" panose="020B0604020202020204" pitchFamily="34" charset="0"/>
              </a:rPr>
              <a:t>.</a:t>
            </a:r>
          </a:p>
          <a:p>
            <a:r>
              <a:rPr lang="en-US" sz="3200" dirty="0">
                <a:solidFill>
                  <a:schemeClr val="bg1"/>
                </a:solidFill>
                <a:latin typeface="Arial" panose="020B0604020202020204" pitchFamily="34" charset="0"/>
                <a:cs typeface="Arial" panose="020B0604020202020204" pitchFamily="34" charset="0"/>
              </a:rPr>
              <a:t>As </a:t>
            </a:r>
            <a:r>
              <a:rPr lang="en-US" sz="3200" dirty="0" err="1">
                <a:solidFill>
                  <a:schemeClr val="bg1"/>
                </a:solidFill>
                <a:latin typeface="Arial" panose="020B0604020202020204" pitchFamily="34" charset="0"/>
                <a:cs typeface="Arial" panose="020B0604020202020204" pitchFamily="34" charset="0"/>
              </a:rPr>
              <a:t>verepe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sectis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enda</a:t>
            </a:r>
            <a:r>
              <a:rPr lang="en-US" sz="3200" dirty="0">
                <a:solidFill>
                  <a:schemeClr val="bg1"/>
                </a:solidFill>
                <a:latin typeface="Arial" panose="020B0604020202020204" pitchFamily="34" charset="0"/>
                <a:cs typeface="Arial" panose="020B0604020202020204" pitchFamily="34" charset="0"/>
              </a:rPr>
              <a:t> di </a:t>
            </a:r>
            <a:r>
              <a:rPr lang="en-US" sz="3200" dirty="0" err="1">
                <a:solidFill>
                  <a:schemeClr val="bg1"/>
                </a:solidFill>
                <a:latin typeface="Arial" panose="020B0604020202020204" pitchFamily="34" charset="0"/>
                <a:cs typeface="Arial" panose="020B0604020202020204" pitchFamily="34" charset="0"/>
              </a:rPr>
              <a:t>incto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delectet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eaque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ndanimus</a:t>
            </a:r>
            <a:r>
              <a:rPr lang="en-US" sz="3200" dirty="0">
                <a:solidFill>
                  <a:schemeClr val="bg1"/>
                </a:solidFill>
                <a:latin typeface="Arial" panose="020B0604020202020204" pitchFamily="34" charset="0"/>
                <a:cs typeface="Arial" panose="020B0604020202020204" pitchFamily="34" charset="0"/>
              </a:rPr>
              <a:t>, sin </a:t>
            </a:r>
            <a:r>
              <a:rPr lang="en-US" sz="3200" dirty="0" err="1">
                <a:solidFill>
                  <a:schemeClr val="bg1"/>
                </a:solidFill>
                <a:latin typeface="Arial" panose="020B0604020202020204" pitchFamily="34" charset="0"/>
                <a:cs typeface="Arial" panose="020B0604020202020204" pitchFamily="34" charset="0"/>
              </a:rPr>
              <a:t>cori</a:t>
            </a:r>
            <a:r>
              <a:rPr lang="en-US" sz="3200" dirty="0">
                <a:solidFill>
                  <a:schemeClr val="bg1"/>
                </a:solidFill>
                <a:latin typeface="Arial" panose="020B0604020202020204" pitchFamily="34" charset="0"/>
                <a:cs typeface="Arial" panose="020B0604020202020204" pitchFamily="34" charset="0"/>
              </a:rPr>
              <a:t> rem id </a:t>
            </a:r>
            <a:r>
              <a:rPr lang="en-US" sz="3200" dirty="0" err="1">
                <a:solidFill>
                  <a:schemeClr val="bg1"/>
                </a:solidFill>
                <a:latin typeface="Arial" panose="020B0604020202020204" pitchFamily="34" charset="0"/>
                <a:cs typeface="Arial" panose="020B0604020202020204" pitchFamily="34" charset="0"/>
              </a:rPr>
              <a:t>maximillut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hari</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enduci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idunt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corecta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alicimp</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oriaeperum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iusaeped</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quis</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abor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ame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utatur</a:t>
            </a:r>
            <a:r>
              <a:rPr lang="en-US" sz="3200" dirty="0">
                <a:solidFill>
                  <a:schemeClr val="bg1"/>
                </a:solidFill>
                <a:latin typeface="Arial" panose="020B0604020202020204" pitchFamily="34" charset="0"/>
                <a:cs typeface="Arial" panose="020B0604020202020204" pitchFamily="34" charset="0"/>
              </a:rPr>
              <a:t> as </a:t>
            </a:r>
            <a:r>
              <a:rPr lang="en-US" sz="3200" dirty="0" err="1">
                <a:solidFill>
                  <a:schemeClr val="bg1"/>
                </a:solidFill>
                <a:latin typeface="Arial" panose="020B0604020202020204" pitchFamily="34" charset="0"/>
                <a:cs typeface="Arial" panose="020B0604020202020204" pitchFamily="34" charset="0"/>
              </a:rPr>
              <a:t>senet</a:t>
            </a:r>
            <a:r>
              <a:rPr lang="en-US" sz="3200" dirty="0">
                <a:solidFill>
                  <a:schemeClr val="bg1"/>
                </a:solidFill>
                <a:latin typeface="Arial" panose="020B0604020202020204" pitchFamily="34" charset="0"/>
                <a:cs typeface="Arial" panose="020B0604020202020204" pitchFamily="34" charset="0"/>
              </a:rPr>
              <a:t> a </a:t>
            </a:r>
            <a:r>
              <a:rPr lang="en-US" sz="3200" dirty="0" err="1">
                <a:solidFill>
                  <a:schemeClr val="bg1"/>
                </a:solidFill>
                <a:latin typeface="Arial" panose="020B0604020202020204" pitchFamily="34" charset="0"/>
                <a:cs typeface="Arial" panose="020B0604020202020204" pitchFamily="34" charset="0"/>
              </a:rPr>
              <a:t>quibus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dolutatur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apienda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versper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feriti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delia</a:t>
            </a:r>
            <a:r>
              <a:rPr lang="en-US" sz="3200" dirty="0">
                <a:solidFill>
                  <a:schemeClr val="bg1"/>
                </a:solidFill>
                <a:latin typeface="Arial" panose="020B0604020202020204" pitchFamily="34" charset="0"/>
                <a:cs typeface="Arial" panose="020B0604020202020204" pitchFamily="34" charset="0"/>
              </a:rPr>
              <a:t> pa </a:t>
            </a:r>
            <a:r>
              <a:rPr lang="en-US" sz="3200" dirty="0" err="1">
                <a:solidFill>
                  <a:schemeClr val="bg1"/>
                </a:solidFill>
                <a:latin typeface="Arial" panose="020B0604020202020204" pitchFamily="34" charset="0"/>
                <a:cs typeface="Arial" panose="020B0604020202020204" pitchFamily="34" charset="0"/>
              </a:rPr>
              <a:t>dolo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quamus</a:t>
            </a:r>
            <a:r>
              <a:rPr lang="en-US" sz="3200" dirty="0">
                <a:solidFill>
                  <a:schemeClr val="bg1"/>
                </a:solidFill>
                <a:latin typeface="Arial" panose="020B0604020202020204" pitchFamily="34" charset="0"/>
                <a:cs typeface="Arial" panose="020B0604020202020204" pitchFamily="34" charset="0"/>
              </a:rPr>
              <a:t> arum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endellu</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pisquia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aditatur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audam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earupid</a:t>
            </a:r>
            <a:r>
              <a:rPr lang="en-US" sz="3200" dirty="0">
                <a:solidFill>
                  <a:schemeClr val="bg1"/>
                </a:solidFill>
                <a:latin typeface="Arial" panose="020B0604020202020204" pitchFamily="34" charset="0"/>
                <a:cs typeface="Arial" panose="020B0604020202020204" pitchFamily="34" charset="0"/>
              </a:rPr>
              <a:t> quo </a:t>
            </a:r>
            <a:r>
              <a:rPr lang="en-US" sz="3200" dirty="0" err="1">
                <a:solidFill>
                  <a:schemeClr val="bg1"/>
                </a:solidFill>
                <a:latin typeface="Arial" panose="020B0604020202020204" pitchFamily="34" charset="0"/>
                <a:cs typeface="Arial" panose="020B0604020202020204" pitchFamily="34" charset="0"/>
              </a:rPr>
              <a:t>quunt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odigniscil</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verios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nonsequam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duciis</a:t>
            </a:r>
            <a:r>
              <a:rPr lang="en-US" sz="3200" dirty="0">
                <a:solidFill>
                  <a:schemeClr val="bg1"/>
                </a:solidFill>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solidFill>
                  <a:schemeClr val="bg1"/>
                </a:solidFill>
                <a:latin typeface="Arial" panose="020B0604020202020204" pitchFamily="34" charset="0"/>
                <a:cs typeface="Arial" panose="020B0604020202020204" pitchFamily="34" charset="0"/>
              </a:rPr>
              <a:t>Classifying High-Redshift Galaxies from the HETDEX Survey Using a Random Forest Classifier</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[AUTHORS LINE] </a:t>
            </a:r>
            <a:r>
              <a:rPr lang="en-US" sz="4800" dirty="0" err="1">
                <a:solidFill>
                  <a:schemeClr val="bg1"/>
                </a:solidFill>
                <a:latin typeface="Arial" panose="020B0604020202020204" pitchFamily="34" charset="0"/>
                <a:cs typeface="Arial" panose="020B0604020202020204" pitchFamily="34" charset="0"/>
              </a:rPr>
              <a:t>Firstname</a:t>
            </a:r>
            <a:r>
              <a:rPr lang="en-US" sz="4800" dirty="0">
                <a:solidFill>
                  <a:schemeClr val="bg1"/>
                </a:solidFill>
                <a:latin typeface="Arial" panose="020B0604020202020204" pitchFamily="34" charset="0"/>
                <a:cs typeface="Arial" panose="020B0604020202020204" pitchFamily="34" charset="0"/>
              </a:rPr>
              <a:t> Lastname</a:t>
            </a:r>
            <a:r>
              <a:rPr lang="en-US" sz="4800" baseline="30000" dirty="0">
                <a:solidFill>
                  <a:schemeClr val="bg1"/>
                </a:solidFill>
                <a:latin typeface="Arial" panose="020B0604020202020204" pitchFamily="34" charset="0"/>
                <a:cs typeface="Arial" panose="020B0604020202020204" pitchFamily="34" charset="0"/>
              </a:rPr>
              <a:t>1</a:t>
            </a:r>
            <a:r>
              <a:rPr lang="en-US" sz="4800" dirty="0">
                <a:solidFill>
                  <a:schemeClr val="bg1"/>
                </a:solidFill>
                <a:latin typeface="Arial" panose="020B0604020202020204" pitchFamily="34" charset="0"/>
                <a:cs typeface="Arial" panose="020B0604020202020204" pitchFamily="34" charset="0"/>
              </a:rPr>
              <a:t>, </a:t>
            </a:r>
            <a:r>
              <a:rPr lang="en-US" sz="4800" dirty="0" err="1">
                <a:solidFill>
                  <a:schemeClr val="bg1"/>
                </a:solidFill>
                <a:latin typeface="Arial" panose="020B0604020202020204" pitchFamily="34" charset="0"/>
                <a:cs typeface="Arial" panose="020B0604020202020204" pitchFamily="34" charset="0"/>
              </a:rPr>
              <a:t>Firstname</a:t>
            </a:r>
            <a:r>
              <a:rPr lang="en-US" sz="4800" dirty="0">
                <a:solidFill>
                  <a:schemeClr val="bg1"/>
                </a:solidFill>
                <a:latin typeface="Arial" panose="020B0604020202020204" pitchFamily="34" charset="0"/>
                <a:cs typeface="Arial" panose="020B0604020202020204" pitchFamily="34" charset="0"/>
              </a:rPr>
              <a:t> Lastname</a:t>
            </a:r>
            <a:r>
              <a:rPr lang="en-US" sz="4800" baseline="30000" dirty="0">
                <a:solidFill>
                  <a:schemeClr val="bg1"/>
                </a:solidFill>
                <a:latin typeface="Arial" panose="020B0604020202020204" pitchFamily="34" charset="0"/>
                <a:cs typeface="Arial" panose="020B0604020202020204" pitchFamily="34" charset="0"/>
              </a:rPr>
              <a:t>2</a:t>
            </a:r>
            <a:r>
              <a:rPr lang="en-US" sz="4800" dirty="0">
                <a:solidFill>
                  <a:schemeClr val="bg1"/>
                </a:solidFill>
                <a:latin typeface="Arial" panose="020B0604020202020204" pitchFamily="34" charset="0"/>
                <a:cs typeface="Arial" panose="020B0604020202020204" pitchFamily="34" charset="0"/>
              </a:rPr>
              <a:t>, </a:t>
            </a:r>
            <a:r>
              <a:rPr lang="en-US" sz="4800" dirty="0" err="1">
                <a:solidFill>
                  <a:schemeClr val="bg1"/>
                </a:solidFill>
                <a:latin typeface="Arial" panose="020B0604020202020204" pitchFamily="34" charset="0"/>
                <a:cs typeface="Arial" panose="020B0604020202020204" pitchFamily="34" charset="0"/>
              </a:rPr>
              <a:t>Firstname</a:t>
            </a:r>
            <a:r>
              <a:rPr lang="en-US" sz="4800" dirty="0">
                <a:solidFill>
                  <a:schemeClr val="bg1"/>
                </a:solidFill>
                <a:latin typeface="Arial" panose="020B0604020202020204" pitchFamily="34" charset="0"/>
                <a:cs typeface="Arial" panose="020B0604020202020204" pitchFamily="34" charset="0"/>
              </a:rPr>
              <a:t> Lastname</a:t>
            </a:r>
            <a:r>
              <a:rPr lang="en-US" sz="4800" baseline="30000" dirty="0">
                <a:solidFill>
                  <a:schemeClr val="bg1"/>
                </a:solidFill>
                <a:latin typeface="Arial" panose="020B0604020202020204" pitchFamily="34" charset="0"/>
                <a:cs typeface="Arial" panose="020B0604020202020204" pitchFamily="34" charset="0"/>
              </a:rPr>
              <a:t>3</a:t>
            </a:r>
            <a:br>
              <a:rPr lang="en-US" sz="4800" dirty="0">
                <a:solidFill>
                  <a:schemeClr val="bg1"/>
                </a:solidFill>
                <a:latin typeface="Arial" panose="020B0604020202020204" pitchFamily="34" charset="0"/>
                <a:cs typeface="Arial" panose="020B0604020202020204" pitchFamily="34" charset="0"/>
              </a:rPr>
            </a:br>
            <a:r>
              <a:rPr lang="en-US" sz="4800" dirty="0">
                <a:solidFill>
                  <a:schemeClr val="bg1"/>
                </a:solidFill>
                <a:latin typeface="Arial" panose="020B0604020202020204" pitchFamily="34" charset="0"/>
                <a:cs typeface="Arial" panose="020B0604020202020204" pitchFamily="34" charset="0"/>
              </a:rPr>
              <a:t>[DEPT./SCHOOL LINE] </a:t>
            </a:r>
            <a:r>
              <a:rPr lang="en-US" sz="4800" baseline="30000" dirty="0">
                <a:solidFill>
                  <a:schemeClr val="bg1"/>
                </a:solidFill>
                <a:latin typeface="Arial" panose="020B0604020202020204" pitchFamily="34" charset="0"/>
                <a:cs typeface="Arial" panose="020B0604020202020204" pitchFamily="34" charset="0"/>
              </a:rPr>
              <a:t>1</a:t>
            </a:r>
            <a:r>
              <a:rPr lang="en-US" sz="4800" dirty="0">
                <a:solidFill>
                  <a:schemeClr val="bg1"/>
                </a:solidFill>
                <a:latin typeface="Arial" panose="020B0604020202020204" pitchFamily="34" charset="0"/>
                <a:cs typeface="Arial" panose="020B0604020202020204" pitchFamily="34" charset="0"/>
              </a:rPr>
              <a:t>Department of Integrative Biology, </a:t>
            </a:r>
            <a:r>
              <a:rPr lang="en-US" sz="4800" baseline="30000" dirty="0">
                <a:solidFill>
                  <a:schemeClr val="bg1"/>
                </a:solidFill>
                <a:latin typeface="Arial" panose="020B0604020202020204" pitchFamily="34" charset="0"/>
                <a:cs typeface="Arial" panose="020B0604020202020204" pitchFamily="34" charset="0"/>
              </a:rPr>
              <a:t>2</a:t>
            </a:r>
            <a:r>
              <a:rPr lang="en-US" sz="4800" dirty="0">
                <a:solidFill>
                  <a:schemeClr val="bg1"/>
                </a:solidFill>
                <a:latin typeface="Arial" panose="020B0604020202020204" pitchFamily="34" charset="0"/>
                <a:cs typeface="Arial" panose="020B0604020202020204" pitchFamily="34" charset="0"/>
              </a:rPr>
              <a:t>Department of Chemistry, College of Natural Sciences, The University of Texas, </a:t>
            </a:r>
            <a:r>
              <a:rPr lang="en-US" sz="4800" baseline="30000" dirty="0">
                <a:solidFill>
                  <a:schemeClr val="bg1"/>
                </a:solidFill>
                <a:latin typeface="Arial" panose="020B0604020202020204" pitchFamily="34" charset="0"/>
                <a:cs typeface="Arial" panose="020B0604020202020204" pitchFamily="34" charset="0"/>
              </a:rPr>
              <a:t>3</a:t>
            </a:r>
            <a:r>
              <a:rPr lang="en-US" sz="4800" dirty="0">
                <a:solidFill>
                  <a:schemeClr val="bg1"/>
                </a:solidFill>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3"/>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587197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endParaRPr lang="en-US" sz="32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Ugiatempore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evenis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earchitiam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susdam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asimin</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quissequam</a:t>
            </a:r>
            <a:r>
              <a:rPr lang="en-US" sz="3200" dirty="0">
                <a:latin typeface="Arial" panose="020B0604020202020204" pitchFamily="34" charset="0"/>
                <a:cs typeface="Arial" panose="020B0604020202020204" pitchFamily="34" charset="0"/>
              </a:rPr>
              <a:t> la </a:t>
            </a:r>
            <a:r>
              <a:rPr lang="en-US" sz="3200" dirty="0" err="1">
                <a:latin typeface="Arial" panose="020B0604020202020204" pitchFamily="34" charset="0"/>
                <a:cs typeface="Arial" panose="020B0604020202020204" pitchFamily="34" charset="0"/>
              </a:rPr>
              <a:t>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ipsunt</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Ditat que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endParaRPr lang="en-US" sz="32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r>
              <a:rPr lang="en-US" sz="3200" dirty="0">
                <a:latin typeface="Arial" panose="020B0604020202020204" pitchFamily="34" charset="0"/>
                <a:cs typeface="Arial" panose="020B0604020202020204" pitchFamily="34" charset="0"/>
              </a:rPr>
              <a:t> voles </a:t>
            </a:r>
            <a:r>
              <a:rPr lang="en-US" sz="3200" dirty="0" err="1">
                <a:latin typeface="Arial" panose="020B0604020202020204" pitchFamily="34" charset="0"/>
                <a:cs typeface="Arial" panose="020B0604020202020204" pitchFamily="34" charset="0"/>
              </a:rPr>
              <a:t>int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dolorrum</a:t>
            </a:r>
            <a:r>
              <a:rPr lang="en-US" sz="3200" dirty="0">
                <a:latin typeface="Arial" panose="020B0604020202020204" pitchFamily="34" charset="0"/>
                <a:cs typeface="Arial" panose="020B0604020202020204" pitchFamily="34" charset="0"/>
              </a:rPr>
              <a:t> que cores </a:t>
            </a:r>
            <a:r>
              <a:rPr lang="en-US" sz="3200" dirty="0" err="1">
                <a:latin typeface="Arial" panose="020B0604020202020204" pitchFamily="34" charset="0"/>
                <a:cs typeface="Arial" panose="020B0604020202020204" pitchFamily="34" charset="0"/>
              </a:rPr>
              <a:t>doluptaturi</a:t>
            </a:r>
            <a:endParaRPr lang="en-US" sz="32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Ga. </a:t>
            </a:r>
            <a:r>
              <a:rPr lang="en-US" sz="3200" dirty="0" err="1">
                <a:latin typeface="Arial" panose="020B0604020202020204" pitchFamily="34" charset="0"/>
                <a:cs typeface="Arial" panose="020B0604020202020204" pitchFamily="34" charset="0"/>
              </a:rPr>
              <a:t>Oviduntusam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a:t>
            </a:r>
            <a:r>
              <a:rPr lang="en-US" sz="3200" dirty="0">
                <a:latin typeface="Arial" panose="020B0604020202020204" pitchFamily="34" charset="0"/>
                <a:cs typeface="Arial" panose="020B0604020202020204" pitchFamily="34" charset="0"/>
              </a:rPr>
              <a:t> el </a:t>
            </a:r>
            <a:r>
              <a:rPr lang="en-US" sz="3200" dirty="0" err="1">
                <a:latin typeface="Arial" panose="020B0604020202020204" pitchFamily="34" charset="0"/>
                <a:cs typeface="Arial" panose="020B0604020202020204" pitchFamily="34" charset="0"/>
              </a:rPr>
              <a:t>exersperum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sitas</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officiat</a:t>
            </a:r>
            <a:r>
              <a:rPr lang="en-US" sz="3200" dirty="0">
                <a:latin typeface="Arial" panose="020B0604020202020204" pitchFamily="34" charset="0"/>
                <a:cs typeface="Arial" panose="020B0604020202020204" pitchFamily="34" charset="0"/>
              </a:rPr>
              <a:t> am el </a:t>
            </a:r>
            <a:r>
              <a:rPr lang="en-US" sz="3200" dirty="0" err="1">
                <a:latin typeface="Arial" panose="020B0604020202020204" pitchFamily="34" charset="0"/>
                <a:cs typeface="Arial" panose="020B0604020202020204" pitchFamily="34" charset="0"/>
              </a:rPr>
              <a:t>inust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dunt</a:t>
            </a:r>
            <a:r>
              <a:rPr lang="en-US" sz="3200" dirty="0">
                <a:latin typeface="Arial" panose="020B0604020202020204" pitchFamily="34" charset="0"/>
                <a:cs typeface="Arial" panose="020B0604020202020204" pitchFamily="34" charset="0"/>
              </a:rPr>
              <a:t> mint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maxim </a:t>
            </a:r>
            <a:r>
              <a:rPr lang="en-US" sz="3200" dirty="0" err="1">
                <a:latin typeface="Arial" panose="020B0604020202020204" pitchFamily="34" charset="0"/>
                <a:cs typeface="Arial" panose="020B0604020202020204" pitchFamily="34" charset="0"/>
              </a:rPr>
              <a:t>dolupiet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explitatur</a:t>
            </a:r>
            <a:r>
              <a:rPr lang="en-US" sz="3200" dirty="0">
                <a:latin typeface="Arial" panose="020B0604020202020204" pitchFamily="34" charset="0"/>
                <a:cs typeface="Arial" panose="020B0604020202020204" pitchFamily="34" charset="0"/>
              </a:rPr>
              <a:t> sum </a:t>
            </a:r>
            <a:r>
              <a:rPr lang="en-US" sz="3200" dirty="0" err="1">
                <a:latin typeface="Arial" panose="020B0604020202020204" pitchFamily="34" charset="0"/>
                <a:cs typeface="Arial" panose="020B0604020202020204" pitchFamily="34" charset="0"/>
              </a:rPr>
              <a:t>venihit</a:t>
            </a:r>
            <a:r>
              <a:rPr lang="en-US" sz="3200" dirty="0">
                <a:latin typeface="Arial" panose="020B0604020202020204" pitchFamily="34" charset="0"/>
                <a:cs typeface="Arial" panose="020B0604020202020204" pitchFamily="34" charset="0"/>
              </a:rPr>
              <a:t> quo con </a:t>
            </a:r>
            <a:r>
              <a:rPr lang="en-US" sz="3200" dirty="0" err="1">
                <a:latin typeface="Arial" panose="020B0604020202020204" pitchFamily="34" charset="0"/>
                <a:cs typeface="Arial" panose="020B0604020202020204" pitchFamily="34" charset="0"/>
              </a:rPr>
              <a:t>cusda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conessunt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nullitae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porunto</a:t>
            </a:r>
            <a:r>
              <a:rPr lang="en-US" sz="3200" dirty="0">
                <a:latin typeface="Arial" panose="020B0604020202020204" pitchFamily="34" charset="0"/>
                <a:cs typeface="Arial" panose="020B0604020202020204" pitchFamily="34" charset="0"/>
              </a:rPr>
              <a:t> mod </a:t>
            </a:r>
            <a:r>
              <a:rPr lang="en-US" sz="3200" dirty="0" err="1">
                <a:latin typeface="Arial" panose="020B0604020202020204" pitchFamily="34" charset="0"/>
                <a:cs typeface="Arial" panose="020B0604020202020204" pitchFamily="34" charset="0"/>
              </a:rPr>
              <a:t>maiorio</a:t>
            </a:r>
            <a:r>
              <a:rPr lang="en-US" sz="3200" dirty="0">
                <a:latin typeface="Arial" panose="020B0604020202020204" pitchFamily="34" charset="0"/>
                <a:cs typeface="Arial" panose="020B0604020202020204" pitchFamily="34" charset="0"/>
              </a:rPr>
              <a:t> ex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a:t>
            </a:r>
            <a:endParaRPr lang="en-US" sz="32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endParaRPr lang="en-US" sz="32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alicimp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oriaeperum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iusaeped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ame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utatur</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senet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odigniscil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duciis</a:t>
            </a:r>
            <a:r>
              <a:rPr lang="en-US" sz="3200" dirty="0">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Classifying High-Redshift Galaxies from the HETDEX Survey Using Machine Learning</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[AUTHORS LINE]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3</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[DEPT./SCHOOL LINE] </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Department of Integrative Biology, </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Department of Chemistry, College of Natural Sciences, The University of Texas, </a:t>
            </a:r>
            <a:r>
              <a:rPr lang="en-US" sz="4800" baseline="30000" dirty="0">
                <a:latin typeface="Arial" panose="020B0604020202020204" pitchFamily="34" charset="0"/>
                <a:cs typeface="Arial" panose="020B0604020202020204" pitchFamily="34" charset="0"/>
              </a:rPr>
              <a:t>3</a:t>
            </a:r>
            <a:r>
              <a:rPr lang="en-US" sz="4800" dirty="0">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2640484646"/>
      </p:ext>
    </p:extLst>
  </p:cSld>
  <p:clrMapOvr>
    <a:masterClrMapping/>
  </p:clrMapOvr>
</p:sld>
</file>

<file path=ppt/theme/theme1.xml><?xml version="1.0" encoding="utf-8"?>
<a:theme xmlns:a="http://schemas.openxmlformats.org/drawingml/2006/main" name="THREE COLUMN -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UR COLUMN -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10020</TotalTime>
  <Words>5211</Words>
  <Application>Microsoft Office PowerPoint</Application>
  <PresentationFormat>Custom</PresentationFormat>
  <Paragraphs>223</Paragraphs>
  <Slides>8</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8</vt:i4>
      </vt:variant>
    </vt:vector>
  </HeadingPairs>
  <TitlesOfParts>
    <vt:vector size="15" baseType="lpstr">
      <vt:lpstr>Arial</vt:lpstr>
      <vt:lpstr>Calibri</vt:lpstr>
      <vt:lpstr>Neue Haas Grotesk Text Pro</vt:lpstr>
      <vt:lpstr>NeueHaasGroteskDisp Pro</vt:lpstr>
      <vt:lpstr>THREE COLUMN - 1</vt:lpstr>
      <vt:lpstr>FOUR COLUMN - 1</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Luecke, Jenna C</dc:creator>
  <cp:lastModifiedBy>Davila, Nicholas M</cp:lastModifiedBy>
  <cp:revision>117</cp:revision>
  <cp:lastPrinted>2018-05-29T17:54:30Z</cp:lastPrinted>
  <dcterms:created xsi:type="dcterms:W3CDTF">2018-05-04T16:01:53Z</dcterms:created>
  <dcterms:modified xsi:type="dcterms:W3CDTF">2023-04-06T06:52:37Z</dcterms:modified>
</cp:coreProperties>
</file>