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WWbPIK87r+n3wksQrSvlUM8d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LibreFranklin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dec6454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dec645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dec6454c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dec6454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3" name="Google Shape;53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7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8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Fuzzy_set" TargetMode="External"/><Relationship Id="rId4" Type="http://schemas.openxmlformats.org/officeDocument/2006/relationships/hyperlink" Target="https://www.mathworks.com/help/fuzzy/foundations-of-fuzzy-logi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8123416" y="1475234"/>
            <a:ext cx="3214307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Fuzzy Sets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BY: NICHOLAS DIGIOIA-CELENTANO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238675" y="286600"/>
            <a:ext cx="10287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Sets: A Basic Understanding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4381500" y="2330451"/>
            <a:ext cx="3492500" cy="9652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SETS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2844801" y="4014046"/>
            <a:ext cx="2946400" cy="1016000"/>
          </a:xfrm>
          <a:prstGeom prst="rect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FUZZY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6400800" y="4014050"/>
            <a:ext cx="3221700" cy="1016100"/>
          </a:xfrm>
          <a:prstGeom prst="rect">
            <a:avLst/>
          </a:prstGeom>
          <a:solidFill>
            <a:srgbClr val="A5A5A5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CLASSIC</a:t>
            </a:r>
            <a:endParaRPr/>
          </a:p>
        </p:txBody>
      </p:sp>
      <p:cxnSp>
        <p:nvCxnSpPr>
          <p:cNvPr id="126" name="Google Shape;126;p2"/>
          <p:cNvCxnSpPr>
            <a:stCxn id="123" idx="2"/>
            <a:endCxn id="124" idx="0"/>
          </p:cNvCxnSpPr>
          <p:nvPr/>
        </p:nvCxnSpPr>
        <p:spPr>
          <a:xfrm rot="5400000">
            <a:off x="4863700" y="2750101"/>
            <a:ext cx="718500" cy="1809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7" name="Google Shape;127;p2"/>
          <p:cNvCxnSpPr>
            <a:stCxn id="123" idx="2"/>
            <a:endCxn id="125" idx="0"/>
          </p:cNvCxnSpPr>
          <p:nvPr/>
        </p:nvCxnSpPr>
        <p:spPr>
          <a:xfrm flipH="1" rot="-5400000">
            <a:off x="6710500" y="2712901"/>
            <a:ext cx="718500" cy="1884000"/>
          </a:xfrm>
          <a:prstGeom prst="bentConnector3">
            <a:avLst>
              <a:gd fmla="val 49993" name="adj1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28" name="Google Shape;128;p2"/>
          <p:cNvSpPr txBox="1"/>
          <p:nvPr/>
        </p:nvSpPr>
        <p:spPr>
          <a:xfrm>
            <a:off x="3117544" y="5609941"/>
            <a:ext cx="2400914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126" l="-506" r="-20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6400800" y="5572336"/>
            <a:ext cx="29464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-3500" y="5211475"/>
            <a:ext cx="29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𝜇A(u) is the membership function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Some Facts About Fuzzy Sets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Fuzzy sets were introduced by </a:t>
            </a:r>
            <a:r>
              <a:rPr b="1" lang="en-US" sz="2400"/>
              <a:t>Lofti A. Zadeh </a:t>
            </a:r>
            <a:r>
              <a:rPr lang="en-US" sz="2400"/>
              <a:t>in 1965 as an extension of the classic set</a:t>
            </a:r>
            <a:endParaRPr sz="2400"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The term “</a:t>
            </a:r>
            <a:r>
              <a:rPr b="1" lang="en-US" sz="2400"/>
              <a:t>fuzzy</a:t>
            </a:r>
            <a:r>
              <a:rPr lang="en-US" sz="2400"/>
              <a:t>” in this context is when the boundaries of the information is not so cut and dry. They’re ambiguous/vague</a:t>
            </a:r>
            <a:endParaRPr sz="2400"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 This is something the usual classic set cannot handle</a:t>
            </a:r>
            <a:endParaRPr sz="2400"/>
          </a:p>
          <a:p>
            <a:pPr indent="-1460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300"/>
              <a:buChar char="❑"/>
            </a:pPr>
            <a:r>
              <a:rPr lang="en-US" sz="2400"/>
              <a:t> How do we solve this problem? We assign the data different degrees of membership, represented by 𝜇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dec6454c3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Why Use Fuzzy Sets?</a:t>
            </a:r>
            <a:endParaRPr/>
          </a:p>
        </p:txBody>
      </p:sp>
      <p:sp>
        <p:nvSpPr>
          <p:cNvPr id="142" name="Google Shape;142;g16dec6454c3_0_0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</a:t>
            </a:r>
            <a:r>
              <a:rPr lang="en-US" sz="2400"/>
              <a:t>Classic sets allow for a piece of data to be a member of a set in binary terms</a:t>
            </a:r>
            <a:endParaRPr/>
          </a:p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You’re either on or off, true or false, 1 or 0, in the set or not</a:t>
            </a:r>
            <a:endParaRPr/>
          </a:p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Fuzzy sets allow for a piece of data to be between these classic boundaries</a:t>
            </a:r>
            <a:endParaRPr sz="2400"/>
          </a:p>
          <a:p>
            <a:pPr indent="-152400" lvl="0" marL="91440" rtl="0" algn="l">
              <a:spcBef>
                <a:spcPts val="140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 What if something is between 1 and 0? Not completely true or false?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How About an Example?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1097280" y="2305051"/>
            <a:ext cx="2400300" cy="685800"/>
          </a:xfrm>
          <a:prstGeom prst="rect">
            <a:avLst/>
          </a:prstGeom>
          <a:solidFill>
            <a:srgbClr val="3366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the water </a:t>
            </a:r>
            <a:r>
              <a:rPr b="1"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hot</a:t>
            </a: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4622875" y="2120375"/>
            <a:ext cx="17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Yes/True/1</a:t>
            </a:r>
            <a:endParaRPr sz="1200"/>
          </a:p>
        </p:txBody>
      </p:sp>
      <p:sp>
        <p:nvSpPr>
          <p:cNvPr id="150" name="Google Shape;150;p4"/>
          <p:cNvSpPr txBox="1"/>
          <p:nvPr/>
        </p:nvSpPr>
        <p:spPr>
          <a:xfrm>
            <a:off x="4613022" y="2891277"/>
            <a:ext cx="175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No/False/0</a:t>
            </a:r>
            <a:endParaRPr sz="1200"/>
          </a:p>
        </p:txBody>
      </p:sp>
      <p:cxnSp>
        <p:nvCxnSpPr>
          <p:cNvPr id="151" name="Google Shape;151;p4"/>
          <p:cNvCxnSpPr>
            <a:stCxn id="148" idx="3"/>
            <a:endCxn id="149" idx="1"/>
          </p:cNvCxnSpPr>
          <p:nvPr/>
        </p:nvCxnSpPr>
        <p:spPr>
          <a:xfrm flipH="1" rot="10800000">
            <a:off x="3497580" y="2343451"/>
            <a:ext cx="1125300" cy="3045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52" name="Google Shape;152;p4"/>
          <p:cNvCxnSpPr>
            <a:stCxn id="148" idx="3"/>
            <a:endCxn id="150" idx="1"/>
          </p:cNvCxnSpPr>
          <p:nvPr/>
        </p:nvCxnSpPr>
        <p:spPr>
          <a:xfrm>
            <a:off x="3497580" y="2647951"/>
            <a:ext cx="1115400" cy="4665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53" name="Google Shape;153;p4"/>
          <p:cNvSpPr/>
          <p:nvPr/>
        </p:nvSpPr>
        <p:spPr>
          <a:xfrm>
            <a:off x="6362058" y="2358912"/>
            <a:ext cx="668803" cy="83796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066374" y="2539375"/>
            <a:ext cx="356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Boolean/Classic Logic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1097280" y="4503999"/>
            <a:ext cx="2400300" cy="685800"/>
          </a:xfrm>
          <a:prstGeom prst="rect">
            <a:avLst/>
          </a:prstGeom>
          <a:solidFill>
            <a:srgbClr val="3366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the water </a:t>
            </a:r>
            <a:r>
              <a:rPr b="1"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hot</a:t>
            </a: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4622800" y="3529946"/>
            <a:ext cx="2606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Very Hot /0.75 - 1</a:t>
            </a:r>
            <a:endParaRPr sz="1100"/>
          </a:p>
        </p:txBody>
      </p:sp>
      <p:sp>
        <p:nvSpPr>
          <p:cNvPr id="157" name="Google Shape;157;p4"/>
          <p:cNvSpPr txBox="1"/>
          <p:nvPr/>
        </p:nvSpPr>
        <p:spPr>
          <a:xfrm>
            <a:off x="4622800" y="5772033"/>
            <a:ext cx="2534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 Hot/0 – 0.25</a:t>
            </a:r>
            <a:endParaRPr sz="1100"/>
          </a:p>
        </p:txBody>
      </p:sp>
      <p:cxnSp>
        <p:nvCxnSpPr>
          <p:cNvPr id="158" name="Google Shape;158;p4"/>
          <p:cNvCxnSpPr>
            <a:stCxn id="155" idx="3"/>
            <a:endCxn id="156" idx="1"/>
          </p:cNvCxnSpPr>
          <p:nvPr/>
        </p:nvCxnSpPr>
        <p:spPr>
          <a:xfrm flipH="1" rot="10800000">
            <a:off x="3497580" y="3745299"/>
            <a:ext cx="1125300" cy="1101600"/>
          </a:xfrm>
          <a:prstGeom prst="bentConnector3">
            <a:avLst>
              <a:gd fmla="val 4999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59" name="Google Shape;159;p4"/>
          <p:cNvCxnSpPr>
            <a:stCxn id="155" idx="3"/>
            <a:endCxn id="157" idx="1"/>
          </p:cNvCxnSpPr>
          <p:nvPr/>
        </p:nvCxnSpPr>
        <p:spPr>
          <a:xfrm>
            <a:off x="3497580" y="4846899"/>
            <a:ext cx="1125300" cy="1140600"/>
          </a:xfrm>
          <a:prstGeom prst="bentConnector3">
            <a:avLst>
              <a:gd fmla="val 4999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60" name="Google Shape;160;p4"/>
          <p:cNvSpPr/>
          <p:nvPr/>
        </p:nvSpPr>
        <p:spPr>
          <a:xfrm>
            <a:off x="7229491" y="3768475"/>
            <a:ext cx="930900" cy="231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160399" y="4689450"/>
            <a:ext cx="216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Fuzzy Logic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4622800" y="4300030"/>
            <a:ext cx="3048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Pretty hot/0.5 - 0.75</a:t>
            </a:r>
            <a:endParaRPr sz="1100"/>
          </a:p>
        </p:txBody>
      </p:sp>
      <p:cxnSp>
        <p:nvCxnSpPr>
          <p:cNvPr id="163" name="Google Shape;163;p4"/>
          <p:cNvCxnSpPr>
            <a:endCxn id="162" idx="1"/>
          </p:cNvCxnSpPr>
          <p:nvPr/>
        </p:nvCxnSpPr>
        <p:spPr>
          <a:xfrm>
            <a:off x="4080100" y="4515430"/>
            <a:ext cx="54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64" name="Google Shape;164;p4"/>
          <p:cNvSpPr txBox="1"/>
          <p:nvPr/>
        </p:nvSpPr>
        <p:spPr>
          <a:xfrm>
            <a:off x="4613022" y="5070939"/>
            <a:ext cx="313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little hot/0.25 – 0.5</a:t>
            </a:r>
            <a:endParaRPr sz="1100"/>
          </a:p>
        </p:txBody>
      </p:sp>
      <p:cxnSp>
        <p:nvCxnSpPr>
          <p:cNvPr id="165" name="Google Shape;165;p4"/>
          <p:cNvCxnSpPr>
            <a:endCxn id="164" idx="1"/>
          </p:cNvCxnSpPr>
          <p:nvPr/>
        </p:nvCxnSpPr>
        <p:spPr>
          <a:xfrm>
            <a:off x="4070322" y="5286339"/>
            <a:ext cx="54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A More “Human” Example?</a:t>
            </a:r>
            <a:endParaRPr/>
          </a:p>
        </p:txBody>
      </p:sp>
      <p:pic>
        <p:nvPicPr>
          <p:cNvPr id="171" name="Google Shape;17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53580"/>
            <a:ext cx="8902700" cy="437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Why are Fuzzy Sets Important?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524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Classic sets and logic are great to use when something either </a:t>
            </a:r>
            <a:r>
              <a:rPr b="1" lang="en-US" sz="2400"/>
              <a:t>IS</a:t>
            </a:r>
            <a:r>
              <a:rPr lang="en-US" sz="2400"/>
              <a:t> or </a:t>
            </a:r>
            <a:r>
              <a:rPr b="1" lang="en-US" sz="2400"/>
              <a:t>IS NOT</a:t>
            </a:r>
            <a:r>
              <a:rPr lang="en-US" sz="2400"/>
              <a:t>. They are easier and less expensive to implement</a:t>
            </a:r>
            <a:endParaRPr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But classic sets are not great at telling us exactly HOW related something is to something else in the set</a:t>
            </a:r>
            <a:endParaRPr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Fuzzy sets in computer science allows us to make more “human” relations to these values. What if something is in </a:t>
            </a:r>
            <a:r>
              <a:rPr b="1" lang="en-US" sz="2400"/>
              <a:t>between </a:t>
            </a:r>
            <a:r>
              <a:rPr lang="en-US" sz="2400"/>
              <a:t>IS or IS NOT?</a:t>
            </a:r>
            <a:endParaRPr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/>
              <a:t> Fuzzy sets are also integral for AI purposes, allowing the AI to take a more human approach to problem solving, clustering, and sorting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Char char="❑"/>
            </a:pPr>
            <a:r>
              <a:rPr lang="en-US" sz="4500"/>
              <a:t> Thank you all for listening!</a:t>
            </a:r>
            <a:endParaRPr/>
          </a:p>
          <a:p>
            <a:pPr indent="-2857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500"/>
              <a:buFont typeface="Noto Sans Symbols"/>
              <a:buChar char="❑"/>
            </a:pPr>
            <a:r>
              <a:rPr lang="en-US" sz="4500"/>
              <a:t> Any 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dec6454c3_0_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Cited</a:t>
            </a:r>
            <a:endParaRPr/>
          </a:p>
        </p:txBody>
      </p:sp>
      <p:sp>
        <p:nvSpPr>
          <p:cNvPr id="189" name="Google Shape;189;g16dec6454c3_0_11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https://en.wikipedia.org/wiki/Fuzzy_set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https://www.mathworks.com/help/fuzzy/foundations-of-fuzzy-logic.html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2022-10-17T22:11:47Z</dcterms:created>
  <dc:creator>Nick Celentano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