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317" r:id="rId5"/>
    <p:sldId id="316" r:id="rId6"/>
    <p:sldId id="260" r:id="rId7"/>
    <p:sldId id="318" r:id="rId8"/>
    <p:sldId id="319" r:id="rId9"/>
    <p:sldId id="335" r:id="rId10"/>
    <p:sldId id="336" r:id="rId11"/>
    <p:sldId id="337" r:id="rId12"/>
    <p:sldId id="320" r:id="rId13"/>
    <p:sldId id="338" r:id="rId14"/>
    <p:sldId id="325" r:id="rId15"/>
    <p:sldId id="322" r:id="rId16"/>
    <p:sldId id="321" r:id="rId17"/>
    <p:sldId id="323" r:id="rId18"/>
    <p:sldId id="324" r:id="rId19"/>
    <p:sldId id="326" r:id="rId20"/>
    <p:sldId id="299" r:id="rId21"/>
    <p:sldId id="309" r:id="rId22"/>
    <p:sldId id="327" r:id="rId23"/>
    <p:sldId id="330" r:id="rId24"/>
    <p:sldId id="328" r:id="rId25"/>
    <p:sldId id="339" r:id="rId26"/>
    <p:sldId id="331" r:id="rId27"/>
    <p:sldId id="332" r:id="rId28"/>
    <p:sldId id="333" r:id="rId29"/>
    <p:sldId id="329" r:id="rId30"/>
    <p:sldId id="334" r:id="rId31"/>
    <p:sldId id="341" r:id="rId32"/>
    <p:sldId id="340" r:id="rId33"/>
  </p:sldIdLst>
  <p:sldSz cx="9144000" cy="6858000" type="screen4x3"/>
  <p:notesSz cx="6858000" cy="9144000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FF"/>
    <a:srgbClr val="66FFCC"/>
    <a:srgbClr val="FFFFFF"/>
    <a:srgbClr val="FB8FEE"/>
    <a:srgbClr val="B5F5CD"/>
    <a:srgbClr val="FCB2F3"/>
    <a:srgbClr val="B6C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7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BA32-1066-4DB1-BDBB-24172BC47326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5E53-E53D-44C1-B266-6753EB9C0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0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018DA-FDAE-4521-B1C6-D9D1F3CE30A1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BC777-3F70-41EF-9C1A-706A97C1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052D-A3B1-4367-9775-9DE5ED919A50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82296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67DB-A227-4529-85CC-2B47AC64F661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973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9737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497A-D9F5-4FAD-9047-DF5E757CC14C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20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8EF8-0E7F-45E5-853B-D18D95017E99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27E0-7BA4-4F65-BADA-D442F5ABF8D4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D1D-0323-4B0D-AE6D-0EEDE833CA40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14400"/>
            <a:ext cx="4041775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D316-6096-48C6-BD4D-6ABA0BF4AFCC}" type="datetime1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B7BD-6A1E-4192-B782-CE5DB8F22FA4}" type="datetime1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E3B-9633-478B-A3DA-813A6ADCEC6F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753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813299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66A5-CFDF-426B-AFA5-050A1B920673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FD0A-EBF6-4579-8C2F-97D3A69AC661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43D4-D0F4-4DBD-8CCB-50B090AF8201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1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8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ts val="2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spcBef>
          <a:spcPts val="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914318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914318" rtl="0" eaLnBrk="1" latinLnBrk="0" hangingPunct="1"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yll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Ayllu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 Big Data Learning Framework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Uday</a:t>
            </a:r>
            <a:r>
              <a:rPr lang="en-US" dirty="0" smtClean="0"/>
              <a:t> Kamath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err="1" smtClean="0"/>
              <a:t>Horacio</a:t>
            </a:r>
            <a:r>
              <a:rPr lang="en-US" dirty="0" smtClean="0"/>
              <a:t> Blanco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37" y="990600"/>
            <a:ext cx="7186726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Choices in non Big data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300 + Algorithms in Supervised, Unsupervised…</a:t>
            </a:r>
          </a:p>
          <a:p>
            <a:r>
              <a:rPr lang="en-US" dirty="0" smtClean="0"/>
              <a:t>JSAT</a:t>
            </a:r>
          </a:p>
          <a:p>
            <a:pPr lvl="1"/>
            <a:r>
              <a:rPr lang="en-US" dirty="0" smtClean="0"/>
              <a:t>100+ Algorithms in Supervised, Unsupervised…</a:t>
            </a:r>
          </a:p>
          <a:p>
            <a:r>
              <a:rPr lang="en-US" dirty="0" err="1" smtClean="0"/>
              <a:t>RapidMinder</a:t>
            </a:r>
            <a:endParaRPr lang="en-US" dirty="0" smtClean="0"/>
          </a:p>
          <a:p>
            <a:pPr lvl="1"/>
            <a:r>
              <a:rPr lang="en-US" dirty="0" smtClean="0"/>
              <a:t>300 + Algorithms in </a:t>
            </a:r>
            <a:r>
              <a:rPr lang="en-US" dirty="0"/>
              <a:t>Supervised, Unsupervised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ECJ</a:t>
            </a:r>
          </a:p>
          <a:p>
            <a:pPr lvl="1"/>
            <a:r>
              <a:rPr lang="en-US" dirty="0" smtClean="0"/>
              <a:t>25+ Optimization techniques in Evolutionary Algorithms</a:t>
            </a:r>
          </a:p>
          <a:p>
            <a:r>
              <a:rPr lang="en-US" dirty="0" smtClean="0"/>
              <a:t>MOA</a:t>
            </a:r>
          </a:p>
          <a:p>
            <a:pPr lvl="1"/>
            <a:r>
              <a:rPr lang="en-US" dirty="0" smtClean="0"/>
              <a:t>200+ Online Learning for Supervised, Unsupervised…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695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There are so many Learning Libraries but not Big Data!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Choices in Big Data Storage and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Big Data Storage</a:t>
            </a:r>
          </a:p>
          <a:p>
            <a:pPr lvl="1"/>
            <a:r>
              <a:rPr lang="en-US" dirty="0" smtClean="0"/>
              <a:t>HDFS</a:t>
            </a:r>
          </a:p>
          <a:p>
            <a:pPr lvl="1"/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New SQL</a:t>
            </a:r>
          </a:p>
          <a:p>
            <a:pPr lvl="1"/>
            <a:r>
              <a:rPr lang="en-US" dirty="0" smtClean="0"/>
              <a:t>In Memory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 smtClean="0"/>
              <a:t>Tons of Big Data Processing in Nodes</a:t>
            </a:r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Apache Spark</a:t>
            </a:r>
          </a:p>
          <a:p>
            <a:pPr lvl="1"/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err="1" smtClean="0"/>
              <a:t>Jpregel</a:t>
            </a:r>
            <a:endParaRPr lang="en-US" dirty="0" smtClean="0"/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Million Dollar 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srgbClr val="FFC000"/>
                </a:solidFill>
              </a:rPr>
              <a:t>Is there a “generic” way to take any “Learner”, across “all learning” </a:t>
            </a:r>
            <a:r>
              <a:rPr lang="en-US" sz="4000" dirty="0" smtClean="0">
                <a:solidFill>
                  <a:srgbClr val="FFC000"/>
                </a:solidFill>
              </a:rPr>
              <a:t> using “any </a:t>
            </a:r>
            <a:r>
              <a:rPr lang="en-US" sz="4000" dirty="0" err="1" smtClean="0">
                <a:solidFill>
                  <a:srgbClr val="FFC000"/>
                </a:solidFill>
              </a:rPr>
              <a:t>storage”and</a:t>
            </a:r>
            <a:r>
              <a:rPr lang="en-US" sz="4000" dirty="0" smtClean="0">
                <a:solidFill>
                  <a:srgbClr val="FFC000"/>
                </a:solidFill>
              </a:rPr>
              <a:t> </a:t>
            </a:r>
            <a:r>
              <a:rPr lang="en-US" sz="4000" dirty="0" smtClean="0">
                <a:solidFill>
                  <a:srgbClr val="FFC000"/>
                </a:solidFill>
              </a:rPr>
              <a:t>scale it for Big Data?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Ayllu Big Data Learning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Ayllu – Divide, Conquer and Collaborate!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en.wikipedia.org/wiki/Ayllu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Ayllu (pronounced I-LL-YOU) is at the core a social unit where every member engages in shared collective labor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Ayllu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Puzzle – Metaphorical Needle in Haystack</a:t>
            </a:r>
          </a:p>
          <a:p>
            <a:pPr lvl="1"/>
            <a:r>
              <a:rPr lang="en-US" dirty="0" smtClean="0"/>
              <a:t>9 Needles in Haystack with 9 workers, each can talk to 4 others! </a:t>
            </a:r>
          </a:p>
          <a:p>
            <a:pPr lvl="1"/>
            <a:r>
              <a:rPr lang="en-US" dirty="0" smtClean="0"/>
              <a:t>Quickest way to get location of 9</a:t>
            </a:r>
          </a:p>
          <a:p>
            <a:pPr lvl="8"/>
            <a:r>
              <a:rPr lang="en-US" dirty="0" smtClean="0"/>
              <a:t>Divide (9 areas and 9 workers)</a:t>
            </a:r>
          </a:p>
          <a:p>
            <a:pPr lvl="8"/>
            <a:r>
              <a:rPr lang="en-US" dirty="0" smtClean="0"/>
              <a:t>Conquer (Each worker searches his pile for needle)</a:t>
            </a:r>
          </a:p>
          <a:p>
            <a:pPr lvl="8"/>
            <a:r>
              <a:rPr lang="en-US" dirty="0" smtClean="0"/>
              <a:t>Collaborate (Shares with 4 neighbors)</a:t>
            </a:r>
          </a:p>
          <a:p>
            <a:pPr lvl="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2971800" cy="38100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990600" y="3581400"/>
            <a:ext cx="2971800" cy="2362200"/>
            <a:chOff x="990600" y="3581400"/>
            <a:chExt cx="2971800" cy="2362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981200" y="3581400"/>
              <a:ext cx="0" cy="236220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71800" y="3581400"/>
              <a:ext cx="0" cy="236220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4281714"/>
              <a:ext cx="2971800" cy="139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0600" y="5105400"/>
              <a:ext cx="297180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355443" y="3600448"/>
            <a:ext cx="2209800" cy="2324104"/>
            <a:chOff x="1371600" y="3581400"/>
            <a:chExt cx="2209800" cy="232410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310" y="4348276"/>
              <a:ext cx="353690" cy="647704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1510" y="4343400"/>
              <a:ext cx="353690" cy="64770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3581400"/>
              <a:ext cx="353690" cy="64770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5257800"/>
              <a:ext cx="353690" cy="6477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1510" y="5257800"/>
              <a:ext cx="353690" cy="64770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7710" y="3581400"/>
              <a:ext cx="353690" cy="64770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4343400"/>
              <a:ext cx="353690" cy="64770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8910" y="3581400"/>
              <a:ext cx="353690" cy="64770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5219696"/>
              <a:ext cx="353690" cy="647704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1355443" y="3602594"/>
            <a:ext cx="2133600" cy="2324104"/>
            <a:chOff x="1371600" y="3581400"/>
            <a:chExt cx="2133600" cy="2324104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310" y="4348276"/>
              <a:ext cx="353690" cy="64770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1510" y="4343400"/>
              <a:ext cx="353690" cy="64770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3581400"/>
              <a:ext cx="353690" cy="64770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5257800"/>
              <a:ext cx="353690" cy="6477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4343400"/>
              <a:ext cx="353690" cy="647704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1355443" y="3600448"/>
            <a:ext cx="2133600" cy="2400304"/>
            <a:chOff x="6553200" y="3486144"/>
            <a:chExt cx="2133600" cy="2400304"/>
          </a:xfrm>
        </p:grpSpPr>
        <p:cxnSp>
          <p:nvCxnSpPr>
            <p:cNvPr id="66" name="Straight Arrow Connector 65"/>
            <p:cNvCxnSpPr>
              <a:stCxn id="59" idx="2"/>
              <a:endCxn id="57" idx="0"/>
            </p:cNvCxnSpPr>
            <p:nvPr/>
          </p:nvCxnSpPr>
          <p:spPr>
            <a:xfrm flipH="1">
              <a:off x="7644445" y="4993418"/>
              <a:ext cx="16395" cy="245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6553200" y="3486144"/>
              <a:ext cx="2133600" cy="2400304"/>
              <a:chOff x="6564353" y="3505200"/>
              <a:chExt cx="2133600" cy="2400304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564353" y="3505200"/>
                <a:ext cx="2133600" cy="2400304"/>
                <a:chOff x="6564353" y="3505200"/>
                <a:chExt cx="2133600" cy="2400304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6564353" y="3505200"/>
                  <a:ext cx="2133600" cy="2400304"/>
                  <a:chOff x="1371600" y="3505200"/>
                  <a:chExt cx="2133600" cy="2400304"/>
                </a:xfrm>
              </p:grpSpPr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151510" y="4343400"/>
                    <a:ext cx="353690" cy="647704"/>
                  </a:xfrm>
                  <a:prstGeom prst="rect">
                    <a:avLst/>
                  </a:prstGeom>
                </p:spPr>
              </p:pic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286000" y="3505200"/>
                    <a:ext cx="353690" cy="647704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286000" y="5257800"/>
                    <a:ext cx="353690" cy="647704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371600" y="4343400"/>
                    <a:ext cx="353690" cy="64770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78753" y="4343400"/>
                  <a:ext cx="386480" cy="669074"/>
                </a:xfrm>
                <a:prstGeom prst="rect">
                  <a:avLst/>
                </a:prstGeom>
              </p:spPr>
            </p:pic>
          </p:grpSp>
          <p:cxnSp>
            <p:nvCxnSpPr>
              <p:cNvPr id="62" name="Straight Arrow Connector 61"/>
              <p:cNvCxnSpPr>
                <a:stCxn id="59" idx="1"/>
                <a:endCxn id="58" idx="3"/>
              </p:cNvCxnSpPr>
              <p:nvPr/>
            </p:nvCxnSpPr>
            <p:spPr>
              <a:xfrm flipH="1" flipV="1">
                <a:off x="6918043" y="4667252"/>
                <a:ext cx="560710" cy="10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9" idx="3"/>
                <a:endCxn id="55" idx="1"/>
              </p:cNvCxnSpPr>
              <p:nvPr/>
            </p:nvCxnSpPr>
            <p:spPr>
              <a:xfrm flipV="1">
                <a:off x="7865233" y="4667252"/>
                <a:ext cx="479030" cy="10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59" idx="0"/>
                <a:endCxn id="56" idx="2"/>
              </p:cNvCxnSpPr>
              <p:nvPr/>
            </p:nvCxnSpPr>
            <p:spPr>
              <a:xfrm flipH="1" flipV="1">
                <a:off x="7655598" y="4152904"/>
                <a:ext cx="16395" cy="1904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89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Ayllu Big Data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Grid, Nodes with Learner and Data</a:t>
            </a:r>
          </a:p>
          <a:p>
            <a:r>
              <a:rPr lang="en-US" dirty="0" smtClean="0"/>
              <a:t>Nodes interact with “neighbors” to exchange message</a:t>
            </a:r>
          </a:p>
          <a:p>
            <a:r>
              <a:rPr lang="en-US" dirty="0" smtClean="0"/>
              <a:t>Wraparound Grid, even local interaction-&gt; Global behavior!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76300" y="2608252"/>
            <a:ext cx="3619500" cy="3505200"/>
            <a:chOff x="990600" y="3581400"/>
            <a:chExt cx="2971800" cy="2362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981200" y="3581400"/>
              <a:ext cx="0" cy="2362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71800" y="3581400"/>
              <a:ext cx="0" cy="2362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4281714"/>
              <a:ext cx="2971800" cy="139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0600" y="5105400"/>
              <a:ext cx="2971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353173" y="3647428"/>
            <a:ext cx="1495427" cy="142498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Learner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Data Sample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2801" y="3658160"/>
            <a:ext cx="1206500" cy="121151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2800" y="2446089"/>
            <a:ext cx="1206500" cy="121151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2442637"/>
            <a:ext cx="1206500" cy="121151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6600" y="3657600"/>
            <a:ext cx="1206500" cy="121151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9300" y="4876214"/>
            <a:ext cx="1206500" cy="121151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08202" y="4876800"/>
            <a:ext cx="1155698" cy="121151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1700" y="4876800"/>
            <a:ext cx="1193801" cy="121151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100" y="3657600"/>
            <a:ext cx="1206500" cy="121151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7100" y="2438400"/>
            <a:ext cx="1206500" cy="1211511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82801" y="3668691"/>
            <a:ext cx="1206500" cy="12115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82800" y="2456620"/>
            <a:ext cx="1206500" cy="12115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6600" y="3668131"/>
            <a:ext cx="1206500" cy="12115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08202" y="4887331"/>
            <a:ext cx="1155698" cy="12115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27100" y="3668131"/>
            <a:ext cx="1206500" cy="12115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           Node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3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Grid with Learners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4242"/>
            <a:ext cx="8229600" cy="39305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Ayllu</a:t>
            </a:r>
            <a:r>
              <a:rPr lang="en-US" dirty="0" smtClean="0"/>
              <a:t> Big Data Learning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62000" y="2667000"/>
            <a:ext cx="7772400" cy="1905000"/>
            <a:chOff x="1447800" y="3352800"/>
            <a:chExt cx="6858000" cy="9906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47800" y="3352800"/>
              <a:ext cx="685361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447800" y="3352800"/>
              <a:ext cx="6858000" cy="990600"/>
              <a:chOff x="1447800" y="3352800"/>
              <a:chExt cx="6709893" cy="9906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1447800" y="4340180"/>
                <a:ext cx="685800" cy="322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124200" y="4343400"/>
                <a:ext cx="533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2000" y="4343400"/>
                <a:ext cx="533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19800" y="4343400"/>
                <a:ext cx="533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620000" y="4343400"/>
                <a:ext cx="533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18575" y="3730580"/>
                <a:ext cx="0" cy="6096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119907" y="3733800"/>
                <a:ext cx="0" cy="6096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57600" y="3733800"/>
                <a:ext cx="0" cy="6096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3733800"/>
                <a:ext cx="0" cy="6096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3733800"/>
                <a:ext cx="0" cy="6096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019800" y="3733800"/>
                <a:ext cx="0" cy="6096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541394" y="3733800"/>
                <a:ext cx="0" cy="6096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620000" y="3733800"/>
                <a:ext cx="0" cy="6096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33600" y="3730580"/>
                <a:ext cx="986307" cy="322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657600" y="3733800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105400" y="3733800"/>
                <a:ext cx="9144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541394" y="3730580"/>
                <a:ext cx="1078606" cy="322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1447800" y="3352800"/>
                <a:ext cx="4293" cy="9873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8153400" y="3356020"/>
                <a:ext cx="4293" cy="9873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1618957" y="3048000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Vendors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91921" y="304800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8098" y="30480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78217" y="3059668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Distributed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31111" y="2755383"/>
            <a:ext cx="25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Ayllu</a:t>
            </a:r>
            <a:r>
              <a:rPr lang="en-US" dirty="0" smtClean="0">
                <a:solidFill>
                  <a:srgbClr val="FF0000"/>
                </a:solidFill>
              </a:rPr>
              <a:t> Big Data Framework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Snip Same Side Corner Rectangle 53"/>
          <p:cNvSpPr/>
          <p:nvPr/>
        </p:nvSpPr>
        <p:spPr>
          <a:xfrm>
            <a:off x="1618957" y="4800600"/>
            <a:ext cx="951479" cy="762000"/>
          </a:xfrm>
          <a:prstGeom prst="snip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FF0000"/>
                </a:solidFill>
              </a:rPr>
              <a:t>Weka</a:t>
            </a:r>
            <a:endParaRPr lang="en-US" sz="900" dirty="0" smtClean="0">
              <a:solidFill>
                <a:srgbClr val="FF0000"/>
              </a:solidFill>
            </a:endParaRP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JSAT</a:t>
            </a:r>
          </a:p>
          <a:p>
            <a:pPr algn="ctr"/>
            <a:r>
              <a:rPr lang="en-US" sz="900" dirty="0" err="1" smtClean="0">
                <a:solidFill>
                  <a:srgbClr val="FF0000"/>
                </a:solidFill>
              </a:rPr>
              <a:t>RapidMinder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5" name="Snip Same Side Corner Rectangle 54"/>
          <p:cNvSpPr/>
          <p:nvPr/>
        </p:nvSpPr>
        <p:spPr>
          <a:xfrm>
            <a:off x="3429436" y="4800600"/>
            <a:ext cx="951479" cy="762000"/>
          </a:xfrm>
          <a:prstGeom prst="snip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File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Database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HDFS</a:t>
            </a:r>
          </a:p>
          <a:p>
            <a:pPr algn="ctr"/>
            <a:r>
              <a:rPr lang="en-US" sz="900" dirty="0" err="1" smtClean="0">
                <a:solidFill>
                  <a:srgbClr val="FF0000"/>
                </a:solidFill>
              </a:rPr>
              <a:t>NoSQL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6" name="Snip Same Side Corner Rectangle 55"/>
          <p:cNvSpPr/>
          <p:nvPr/>
        </p:nvSpPr>
        <p:spPr>
          <a:xfrm>
            <a:off x="5080800" y="4800600"/>
            <a:ext cx="951479" cy="762000"/>
          </a:xfrm>
          <a:prstGeom prst="snip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Supervised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Unsupervised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Outlier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Online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Evolutionary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7" name="Snip Same Side Corner Rectangle 56"/>
          <p:cNvSpPr/>
          <p:nvPr/>
        </p:nvSpPr>
        <p:spPr>
          <a:xfrm>
            <a:off x="6918863" y="4753047"/>
            <a:ext cx="951479" cy="762000"/>
          </a:xfrm>
          <a:prstGeom prst="snip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Apache Spark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STORM</a:t>
            </a:r>
          </a:p>
          <a:p>
            <a:pPr algn="ctr"/>
            <a:r>
              <a:rPr lang="en-US" sz="900" dirty="0" err="1" smtClean="0">
                <a:solidFill>
                  <a:srgbClr val="FF0000"/>
                </a:solidFill>
              </a:rPr>
              <a:t>Hazlecast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93275" y="2089667"/>
            <a:ext cx="7664925" cy="488951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Language API (Java/Scala/Python)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62000" y="1494692"/>
            <a:ext cx="1837998" cy="52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Financial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698884" y="1453862"/>
            <a:ext cx="1926629" cy="52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Healthcare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24399" y="1424841"/>
            <a:ext cx="1937761" cy="52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Energy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761045" y="1437470"/>
            <a:ext cx="1676400" cy="52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Government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AYLLU PSBML Algorithm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5257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Distribute </a:t>
            </a:r>
            <a:r>
              <a:rPr lang="en-US" dirty="0" smtClean="0">
                <a:solidFill>
                  <a:srgbClr val="FFC000"/>
                </a:solidFill>
              </a:rPr>
              <a:t>Data and Classifiers </a:t>
            </a:r>
            <a:r>
              <a:rPr lang="en-US" dirty="0" smtClean="0"/>
              <a:t>in GRID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C000"/>
                </a:solidFill>
              </a:rPr>
              <a:t>Neighborhood Ensemble</a:t>
            </a:r>
          </a:p>
          <a:p>
            <a:pPr marL="0" indent="0">
              <a:buNone/>
            </a:pPr>
            <a:r>
              <a:rPr lang="en-US" dirty="0" smtClean="0"/>
              <a:t>Keep a </a:t>
            </a:r>
            <a:r>
              <a:rPr lang="en-US" dirty="0" smtClean="0">
                <a:solidFill>
                  <a:srgbClr val="FFC000"/>
                </a:solidFill>
              </a:rPr>
              <a:t>Validation Set</a:t>
            </a:r>
          </a:p>
          <a:p>
            <a:pPr marL="0" indent="0">
              <a:buNone/>
            </a:pPr>
            <a:r>
              <a:rPr lang="en-US" i="1" dirty="0" smtClean="0"/>
              <a:t>for (</a:t>
            </a:r>
            <a:r>
              <a:rPr lang="en-US" i="1" dirty="0" smtClean="0">
                <a:solidFill>
                  <a:srgbClr val="FFC000"/>
                </a:solidFill>
              </a:rPr>
              <a:t>epoch</a:t>
            </a:r>
            <a:r>
              <a:rPr lang="en-US" i="1" dirty="0" smtClean="0"/>
              <a:t> 1 to N)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i="1" dirty="0" smtClean="0"/>
              <a:t>for </a:t>
            </a:r>
            <a:r>
              <a:rPr lang="en-US" i="1" dirty="0" smtClean="0">
                <a:solidFill>
                  <a:srgbClr val="FFC000"/>
                </a:solidFill>
              </a:rPr>
              <a:t>each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FFC000"/>
                </a:solidFill>
              </a:rPr>
              <a:t>Node</a:t>
            </a:r>
            <a:r>
              <a:rPr lang="en-US" i="1" dirty="0"/>
              <a:t> (1 to M</a:t>
            </a:r>
            <a:r>
              <a:rPr lang="en-US" i="1" dirty="0" smtClean="0"/>
              <a:t>)</a:t>
            </a:r>
            <a:r>
              <a:rPr lang="en-US" dirty="0" smtClean="0"/>
              <a:t>{</a:t>
            </a:r>
          </a:p>
          <a:p>
            <a:pPr marL="457159" lvl="1" indent="0">
              <a:buNone/>
            </a:pPr>
            <a:r>
              <a:rPr lang="en-US" i="1" dirty="0" smtClean="0">
                <a:solidFill>
                  <a:srgbClr val="FFC000"/>
                </a:solidFill>
              </a:rPr>
              <a:t>Train Classifier from Node Data</a:t>
            </a:r>
          </a:p>
          <a:p>
            <a:pPr marL="457159" lvl="1" indent="0">
              <a:buNone/>
            </a:pPr>
            <a:r>
              <a:rPr lang="en-US" i="1" dirty="0" smtClean="0">
                <a:solidFill>
                  <a:srgbClr val="FFC000"/>
                </a:solidFill>
              </a:rPr>
              <a:t>Test with Node + Neighbor Data</a:t>
            </a:r>
          </a:p>
          <a:p>
            <a:pPr marL="457159" lvl="1" indent="0">
              <a:buNone/>
            </a:pPr>
            <a:r>
              <a:rPr lang="en-US" i="1" dirty="0" smtClean="0"/>
              <a:t>Assign </a:t>
            </a:r>
            <a:r>
              <a:rPr lang="en-US" b="1" i="1" dirty="0" smtClean="0">
                <a:solidFill>
                  <a:srgbClr val="FFC000"/>
                </a:solidFill>
              </a:rPr>
              <a:t>Fitness</a:t>
            </a:r>
            <a:r>
              <a:rPr lang="en-US" i="1" dirty="0" smtClean="0"/>
              <a:t> to each Data</a:t>
            </a:r>
          </a:p>
          <a:p>
            <a:pPr marL="914318" lvl="2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Harder Data = Higher Fitness</a:t>
            </a:r>
          </a:p>
          <a:p>
            <a:pPr marL="457159" lvl="1" indent="0">
              <a:buNone/>
            </a:pPr>
            <a:r>
              <a:rPr lang="en-US" i="1" dirty="0" smtClean="0"/>
              <a:t>Select using </a:t>
            </a:r>
            <a:r>
              <a:rPr lang="en-US" b="1" i="1" dirty="0" smtClean="0">
                <a:solidFill>
                  <a:srgbClr val="FFC000"/>
                </a:solidFill>
              </a:rPr>
              <a:t>Fitness Proportion Selection</a:t>
            </a:r>
          </a:p>
          <a:p>
            <a:pPr marL="914318" lvl="2" indent="0">
              <a:buNone/>
            </a:pPr>
            <a:r>
              <a:rPr lang="en-US" b="1" i="1" dirty="0" smtClean="0">
                <a:solidFill>
                  <a:srgbClr val="FFC000"/>
                </a:solidFill>
              </a:rPr>
              <a:t>New Data = FPS(Node + Neighbor)</a:t>
            </a:r>
          </a:p>
          <a:p>
            <a:pPr marL="457159" lvl="1" indent="0">
              <a:buNone/>
            </a:pPr>
            <a:r>
              <a:rPr lang="en-US" i="1" dirty="0" smtClean="0">
                <a:solidFill>
                  <a:srgbClr val="FFC000"/>
                </a:solidFill>
              </a:rPr>
              <a:t>Grid  Data = Grid Data + New Data</a:t>
            </a:r>
          </a:p>
          <a:p>
            <a:pPr marL="457159" lvl="1" indent="0">
              <a:buNone/>
            </a:pPr>
            <a:r>
              <a:rPr lang="en-US" dirty="0" smtClean="0"/>
              <a:t>}</a:t>
            </a:r>
          </a:p>
          <a:p>
            <a:pPr marL="457159" lvl="1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error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rgbClr val="FFC000"/>
                </a:solidFill>
              </a:rPr>
              <a:t>Classifier(Validation Set , Grid Data)</a:t>
            </a:r>
          </a:p>
          <a:p>
            <a:pPr marL="457159" lvl="1" indent="0"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57800" y="914400"/>
            <a:ext cx="3733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3X3 Grid, SSEA</a:t>
            </a:r>
          </a:p>
          <a:p>
            <a:pPr marL="0" indent="0">
              <a:buNone/>
            </a:pPr>
            <a:r>
              <a:rPr lang="en-US" sz="1800" dirty="0" smtClean="0"/>
              <a:t>Classifiers C1,C2…C9</a:t>
            </a:r>
          </a:p>
          <a:p>
            <a:pPr marL="0" indent="0">
              <a:buNone/>
            </a:pPr>
            <a:r>
              <a:rPr lang="en-US" sz="1800" dirty="0" smtClean="0"/>
              <a:t>Data D1, D2..D9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410200" y="1828800"/>
            <a:ext cx="3200400" cy="2743200"/>
            <a:chOff x="2895600" y="2362200"/>
            <a:chExt cx="3200400" cy="2743200"/>
          </a:xfrm>
        </p:grpSpPr>
        <p:sp>
          <p:nvSpPr>
            <p:cNvPr id="8" name="Rectangle 7"/>
            <p:cNvSpPr/>
            <p:nvPr/>
          </p:nvSpPr>
          <p:spPr>
            <a:xfrm>
              <a:off x="3962400" y="23622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C2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D2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62400" y="32766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C5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3276600"/>
              <a:ext cx="10668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C4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32766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C6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2400" y="41910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C8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95600" y="41910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D7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23622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C1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23622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C3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41910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C9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D9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200" y="1828800"/>
            <a:ext cx="3200400" cy="2743200"/>
            <a:chOff x="2895600" y="2362200"/>
            <a:chExt cx="3200400" cy="2743200"/>
          </a:xfrm>
        </p:grpSpPr>
        <p:sp>
          <p:nvSpPr>
            <p:cNvPr id="18" name="Rectangle 17"/>
            <p:cNvSpPr/>
            <p:nvPr/>
          </p:nvSpPr>
          <p:spPr>
            <a:xfrm>
              <a:off x="3962400" y="23622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C2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62400" y="32766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C5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2766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C4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D4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32766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C6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D6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2400" y="41910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C8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D8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5600" y="41910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D7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95600" y="23622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C1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23622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C3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200" y="4191000"/>
              <a:ext cx="10668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C9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D9</a:t>
              </a:r>
            </a:p>
          </p:txBody>
        </p:sp>
      </p:grpSp>
      <p:grpSp>
        <p:nvGrpSpPr>
          <p:cNvPr id="27" name="Group 35"/>
          <p:cNvGrpSpPr>
            <a:grpSpLocks/>
          </p:cNvGrpSpPr>
          <p:nvPr/>
        </p:nvGrpSpPr>
        <p:grpSpPr bwMode="auto">
          <a:xfrm>
            <a:off x="5409127" y="1828800"/>
            <a:ext cx="3200400" cy="2743200"/>
            <a:chOff x="2895600" y="2362200"/>
            <a:chExt cx="3200400" cy="2743200"/>
          </a:xfrm>
        </p:grpSpPr>
        <p:sp>
          <p:nvSpPr>
            <p:cNvPr id="28" name="Rectangle 27"/>
            <p:cNvSpPr/>
            <p:nvPr/>
          </p:nvSpPr>
          <p:spPr>
            <a:xfrm>
              <a:off x="3962400" y="2362200"/>
              <a:ext cx="10668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62400" y="32766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Training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95600" y="3276600"/>
              <a:ext cx="10668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3276600"/>
              <a:ext cx="10668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62400" y="4191000"/>
              <a:ext cx="10668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95600" y="41910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95600" y="23622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23622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41910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409127" y="1828800"/>
            <a:ext cx="3200400" cy="2743200"/>
            <a:chOff x="2971800" y="3352800"/>
            <a:chExt cx="3200400" cy="2743200"/>
          </a:xfrm>
        </p:grpSpPr>
        <p:sp>
          <p:nvSpPr>
            <p:cNvPr id="38" name="Rectangle 37"/>
            <p:cNvSpPr/>
            <p:nvPr/>
          </p:nvSpPr>
          <p:spPr>
            <a:xfrm>
              <a:off x="4038600" y="33528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38600" y="42672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71800" y="42672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dk1"/>
                  </a:solidFill>
                </a:rPr>
                <a:t>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dk1"/>
                  </a:solidFill>
                </a:rPr>
                <a:t>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05400" y="42672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38600" y="5181600"/>
              <a:ext cx="1066800" cy="914400"/>
            </a:xfrm>
            <a:prstGeom prst="rect">
              <a:avLst/>
            </a:prstGeom>
            <a:solidFill>
              <a:srgbClr val="B5F5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71800" y="51816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71800" y="33528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05400" y="33528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05400" y="51816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7" name="Group 907"/>
          <p:cNvGrpSpPr>
            <a:grpSpLocks/>
          </p:cNvGrpSpPr>
          <p:nvPr/>
        </p:nvGrpSpPr>
        <p:grpSpPr bwMode="auto">
          <a:xfrm>
            <a:off x="5395033" y="1563687"/>
            <a:ext cx="4114800" cy="4151313"/>
            <a:chOff x="4038600" y="3733800"/>
            <a:chExt cx="4114800" cy="4151312"/>
          </a:xfrm>
        </p:grpSpPr>
        <p:grpSp>
          <p:nvGrpSpPr>
            <p:cNvPr id="48" name="Group 401"/>
            <p:cNvGrpSpPr>
              <a:grpSpLocks/>
            </p:cNvGrpSpPr>
            <p:nvPr/>
          </p:nvGrpSpPr>
          <p:grpSpPr bwMode="auto">
            <a:xfrm>
              <a:off x="4038600" y="3733800"/>
              <a:ext cx="4114800" cy="4151312"/>
              <a:chOff x="1219200" y="2057400"/>
              <a:chExt cx="4114800" cy="4150731"/>
            </a:xfrm>
          </p:grpSpPr>
          <p:sp>
            <p:nvSpPr>
              <p:cNvPr id="55" name="Rectangle 54"/>
              <p:cNvSpPr/>
              <p:nvPr/>
            </p:nvSpPr>
            <p:spPr>
              <a:xfrm rot="18916614">
                <a:off x="2506663" y="2544695"/>
                <a:ext cx="538162" cy="3663436"/>
              </a:xfrm>
              <a:prstGeom prst="rect">
                <a:avLst/>
              </a:prstGeom>
              <a:solidFill>
                <a:srgbClr val="B5F5C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56" name="Group 97"/>
              <p:cNvGrpSpPr>
                <a:grpSpLocks/>
              </p:cNvGrpSpPr>
              <p:nvPr/>
            </p:nvGrpSpPr>
            <p:grpSpPr bwMode="auto">
              <a:xfrm>
                <a:off x="1219200" y="2057400"/>
                <a:ext cx="4114800" cy="3581400"/>
                <a:chOff x="1219200" y="2057400"/>
                <a:chExt cx="4114800" cy="3581400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1219200" y="5638298"/>
                  <a:ext cx="41148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1219200" y="2057400"/>
                  <a:ext cx="0" cy="35047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407"/>
                <p:cNvGrpSpPr>
                  <a:grpSpLocks/>
                </p:cNvGrpSpPr>
                <p:nvPr/>
              </p:nvGrpSpPr>
              <p:grpSpPr bwMode="auto">
                <a:xfrm>
                  <a:off x="1828800" y="3352800"/>
                  <a:ext cx="1905000" cy="1905000"/>
                  <a:chOff x="1828800" y="3352800"/>
                  <a:chExt cx="1905000" cy="1905000"/>
                </a:xfrm>
              </p:grpSpPr>
              <p:sp>
                <p:nvSpPr>
                  <p:cNvPr id="125" name="Oval 8"/>
                  <p:cNvSpPr/>
                  <p:nvPr/>
                </p:nvSpPr>
                <p:spPr>
                  <a:xfrm>
                    <a:off x="1828800" y="5028783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6" name="Oval 9"/>
                  <p:cNvSpPr/>
                  <p:nvPr/>
                </p:nvSpPr>
                <p:spPr>
                  <a:xfrm>
                    <a:off x="1981200" y="4876404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0"/>
                  <p:cNvSpPr/>
                  <p:nvPr/>
                </p:nvSpPr>
                <p:spPr>
                  <a:xfrm>
                    <a:off x="2286000" y="4571647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8" name="Oval 11"/>
                  <p:cNvSpPr/>
                  <p:nvPr/>
                </p:nvSpPr>
                <p:spPr>
                  <a:xfrm>
                    <a:off x="2133600" y="4724026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9" name="Oval 12"/>
                  <p:cNvSpPr/>
                  <p:nvPr/>
                </p:nvSpPr>
                <p:spPr>
                  <a:xfrm>
                    <a:off x="2438400" y="4419269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30" name="Oval 13"/>
                  <p:cNvSpPr/>
                  <p:nvPr/>
                </p:nvSpPr>
                <p:spPr>
                  <a:xfrm>
                    <a:off x="2590800" y="4266890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31" name="Oval 14"/>
                  <p:cNvSpPr/>
                  <p:nvPr/>
                </p:nvSpPr>
                <p:spPr>
                  <a:xfrm>
                    <a:off x="2743200" y="4114511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32" name="Oval 15"/>
                  <p:cNvSpPr/>
                  <p:nvPr/>
                </p:nvSpPr>
                <p:spPr>
                  <a:xfrm>
                    <a:off x="2895600" y="3962133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33" name="Oval 16"/>
                  <p:cNvSpPr/>
                  <p:nvPr/>
                </p:nvSpPr>
                <p:spPr>
                  <a:xfrm>
                    <a:off x="3048000" y="3809754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34" name="Oval 17"/>
                  <p:cNvSpPr/>
                  <p:nvPr/>
                </p:nvSpPr>
                <p:spPr>
                  <a:xfrm>
                    <a:off x="3200400" y="3657375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35" name="Oval 18"/>
                  <p:cNvSpPr/>
                  <p:nvPr/>
                </p:nvSpPr>
                <p:spPr>
                  <a:xfrm>
                    <a:off x="3352800" y="3504997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36" name="Oval 19"/>
                  <p:cNvSpPr/>
                  <p:nvPr/>
                </p:nvSpPr>
                <p:spPr>
                  <a:xfrm>
                    <a:off x="3505200" y="3352618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61" name="Group 20"/>
                <p:cNvGrpSpPr/>
                <p:nvPr/>
              </p:nvGrpSpPr>
              <p:grpSpPr>
                <a:xfrm>
                  <a:off x="2057400" y="3581400"/>
                  <a:ext cx="1905000" cy="1905000"/>
                  <a:chOff x="1828800" y="3352800"/>
                  <a:chExt cx="1905000" cy="1905000"/>
                </a:xfrm>
                <a:solidFill>
                  <a:srgbClr val="FFFF00"/>
                </a:solidFill>
              </p:grpSpPr>
              <p:sp>
                <p:nvSpPr>
                  <p:cNvPr id="113" name="Oval 112"/>
                  <p:cNvSpPr/>
                  <p:nvPr/>
                </p:nvSpPr>
                <p:spPr>
                  <a:xfrm>
                    <a:off x="1828800" y="50292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1981200" y="48768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2286000" y="45720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2133600" y="47244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2438400" y="44196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590800" y="42672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2743200" y="41148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2895600" y="39624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3048000" y="38100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200400" y="36576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3352800" y="35052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505200" y="33528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62" name="Group 33"/>
                <p:cNvGrpSpPr>
                  <a:grpSpLocks/>
                </p:cNvGrpSpPr>
                <p:nvPr/>
              </p:nvGrpSpPr>
              <p:grpSpPr bwMode="auto">
                <a:xfrm>
                  <a:off x="1828800" y="3276600"/>
                  <a:ext cx="1600200" cy="1600200"/>
                  <a:chOff x="1828800" y="3276600"/>
                  <a:chExt cx="1600200" cy="1600200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828800" y="4647837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133600" y="4343080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1981200" y="4495458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286000" y="4190701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2438400" y="4038322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2590800" y="3885944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743200" y="3733565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2895600" y="3581186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3048000" y="3428808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3200400" y="3276429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63" name="Group 44"/>
                <p:cNvGrpSpPr/>
                <p:nvPr/>
              </p:nvGrpSpPr>
              <p:grpSpPr>
                <a:xfrm>
                  <a:off x="2362200" y="3962400"/>
                  <a:ext cx="1600200" cy="1600200"/>
                  <a:chOff x="1828800" y="3276600"/>
                  <a:chExt cx="1600200" cy="1600200"/>
                </a:xfrm>
                <a:solidFill>
                  <a:srgbClr val="FFFF00"/>
                </a:solidFill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1828800" y="46482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2133600" y="43434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1981200" y="44958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2286000" y="41910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2438400" y="40386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2590800" y="38862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2743200" y="37338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2895600" y="35814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3048000" y="34290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3200400" y="3276600"/>
                    <a:ext cx="228600" cy="2286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64" name="Group 55"/>
                <p:cNvGrpSpPr>
                  <a:grpSpLocks/>
                </p:cNvGrpSpPr>
                <p:nvPr/>
              </p:nvGrpSpPr>
              <p:grpSpPr bwMode="auto">
                <a:xfrm>
                  <a:off x="1676400" y="3124200"/>
                  <a:ext cx="1600200" cy="1600200"/>
                  <a:chOff x="1828800" y="3276600"/>
                  <a:chExt cx="1600200" cy="1600200"/>
                </a:xfrm>
              </p:grpSpPr>
              <p:sp>
                <p:nvSpPr>
                  <p:cNvPr id="83" name="Oval 82"/>
                  <p:cNvSpPr/>
                  <p:nvPr/>
                </p:nvSpPr>
                <p:spPr>
                  <a:xfrm>
                    <a:off x="1828800" y="4647858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2133600" y="4343101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981200" y="4495479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2286000" y="4190722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2438400" y="4038343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590800" y="3885965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2743200" y="3733586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2895600" y="3581207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3048000" y="3428829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3200400" y="3276450"/>
                    <a:ext cx="228600" cy="2285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65" name="Oval 64"/>
                <p:cNvSpPr/>
                <p:nvPr/>
              </p:nvSpPr>
              <p:spPr>
                <a:xfrm>
                  <a:off x="1524000" y="4343080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828800" y="4038322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676400" y="4190701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981200" y="3885944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133600" y="3733565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286000" y="3581186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438400" y="3428808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590800" y="3276429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743200" y="3124050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2895600" y="2971672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447800" y="3124050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00200" y="2971672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752600" y="2819293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905000" y="2666915"/>
                  <a:ext cx="228600" cy="2285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581400" y="5333541"/>
                  <a:ext cx="228600" cy="22856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3733800" y="5181162"/>
                  <a:ext cx="228600" cy="22856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886200" y="5028784"/>
                  <a:ext cx="228600" cy="22856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038600" y="4876405"/>
                  <a:ext cx="228600" cy="22856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flipV="1">
                <a:off x="2209800" y="3504997"/>
                <a:ext cx="1600200" cy="15999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909"/>
            <p:cNvSpPr txBox="1">
              <a:spLocks noChangeArrowheads="1"/>
            </p:cNvSpPr>
            <p:nvPr/>
          </p:nvSpPr>
          <p:spPr bwMode="auto">
            <a:xfrm>
              <a:off x="5181600" y="3886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anose="020F0502020204030204" pitchFamily="34" charset="0"/>
                </a:rPr>
                <a:t>Easy </a:t>
              </a:r>
            </a:p>
          </p:txBody>
        </p:sp>
        <p:sp>
          <p:nvSpPr>
            <p:cNvPr id="50" name="TextBox 910"/>
            <p:cNvSpPr txBox="1">
              <a:spLocks noChangeArrowheads="1"/>
            </p:cNvSpPr>
            <p:nvPr/>
          </p:nvSpPr>
          <p:spPr bwMode="auto">
            <a:xfrm>
              <a:off x="6400800" y="3886200"/>
              <a:ext cx="63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anose="020F0502020204030204" pitchFamily="34" charset="0"/>
                </a:rPr>
                <a:t>Hard</a:t>
              </a:r>
            </a:p>
          </p:txBody>
        </p:sp>
        <p:cxnSp>
          <p:nvCxnSpPr>
            <p:cNvPr id="51" name="Straight Arrow Connector 50"/>
            <p:cNvCxnSpPr>
              <a:stCxn id="49" idx="2"/>
              <a:endCxn id="78" idx="0"/>
            </p:cNvCxnSpPr>
            <p:nvPr/>
          </p:nvCxnSpPr>
          <p:spPr>
            <a:xfrm flipH="1">
              <a:off x="4838700" y="4256088"/>
              <a:ext cx="666750" cy="8731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2"/>
              <a:endCxn id="136" idx="7"/>
            </p:cNvCxnSpPr>
            <p:nvPr/>
          </p:nvCxnSpPr>
          <p:spPr>
            <a:xfrm flipH="1">
              <a:off x="6519863" y="4256088"/>
              <a:ext cx="200025" cy="80645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82" idx="6"/>
            </p:cNvCxnSpPr>
            <p:nvPr/>
          </p:nvCxnSpPr>
          <p:spPr>
            <a:xfrm>
              <a:off x="5486400" y="4267200"/>
              <a:ext cx="1600200" cy="240029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</p:cNvCxnSpPr>
            <p:nvPr/>
          </p:nvCxnSpPr>
          <p:spPr>
            <a:xfrm flipH="1">
              <a:off x="6705600" y="4256088"/>
              <a:ext cx="14288" cy="111125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46"/>
          <p:cNvGrpSpPr>
            <a:grpSpLocks/>
          </p:cNvGrpSpPr>
          <p:nvPr/>
        </p:nvGrpSpPr>
        <p:grpSpPr bwMode="auto">
          <a:xfrm>
            <a:off x="5397984" y="1851025"/>
            <a:ext cx="3200400" cy="2743200"/>
            <a:chOff x="2895600" y="2362200"/>
            <a:chExt cx="3200400" cy="2743200"/>
          </a:xfrm>
        </p:grpSpPr>
        <p:sp>
          <p:nvSpPr>
            <p:cNvPr id="138" name="Rectangle 137"/>
            <p:cNvSpPr/>
            <p:nvPr/>
          </p:nvSpPr>
          <p:spPr>
            <a:xfrm>
              <a:off x="3962400" y="2362200"/>
              <a:ext cx="1066800" cy="914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962400" y="3276600"/>
              <a:ext cx="1066800" cy="914400"/>
            </a:xfrm>
            <a:prstGeom prst="rect">
              <a:avLst/>
            </a:prstGeom>
            <a:solidFill>
              <a:srgbClr val="B5F5CD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New Training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895600" y="3276600"/>
              <a:ext cx="1066800" cy="914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029200" y="3276600"/>
              <a:ext cx="1066800" cy="914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62400" y="4191000"/>
              <a:ext cx="1066800" cy="914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895600" y="41910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95600" y="23622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029200" y="23622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029200" y="4191000"/>
              <a:ext cx="1066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38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32" tIns="45716" rIns="91432" bIns="45716" rtlCol="0" anchor="ctr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Team (So far)</a:t>
            </a:r>
          </a:p>
          <a:p>
            <a:r>
              <a:rPr lang="en-US" sz="4000" b="1" dirty="0" smtClean="0"/>
              <a:t>Problem </a:t>
            </a:r>
          </a:p>
          <a:p>
            <a:r>
              <a:rPr lang="en-US" sz="4000" b="1" dirty="0" smtClean="0"/>
              <a:t>Issues</a:t>
            </a:r>
          </a:p>
          <a:p>
            <a:r>
              <a:rPr lang="en-US" sz="4000" b="1" dirty="0" smtClean="0"/>
              <a:t>Related Work</a:t>
            </a:r>
          </a:p>
          <a:p>
            <a:r>
              <a:rPr lang="en-US" sz="4000" b="1" dirty="0" smtClean="0"/>
              <a:t>Approach – Ayllu framework</a:t>
            </a:r>
          </a:p>
          <a:p>
            <a:r>
              <a:rPr lang="en-US" sz="4000" b="1" dirty="0" smtClean="0"/>
              <a:t>Current Status</a:t>
            </a:r>
          </a:p>
          <a:p>
            <a:r>
              <a:rPr lang="en-US" sz="4000" b="1" dirty="0" smtClean="0"/>
              <a:t>Potential Paths</a:t>
            </a:r>
          </a:p>
          <a:p>
            <a:pPr marL="0" indent="0">
              <a:buNone/>
            </a:pPr>
            <a:endParaRPr lang="en-US" sz="4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AYLLU PSBML Theory and Analysis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Theorem:  PSBML is a Large Margin Classifier </a:t>
            </a:r>
            <a:r>
              <a:rPr lang="en-US" sz="2200" b="1" dirty="0" smtClean="0">
                <a:solidFill>
                  <a:srgbClr val="00B0F0"/>
                </a:solidFill>
              </a:rPr>
              <a:t>[GECCO’13, SDM’14</a:t>
            </a:r>
            <a:r>
              <a:rPr lang="en-US" sz="2200" b="1" baseline="30000" dirty="0" smtClean="0">
                <a:solidFill>
                  <a:srgbClr val="00B0F0"/>
                </a:solidFill>
              </a:rPr>
              <a:t>*</a:t>
            </a:r>
            <a:r>
              <a:rPr lang="en-US" sz="2200" b="1" dirty="0" smtClean="0">
                <a:solidFill>
                  <a:srgbClr val="00B0F0"/>
                </a:solidFill>
              </a:rPr>
              <a:t>]</a:t>
            </a:r>
          </a:p>
          <a:p>
            <a:pPr lvl="1"/>
            <a:r>
              <a:rPr lang="en-US" dirty="0" smtClean="0"/>
              <a:t>Modeling Distribution Gaussian Mixture Model (GMM)</a:t>
            </a:r>
          </a:p>
          <a:p>
            <a:pPr lvl="1"/>
            <a:r>
              <a:rPr lang="en-US" dirty="0" smtClean="0"/>
              <a:t>Modeling Distribution Change using Mean-Shift</a:t>
            </a:r>
          </a:p>
          <a:p>
            <a:pPr lvl="1"/>
            <a:r>
              <a:rPr lang="en-US" dirty="0" smtClean="0"/>
              <a:t>Induction from Node to Grid</a:t>
            </a:r>
          </a:p>
          <a:p>
            <a:pPr lvl="1"/>
            <a:r>
              <a:rPr lang="en-US" dirty="0" smtClean="0"/>
              <a:t>Empirically shown connection to Theory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PSBML is a Meta Learner </a:t>
            </a:r>
            <a:r>
              <a:rPr lang="en-US" sz="2200" b="1" dirty="0" smtClean="0">
                <a:solidFill>
                  <a:srgbClr val="00B0F0"/>
                </a:solidFill>
              </a:rPr>
              <a:t>[PPSN’12,GECCO’13</a:t>
            </a:r>
            <a:r>
              <a:rPr lang="en-US" sz="2200" b="1" dirty="0">
                <a:solidFill>
                  <a:srgbClr val="00B0F0"/>
                </a:solidFill>
              </a:rPr>
              <a:t>, SDM’14</a:t>
            </a:r>
            <a:r>
              <a:rPr lang="en-US" sz="2200" b="1" baseline="30000" dirty="0">
                <a:solidFill>
                  <a:srgbClr val="00B0F0"/>
                </a:solidFill>
              </a:rPr>
              <a:t>*</a:t>
            </a:r>
            <a:r>
              <a:rPr lang="en-US" sz="2200" b="1" dirty="0">
                <a:solidFill>
                  <a:srgbClr val="00B0F0"/>
                </a:solidFill>
              </a:rPr>
              <a:t>]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Statistically Significant </a:t>
            </a:r>
            <a:r>
              <a:rPr lang="en-US" dirty="0" smtClean="0">
                <a:solidFill>
                  <a:srgbClr val="FFC000"/>
                </a:solidFill>
              </a:rPr>
              <a:t>improvement across 5 datasets </a:t>
            </a:r>
            <a:r>
              <a:rPr lang="en-US" dirty="0" smtClean="0"/>
              <a:t>on accuracy with </a:t>
            </a:r>
            <a:r>
              <a:rPr lang="en-US" dirty="0" smtClean="0">
                <a:solidFill>
                  <a:srgbClr val="FFC000"/>
                </a:solidFill>
              </a:rPr>
              <a:t>different classifiers (Naïve Bayes, C4.5, SVM..)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PSBML Scalability </a:t>
            </a:r>
            <a:r>
              <a:rPr lang="en-US" sz="2200" b="1" dirty="0">
                <a:solidFill>
                  <a:srgbClr val="00B0F0"/>
                </a:solidFill>
              </a:rPr>
              <a:t>[GECCO’13, SDM’14</a:t>
            </a:r>
            <a:r>
              <a:rPr lang="en-US" sz="2200" b="1" baseline="30000" dirty="0">
                <a:solidFill>
                  <a:srgbClr val="00B0F0"/>
                </a:solidFill>
              </a:rPr>
              <a:t>*</a:t>
            </a:r>
            <a:r>
              <a:rPr lang="en-US" sz="2200" b="1" dirty="0">
                <a:solidFill>
                  <a:srgbClr val="00B0F0"/>
                </a:solidFill>
              </a:rPr>
              <a:t>]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Best speed-accuracy trade-off</a:t>
            </a:r>
            <a:r>
              <a:rPr lang="en-US" dirty="0" smtClean="0"/>
              <a:t> (10 algorithms, 5 real/synthetic dataset)</a:t>
            </a:r>
          </a:p>
          <a:p>
            <a:pPr lvl="1"/>
            <a:r>
              <a:rPr lang="en-US" dirty="0" smtClean="0"/>
              <a:t>Training time </a:t>
            </a:r>
            <a:r>
              <a:rPr lang="en-US" dirty="0" smtClean="0">
                <a:solidFill>
                  <a:srgbClr val="FFC000"/>
                </a:solidFill>
              </a:rPr>
              <a:t>(Linear)</a:t>
            </a:r>
          </a:p>
          <a:p>
            <a:pPr lvl="1"/>
            <a:r>
              <a:rPr lang="en-US" dirty="0" smtClean="0"/>
              <a:t>Memory </a:t>
            </a:r>
            <a:r>
              <a:rPr lang="en-US" dirty="0">
                <a:solidFill>
                  <a:srgbClr val="FFC000"/>
                </a:solidFill>
              </a:rPr>
              <a:t>(Linear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en-US" dirty="0" smtClean="0"/>
              <a:t>Threads </a:t>
            </a:r>
            <a:r>
              <a:rPr lang="en-US" dirty="0">
                <a:solidFill>
                  <a:srgbClr val="FFC000"/>
                </a:solidFill>
              </a:rPr>
              <a:t>(Linear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pPr marL="457159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PSBML noise resilient </a:t>
            </a:r>
            <a:r>
              <a:rPr lang="en-US" sz="2200" b="1" dirty="0" smtClean="0">
                <a:solidFill>
                  <a:srgbClr val="00B0F0"/>
                </a:solidFill>
              </a:rPr>
              <a:t>[SDM’14</a:t>
            </a:r>
            <a:r>
              <a:rPr lang="en-US" sz="2200" b="1" baseline="30000" dirty="0">
                <a:solidFill>
                  <a:srgbClr val="00B0F0"/>
                </a:solidFill>
              </a:rPr>
              <a:t>*</a:t>
            </a:r>
            <a:r>
              <a:rPr lang="en-US" sz="2200" b="1" dirty="0">
                <a:solidFill>
                  <a:srgbClr val="00B0F0"/>
                </a:solidFill>
              </a:rPr>
              <a:t>]</a:t>
            </a:r>
            <a:endParaRPr lang="en-US" sz="22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Compare 5 datasets with </a:t>
            </a:r>
            <a:r>
              <a:rPr lang="en-US" dirty="0" err="1" smtClean="0"/>
              <a:t>AdaBoosting</a:t>
            </a:r>
            <a:endParaRPr lang="en-US" dirty="0" smtClean="0"/>
          </a:p>
          <a:p>
            <a:pPr lvl="1"/>
            <a:r>
              <a:rPr lang="en-US" dirty="0" smtClean="0"/>
              <a:t>Statistically Significant improvement in </a:t>
            </a:r>
            <a:r>
              <a:rPr lang="en-US" dirty="0" smtClean="0">
                <a:solidFill>
                  <a:srgbClr val="FFC000"/>
                </a:solidFill>
              </a:rPr>
              <a:t>accuracy when noisy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9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AYLLU PSBML </a:t>
            </a:r>
            <a:r>
              <a:rPr lang="en-US" b="1" dirty="0">
                <a:solidFill>
                  <a:srgbClr val="FFFFFF"/>
                </a:solidFill>
              </a:rPr>
              <a:t>: Empirical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 – Accuracy  Tradeoff</a:t>
            </a:r>
          </a:p>
          <a:p>
            <a:pPr lvl="1"/>
            <a:r>
              <a:rPr lang="en-US" sz="2000" dirty="0" smtClean="0"/>
              <a:t>1 Million Training Samples </a:t>
            </a:r>
          </a:p>
          <a:p>
            <a:pPr lvl="1"/>
            <a:r>
              <a:rPr lang="en-US" sz="2000" dirty="0" smtClean="0">
                <a:solidFill>
                  <a:srgbClr val="FFC000"/>
                </a:solidFill>
              </a:rPr>
              <a:t>Speed</a:t>
            </a:r>
            <a:r>
              <a:rPr lang="en-US" sz="2000" dirty="0" smtClean="0"/>
              <a:t> in </a:t>
            </a:r>
            <a:r>
              <a:rPr lang="en-US" sz="2000" dirty="0" err="1" smtClean="0"/>
              <a:t>msecs</a:t>
            </a:r>
            <a:r>
              <a:rPr lang="en-US" sz="2000" dirty="0" smtClean="0"/>
              <a:t> , </a:t>
            </a:r>
            <a:r>
              <a:rPr lang="en-US" sz="2000" dirty="0" err="1" smtClean="0">
                <a:solidFill>
                  <a:srgbClr val="FFC000"/>
                </a:solidFill>
              </a:rPr>
              <a:t>Acc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/>
              <a:t>as mean </a:t>
            </a:r>
            <a:r>
              <a:rPr lang="en-US" sz="2000" dirty="0" err="1" smtClean="0"/>
              <a:t>auROC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8517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905000" y="1992313"/>
            <a:ext cx="124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 dirty="0"/>
              <a:t>Sine wave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91200" y="1981200"/>
            <a:ext cx="163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800"/>
              <a:t>Checkerboard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069" y="2057400"/>
            <a:ext cx="5731311" cy="4407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600" y="3429000"/>
            <a:ext cx="5029200" cy="908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6019800"/>
            <a:ext cx="5029200" cy="3779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94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AYLLU </a:t>
            </a:r>
            <a:r>
              <a:rPr lang="en-US" dirty="0" smtClean="0"/>
              <a:t>PSBML </a:t>
            </a:r>
            <a:r>
              <a:rPr lang="en-US" dirty="0"/>
              <a:t>: Empirical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Dataset: KDD Cup 5 Million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7" y="1500594"/>
            <a:ext cx="7875726" cy="48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AYLLU PSBML : Empirical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Scalability (KDD, 5 Million)</a:t>
            </a:r>
          </a:p>
          <a:p>
            <a:endParaRPr lang="en-US" dirty="0"/>
          </a:p>
          <a:p>
            <a:pPr lvl="1"/>
            <a:r>
              <a:rPr lang="en-US" dirty="0" smtClean="0"/>
              <a:t>Training Time ?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Linear O(n)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Memory ?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Linear O(n)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Threads ?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Linear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8600" y="1447800"/>
            <a:ext cx="4648200" cy="413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367251"/>
            <a:ext cx="5334000" cy="4210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322146"/>
            <a:ext cx="5486400" cy="4300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37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AYLLU CLUSTERING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718" y="990600"/>
            <a:ext cx="4506563" cy="5257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AYLLU BSMC UNSUPERVISED CLUSTERING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860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72634"/>
            <a:ext cx="307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Boosted Mean Shift Clustering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AYLLU-BMSC REAL WORLD COMPARISON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1128"/>
            <a:ext cx="8229600" cy="2976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360412"/>
            <a:ext cx="307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Boosted Mean Shift Clustering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AYLLU BCC UNSUPERVISED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Boosted Centroid Clustering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209800"/>
            <a:ext cx="4572000" cy="3600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2209800"/>
            <a:ext cx="1276350" cy="35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AYLLU </a:t>
            </a:r>
            <a:r>
              <a:rPr lang="en-US" b="1" dirty="0" smtClean="0">
                <a:solidFill>
                  <a:srgbClr val="FFFFFF"/>
                </a:solidFill>
              </a:rPr>
              <a:t>Publications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85226"/>
            <a:ext cx="8229600" cy="17391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8229600" cy="11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2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Framework 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Clustering</a:t>
            </a:r>
          </a:p>
          <a:p>
            <a:r>
              <a:rPr lang="en-US" dirty="0" smtClean="0"/>
              <a:t>Generic Vendor Support</a:t>
            </a:r>
          </a:p>
          <a:p>
            <a:pPr lvl="1"/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 smtClean="0"/>
              <a:t>JSAT</a:t>
            </a:r>
          </a:p>
          <a:p>
            <a:pPr lvl="1"/>
            <a:r>
              <a:rPr lang="en-US" dirty="0" err="1" smtClean="0"/>
              <a:t>RapidMinder</a:t>
            </a:r>
            <a:endParaRPr lang="en-US" dirty="0" smtClean="0"/>
          </a:p>
          <a:p>
            <a:r>
              <a:rPr lang="en-US" dirty="0" smtClean="0"/>
              <a:t>Generic Storage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HDFS (in process)</a:t>
            </a:r>
          </a:p>
          <a:p>
            <a:r>
              <a:rPr lang="en-US" dirty="0" smtClean="0"/>
              <a:t>Generic Distributed Framework</a:t>
            </a:r>
          </a:p>
          <a:p>
            <a:pPr lvl="1"/>
            <a:r>
              <a:rPr lang="en-US" dirty="0" smtClean="0"/>
              <a:t>Apache </a:t>
            </a:r>
            <a:r>
              <a:rPr lang="en-US" dirty="0" smtClean="0"/>
              <a:t>Spark  </a:t>
            </a:r>
            <a:r>
              <a:rPr lang="en-US" dirty="0"/>
              <a:t>(in process)</a:t>
            </a:r>
          </a:p>
          <a:p>
            <a:pPr marL="457159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Team, Expertise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Uday</a:t>
            </a:r>
            <a:r>
              <a:rPr lang="en-US" dirty="0" smtClean="0"/>
              <a:t> Kamath</a:t>
            </a:r>
          </a:p>
          <a:p>
            <a:pPr marL="0" indent="0">
              <a:buNone/>
            </a:pPr>
            <a:r>
              <a:rPr lang="en-US" dirty="0" smtClean="0"/>
              <a:t>(Machine Learning , Evolutionary and Parallel algorithm expert)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Horacio</a:t>
            </a:r>
            <a:r>
              <a:rPr lang="en-US" dirty="0" smtClean="0"/>
              <a:t> Blanco</a:t>
            </a:r>
          </a:p>
          <a:p>
            <a:pPr marL="0" indent="0">
              <a:buNone/>
            </a:pPr>
            <a:r>
              <a:rPr lang="en-US" dirty="0" smtClean="0"/>
              <a:t>(Software Engineering, High Scale Distributed Framework expert)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Carlotta </a:t>
            </a:r>
            <a:r>
              <a:rPr lang="en-US" dirty="0" err="1" smtClean="0"/>
              <a:t>Domeniconi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(Research Advisor</a:t>
            </a:r>
            <a:r>
              <a:rPr lang="en-US" dirty="0" smtClean="0"/>
              <a:t>, </a:t>
            </a:r>
            <a:r>
              <a:rPr lang="en-US" dirty="0" smtClean="0"/>
              <a:t>Academic front,  Machine Learning expert)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Raj </a:t>
            </a:r>
            <a:r>
              <a:rPr lang="en-US" dirty="0" err="1" smtClean="0"/>
              <a:t>Pai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(Evangelist, Serial </a:t>
            </a:r>
            <a:r>
              <a:rPr lang="en-US" dirty="0" smtClean="0"/>
              <a:t>Entrepreneur, </a:t>
            </a:r>
            <a:r>
              <a:rPr lang="en-US" dirty="0" smtClean="0"/>
              <a:t>Marketing/Sales expert)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Monetization and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Research/Community </a:t>
            </a:r>
            <a:r>
              <a:rPr lang="en-US" dirty="0" smtClean="0"/>
              <a:t>Edition?</a:t>
            </a:r>
            <a:endParaRPr lang="en-US" dirty="0" smtClean="0"/>
          </a:p>
          <a:p>
            <a:pPr lvl="1"/>
            <a:r>
              <a:rPr lang="en-US" dirty="0" smtClean="0"/>
              <a:t>GPL</a:t>
            </a:r>
          </a:p>
          <a:p>
            <a:pPr lvl="1"/>
            <a:r>
              <a:rPr lang="en-US" dirty="0" smtClean="0"/>
              <a:t>Data Scientist, Universities </a:t>
            </a:r>
          </a:p>
          <a:p>
            <a:pPr lvl="1"/>
            <a:r>
              <a:rPr lang="en-US" dirty="0" smtClean="0"/>
              <a:t>Growing Model, </a:t>
            </a:r>
            <a:r>
              <a:rPr lang="en-US" dirty="0" smtClean="0"/>
              <a:t>Contributions rolled in, Wide spread adoption…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Vertical Enterprise/Cloud Solution</a:t>
            </a:r>
          </a:p>
          <a:p>
            <a:pPr lvl="1"/>
            <a:r>
              <a:rPr lang="en-US" dirty="0" smtClean="0"/>
              <a:t>Cloud Deployment 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/>
              <a:t>Verticals</a:t>
            </a:r>
          </a:p>
          <a:p>
            <a:pPr lvl="1"/>
            <a:endParaRPr lang="en-US" dirty="0"/>
          </a:p>
          <a:p>
            <a:r>
              <a:rPr lang="en-US" dirty="0" smtClean="0"/>
              <a:t>Patents and Trademarks</a:t>
            </a:r>
          </a:p>
          <a:p>
            <a:pPr lvl="1"/>
            <a:r>
              <a:rPr lang="en-US" dirty="0" smtClean="0"/>
              <a:t>Help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</a:p>
          <a:p>
            <a:pPr lvl="1"/>
            <a:r>
              <a:rPr lang="en-US" dirty="0" smtClean="0"/>
              <a:t>Machine Learning </a:t>
            </a:r>
          </a:p>
          <a:p>
            <a:pPr lvl="2"/>
            <a:r>
              <a:rPr lang="en-US" dirty="0" smtClean="0"/>
              <a:t>Supervised (Classification, Regression)</a:t>
            </a:r>
          </a:p>
          <a:p>
            <a:pPr lvl="2"/>
            <a:r>
              <a:rPr lang="en-US" dirty="0" smtClean="0"/>
              <a:t>Unsupervised</a:t>
            </a:r>
          </a:p>
          <a:p>
            <a:pPr lvl="3"/>
            <a:r>
              <a:rPr lang="en-US" dirty="0" smtClean="0"/>
              <a:t>Clustering (Density, Centroid, Distribution,..)</a:t>
            </a:r>
          </a:p>
          <a:p>
            <a:pPr lvl="3"/>
            <a:r>
              <a:rPr lang="en-US" dirty="0" smtClean="0"/>
              <a:t>Outlier (Density,..)</a:t>
            </a:r>
          </a:p>
          <a:p>
            <a:pPr lvl="2"/>
            <a:r>
              <a:rPr lang="en-US" dirty="0" smtClean="0"/>
              <a:t>Semi Supervised</a:t>
            </a:r>
          </a:p>
          <a:p>
            <a:pPr lvl="2"/>
            <a:r>
              <a:rPr lang="en-US" dirty="0" smtClean="0"/>
              <a:t>Stream Learning</a:t>
            </a:r>
          </a:p>
          <a:p>
            <a:pPr lvl="1"/>
            <a:r>
              <a:rPr lang="en-US" dirty="0" smtClean="0"/>
              <a:t>Optimization </a:t>
            </a:r>
          </a:p>
          <a:p>
            <a:pPr lvl="2"/>
            <a:r>
              <a:rPr lang="en-US" dirty="0" smtClean="0"/>
              <a:t>Non-Linear NP Hard </a:t>
            </a:r>
          </a:p>
          <a:p>
            <a:pPr lvl="3"/>
            <a:r>
              <a:rPr lang="en-US" dirty="0" smtClean="0"/>
              <a:t>Genetic Algorithms</a:t>
            </a:r>
          </a:p>
          <a:p>
            <a:pPr lvl="3"/>
            <a:r>
              <a:rPr lang="en-US" dirty="0" smtClean="0"/>
              <a:t>Ant Colony</a:t>
            </a:r>
          </a:p>
          <a:p>
            <a:pPr lvl="3"/>
            <a:r>
              <a:rPr lang="en-US" dirty="0" smtClean="0"/>
              <a:t>Particle Swarm</a:t>
            </a:r>
          </a:p>
          <a:p>
            <a:pPr lvl="3"/>
            <a:r>
              <a:rPr lang="en-US" dirty="0" smtClean="0"/>
              <a:t>Genetic Programming</a:t>
            </a:r>
          </a:p>
          <a:p>
            <a:pPr lvl="3"/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Issues (Big Data Learning)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Big Data Learning Issues of Interest</a:t>
            </a:r>
          </a:p>
          <a:p>
            <a:pPr marL="457159" lvl="1" indent="0">
              <a:buNone/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Volume</a:t>
            </a:r>
          </a:p>
          <a:p>
            <a:pPr marL="457159" lvl="1" indent="0">
              <a:buNone/>
            </a:pP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Variety</a:t>
            </a:r>
          </a:p>
          <a:p>
            <a:pPr marL="457159" lvl="1" indent="0">
              <a:buNone/>
            </a:pP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Value</a:t>
            </a:r>
          </a:p>
          <a:p>
            <a:pPr marL="457159" lvl="1" indent="0">
              <a:buNone/>
            </a:pP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Veracity</a:t>
            </a:r>
          </a:p>
          <a:p>
            <a:pPr marL="457159" lvl="1" indent="0">
              <a:buNone/>
            </a:pP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Velocity</a:t>
            </a:r>
          </a:p>
          <a:p>
            <a:pPr marL="457159" lvl="1" indent="0">
              <a:buNone/>
            </a:pP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Variability</a:t>
            </a:r>
            <a:endParaRPr lang="en-US" sz="2400" dirty="0">
              <a:solidFill>
                <a:srgbClr val="FFC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159" lvl="1" indent="0">
              <a:buNone/>
            </a:pP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3000" b="1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Classic Machine Learner Issues and Solutions</a:t>
            </a:r>
            <a:endParaRPr lang="en-US" sz="30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Training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time and memory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requirements on basic learner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</a:endParaRPr>
          </a:p>
          <a:p>
            <a:pPr lvl="2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E.g. </a:t>
            </a:r>
            <a:r>
              <a:rPr lang="en-US" sz="2400" dirty="0">
                <a:solidFill>
                  <a:srgbClr val="FFC000"/>
                </a:solidFill>
                <a:latin typeface="Calibri" charset="0"/>
              </a:rPr>
              <a:t>SVMs:  O(n</a:t>
            </a:r>
            <a:r>
              <a:rPr lang="en-US" sz="2400" baseline="30000" dirty="0">
                <a:solidFill>
                  <a:srgbClr val="FFC000"/>
                </a:solidFill>
                <a:latin typeface="Calibri" charset="0"/>
              </a:rPr>
              <a:t>3</a:t>
            </a:r>
            <a:r>
              <a:rPr lang="en-US" sz="2400" dirty="0">
                <a:solidFill>
                  <a:srgbClr val="FFC000"/>
                </a:solidFill>
                <a:latin typeface="Calibri" charset="0"/>
              </a:rPr>
              <a:t>) time -  O(n</a:t>
            </a:r>
            <a:r>
              <a:rPr lang="en-US" sz="2400" baseline="30000" dirty="0">
                <a:solidFill>
                  <a:srgbClr val="FFC000"/>
                </a:solidFill>
                <a:latin typeface="Calibri" charset="0"/>
              </a:rPr>
              <a:t>2</a:t>
            </a:r>
            <a:r>
              <a:rPr lang="en-US" sz="2400" dirty="0">
                <a:solidFill>
                  <a:srgbClr val="FFC000"/>
                </a:solidFill>
                <a:latin typeface="Calibri" charset="0"/>
              </a:rPr>
              <a:t>) </a:t>
            </a:r>
            <a:r>
              <a:rPr lang="en-US" sz="2400" dirty="0" smtClean="0">
                <a:solidFill>
                  <a:srgbClr val="FFC000"/>
                </a:solidFill>
                <a:latin typeface="Calibri" charset="0"/>
              </a:rPr>
              <a:t>space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C000"/>
                </a:solidFill>
                <a:latin typeface="Calibri" charset="0"/>
              </a:rPr>
              <a:t>Sampling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(various sampling based frameworks..)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C000"/>
                </a:solidFill>
                <a:latin typeface="Calibri" charset="0"/>
              </a:rPr>
              <a:t>Approximations </a:t>
            </a:r>
            <a:r>
              <a:rPr lang="en-US" sz="2400" dirty="0" smtClean="0">
                <a:solidFill>
                  <a:schemeClr val="tx2"/>
                </a:solidFill>
                <a:latin typeface="Calibri" charset="0"/>
              </a:rPr>
              <a:t>(online, transform algorithms for scaling..)</a:t>
            </a:r>
          </a:p>
          <a:p>
            <a:pPr marL="457159" lvl="1" indent="0">
              <a:buNone/>
              <a:defRPr/>
            </a:pPr>
            <a:endParaRPr lang="en-US" sz="2400" dirty="0">
              <a:solidFill>
                <a:schemeClr val="tx2"/>
              </a:solidFill>
              <a:latin typeface="Calibri" charset="0"/>
            </a:endParaRPr>
          </a:p>
          <a:p>
            <a:pPr>
              <a:defRPr/>
            </a:pPr>
            <a:r>
              <a:rPr lang="en-US" sz="2600" dirty="0" smtClean="0">
                <a:solidFill>
                  <a:srgbClr val="FFC000"/>
                </a:solidFill>
                <a:latin typeface="Calibri" charset="0"/>
              </a:rPr>
              <a:t>Lack </a:t>
            </a:r>
            <a:r>
              <a:rPr lang="en-US" sz="2600" dirty="0" smtClean="0">
                <a:solidFill>
                  <a:schemeClr val="tx2"/>
                </a:solidFill>
                <a:latin typeface="Calibri" charset="0"/>
              </a:rPr>
              <a:t>of </a:t>
            </a:r>
            <a:r>
              <a:rPr lang="en-US" sz="2600" dirty="0" smtClean="0">
                <a:solidFill>
                  <a:srgbClr val="FFC000"/>
                </a:solidFill>
                <a:latin typeface="Calibri" charset="0"/>
              </a:rPr>
              <a:t>Generic Scalable Algorithms </a:t>
            </a:r>
            <a:r>
              <a:rPr lang="en-US" sz="2600" dirty="0" smtClean="0">
                <a:solidFill>
                  <a:schemeClr val="tx2"/>
                </a:solidFill>
                <a:latin typeface="Calibri" charset="0"/>
              </a:rPr>
              <a:t>which work on </a:t>
            </a:r>
            <a:r>
              <a:rPr lang="en-US" sz="2600" dirty="0">
                <a:solidFill>
                  <a:srgbClr val="FFC000"/>
                </a:solidFill>
                <a:latin typeface="Calibri" charset="0"/>
              </a:rPr>
              <a:t>entire data without customization and choice of wide variety of algorithms </a:t>
            </a:r>
            <a:r>
              <a:rPr lang="en-US" sz="2600" dirty="0" smtClean="0">
                <a:solidFill>
                  <a:srgbClr val="FFC000"/>
                </a:solidFill>
                <a:latin typeface="Calibri" charset="0"/>
              </a:rPr>
              <a:t>!</a:t>
            </a:r>
            <a:endParaRPr lang="en-US" sz="26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96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1741"/>
            <a:ext cx="8229600" cy="50271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1066800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 SPARK-2 </a:t>
            </a:r>
            <a:r>
              <a:rPr lang="en-US" dirty="0" err="1" smtClean="0"/>
              <a:t>MLib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709" y="1463676"/>
            <a:ext cx="7344582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1006475"/>
            <a:ext cx="18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H20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30619"/>
            <a:ext cx="6720958" cy="51297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32" y="1253209"/>
            <a:ext cx="6397668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4|0.2|0.2|0.2|0.3|0.4|0.2|67.7|0.4|0.5|8.7|0.5|0.9|60.6|3|0.5|0.3|47.5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60|22.4|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0.6|13.4|12.8|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|28.5|0.5|0.4|0.5|18.4|0.4|1.6|0.5|18.6|0.5"/>
</p:tagLst>
</file>

<file path=ppt/theme/theme1.xml><?xml version="1.0" encoding="utf-8"?>
<a:theme xmlns:a="http://schemas.openxmlformats.org/drawingml/2006/main" name="Office Theme">
  <a:themeElements>
    <a:clrScheme name="Energy-Saving">
      <a:dk1>
        <a:srgbClr val="000000"/>
      </a:dk1>
      <a:lt1>
        <a:srgbClr val="D7D7D7"/>
      </a:lt1>
      <a:dk2>
        <a:srgbClr val="000000"/>
      </a:dk2>
      <a:lt2>
        <a:srgbClr val="D7D7D7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8B1C33-1571-459A-95AD-9F0F4527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Energy and paper-saving presentation</Template>
  <TotalTime>58189</TotalTime>
  <Words>900</Words>
  <Application>Microsoft Office PowerPoint</Application>
  <PresentationFormat>On-screen Show (4:3)</PresentationFormat>
  <Paragraphs>331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ＭＳ Ｐゴシック</vt:lpstr>
      <vt:lpstr>Arial</vt:lpstr>
      <vt:lpstr>Calibri</vt:lpstr>
      <vt:lpstr>Verdana</vt:lpstr>
      <vt:lpstr>Office Theme</vt:lpstr>
      <vt:lpstr>Ayllu  Big Data Learning Framework</vt:lpstr>
      <vt:lpstr>Agenda</vt:lpstr>
      <vt:lpstr>Team, Expertise and Roles</vt:lpstr>
      <vt:lpstr>Learning</vt:lpstr>
      <vt:lpstr>Issues (Big Data Learning)</vt:lpstr>
      <vt:lpstr>RELATED WORK</vt:lpstr>
      <vt:lpstr>RELATED WORK</vt:lpstr>
      <vt:lpstr>RELATED WORK</vt:lpstr>
      <vt:lpstr>PowerPoint Presentation</vt:lpstr>
      <vt:lpstr>PowerPoint Presentation</vt:lpstr>
      <vt:lpstr>Choices in non Big data learning</vt:lpstr>
      <vt:lpstr>Choices in Big Data Storage and Processing</vt:lpstr>
      <vt:lpstr>Million Dollar Question!</vt:lpstr>
      <vt:lpstr>Ayllu Big Data Learning Framework</vt:lpstr>
      <vt:lpstr>Ayllu Concept</vt:lpstr>
      <vt:lpstr>Ayllu Big Data Framework</vt:lpstr>
      <vt:lpstr>Distributed Grid with Learners</vt:lpstr>
      <vt:lpstr>Ayllu Big Data Learning Engine</vt:lpstr>
      <vt:lpstr>AYLLU PSBML Algorithm</vt:lpstr>
      <vt:lpstr>AYLLU PSBML Theory and Analysis</vt:lpstr>
      <vt:lpstr>AYLLU PSBML : Empirical Analysis</vt:lpstr>
      <vt:lpstr>AYLLU PSBML : Empirical Analysis</vt:lpstr>
      <vt:lpstr>AYLLU PSBML : Empirical Analysis</vt:lpstr>
      <vt:lpstr>AYLLU CLUSTERING</vt:lpstr>
      <vt:lpstr>AYLLU BSMC UNSUPERVISED CLUSTERING</vt:lpstr>
      <vt:lpstr>AYLLU-BMSC REAL WORLD COMPARISON</vt:lpstr>
      <vt:lpstr>AYLLU BCC UNSUPERVISED LEARNING</vt:lpstr>
      <vt:lpstr>AYLLU Publications</vt:lpstr>
      <vt:lpstr>Current Status</vt:lpstr>
      <vt:lpstr>Monetization and Future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Energy-Saving Template</dc:title>
  <dc:creator>User</dc:creator>
  <cp:keywords/>
  <cp:lastModifiedBy>USER</cp:lastModifiedBy>
  <cp:revision>409</cp:revision>
  <dcterms:created xsi:type="dcterms:W3CDTF">2013-10-18T14:03:21Z</dcterms:created>
  <dcterms:modified xsi:type="dcterms:W3CDTF">2015-02-25T16:52:42Z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TC102872799990</vt:lpwstr>
  </property>
</Properties>
</file>