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A884-8055-4C9E-81C4-53D5F97A7EB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FE04875-059C-448D-B34B-960157FA01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Del Grosso</a:t>
            </a:r>
          </a:p>
          <a:p>
            <a:endParaRPr lang="en-US" dirty="0"/>
          </a:p>
          <a:p>
            <a:r>
              <a:rPr lang="en-US" dirty="0" smtClean="0"/>
              <a:t>Warning: </a:t>
            </a:r>
            <a:r>
              <a:rPr lang="en-US" smtClean="0"/>
              <a:t>Not completed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Fieldtrip 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ft_componentbrowser</a:t>
            </a:r>
            <a:r>
              <a:rPr lang="en-US" dirty="0" smtClean="0"/>
              <a:t> and </a:t>
            </a:r>
            <a:r>
              <a:rPr lang="en-US" dirty="0" err="1"/>
              <a:t>ft_rejectcomponent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Format: </a:t>
            </a:r>
            <a:r>
              <a:rPr lang="en-US" dirty="0" err="1" smtClean="0"/>
              <a:t>ft_componentbrowser</a:t>
            </a:r>
            <a:r>
              <a:rPr lang="en-US" dirty="0" smtClean="0"/>
              <a:t>(</a:t>
            </a:r>
            <a:r>
              <a:rPr lang="en-US" dirty="0" err="1" smtClean="0"/>
              <a:t>cfg,comp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Visualize components, browse using a graphical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clear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</a:t>
            </a:r>
            <a:endParaRPr lang="en-US" sz="1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cfg.layout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your electrode layout file</a:t>
            </a: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Format: </a:t>
            </a:r>
            <a:r>
              <a:rPr lang="en-US" dirty="0" err="1" smtClean="0"/>
              <a:t>ft_rejectcomponent</a:t>
            </a:r>
            <a:r>
              <a:rPr lang="en-US" dirty="0" smtClean="0"/>
              <a:t>(</a:t>
            </a:r>
            <a:r>
              <a:rPr lang="en-US" dirty="0" err="1" smtClean="0"/>
              <a:t>cfg,comp</a:t>
            </a:r>
            <a:r>
              <a:rPr lang="en-US" dirty="0"/>
              <a:t>)</a:t>
            </a:r>
          </a:p>
          <a:p>
            <a:r>
              <a:rPr lang="en-US" dirty="0"/>
              <a:t>Visualize components, browse using a graphical interface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clear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cfg.layout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your electrode layout file</a:t>
            </a:r>
          </a:p>
          <a:p>
            <a:pPr marL="0" lvl="0" indent="0">
              <a:buClr>
                <a:srgbClr val="D34817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3: Steps in a basic ERP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Fieldtrip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Average </a:t>
            </a:r>
            <a:r>
              <a:rPr lang="en-US" dirty="0" smtClean="0"/>
              <a:t>ERPs of each condition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Plot </a:t>
            </a:r>
            <a:r>
              <a:rPr lang="en-US" dirty="0" smtClean="0"/>
              <a:t>Averaged ERPs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Run </a:t>
            </a:r>
            <a:r>
              <a:rPr lang="en-US" dirty="0" smtClean="0"/>
              <a:t>Statistics 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ft_timelockanalysis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ft_multiplotER</a:t>
            </a:r>
            <a:r>
              <a:rPr lang="en-US" dirty="0" smtClean="0"/>
              <a:t>, </a:t>
            </a:r>
            <a:r>
              <a:rPr lang="en-US" dirty="0" err="1" smtClean="0"/>
              <a:t>ft_topoplotER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ft_timelockstatistics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Matlab</a:t>
            </a:r>
            <a:r>
              <a:rPr lang="en-US" dirty="0" smtClean="0"/>
              <a:t> for Your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Control</a:t>
            </a:r>
          </a:p>
          <a:p>
            <a:r>
              <a:rPr lang="en-US" dirty="0" smtClean="0"/>
              <a:t>Less Experimenter Bias = More Objective Results</a:t>
            </a:r>
          </a:p>
          <a:p>
            <a:r>
              <a:rPr lang="en-US" dirty="0" smtClean="0"/>
              <a:t>Quicker Analysis Time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Batchable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Easy to Customize</a:t>
            </a:r>
          </a:p>
          <a:p>
            <a:r>
              <a:rPr lang="en-US" dirty="0" smtClean="0"/>
              <a:t>More Time Thinking = More Time Achieving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is easy-to-use, general to use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If  you are spending your time </a:t>
            </a:r>
          </a:p>
          <a:p>
            <a:pPr marL="0" indent="0" algn="ctr">
              <a:buNone/>
            </a:pPr>
            <a:r>
              <a:rPr lang="en-US" sz="3600" dirty="0"/>
              <a:t>d</a:t>
            </a:r>
            <a:r>
              <a:rPr lang="en-US" sz="3600" dirty="0" smtClean="0"/>
              <a:t>oing </a:t>
            </a:r>
            <a:r>
              <a:rPr lang="en-US" sz="3600" dirty="0"/>
              <a:t>w</a:t>
            </a:r>
            <a:r>
              <a:rPr lang="en-US" sz="3600" dirty="0" smtClean="0"/>
              <a:t>ork </a:t>
            </a:r>
            <a:r>
              <a:rPr lang="en-US" sz="3600" dirty="0"/>
              <a:t>t</a:t>
            </a:r>
            <a:r>
              <a:rPr lang="en-US" sz="3600" dirty="0" smtClean="0"/>
              <a:t>hat </a:t>
            </a:r>
            <a:r>
              <a:rPr lang="en-US" sz="3600" b="1" dirty="0" smtClean="0"/>
              <a:t>anyone</a:t>
            </a:r>
            <a:r>
              <a:rPr lang="en-US" sz="3600" i="1" dirty="0" smtClean="0"/>
              <a:t> </a:t>
            </a:r>
            <a:r>
              <a:rPr lang="en-US" sz="3600" dirty="0" smtClean="0"/>
              <a:t>can </a:t>
            </a:r>
            <a:r>
              <a:rPr lang="en-US" sz="3600" dirty="0"/>
              <a:t>d</a:t>
            </a:r>
            <a:r>
              <a:rPr lang="en-US" sz="3600" dirty="0" smtClean="0"/>
              <a:t>o,</a:t>
            </a:r>
          </a:p>
          <a:p>
            <a:pPr marL="0" indent="0" algn="ctr">
              <a:buNone/>
            </a:pPr>
            <a:r>
              <a:rPr lang="en-US" sz="3600" dirty="0" smtClean="0"/>
              <a:t>Then you are not living up to your potential as a </a:t>
            </a:r>
            <a:r>
              <a:rPr lang="en-US" sz="3600" b="1" dirty="0" smtClean="0"/>
              <a:t>researcher</a:t>
            </a:r>
            <a:r>
              <a:rPr lang="en-US" sz="3600" dirty="0" smtClean="0"/>
              <a:t>!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4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Fieldtrip?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correspond directly to Analysis Steps:</a:t>
            </a:r>
          </a:p>
          <a:p>
            <a:pPr lvl="1"/>
            <a:r>
              <a:rPr lang="en-US" dirty="0" smtClean="0"/>
              <a:t>Ex) Define your trials using </a:t>
            </a:r>
            <a:r>
              <a:rPr lang="en-US" dirty="0" err="1" smtClean="0"/>
              <a:t>ft_definetrial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Ex) Preprocess your data using </a:t>
            </a:r>
            <a:r>
              <a:rPr lang="en-US" dirty="0" err="1" smtClean="0"/>
              <a:t>ft_preprocessing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Functions are simple to implement.</a:t>
            </a:r>
          </a:p>
          <a:p>
            <a:pPr lvl="1"/>
            <a:r>
              <a:rPr lang="en-US" dirty="0" smtClean="0"/>
              <a:t>All functions have the same inputs: </a:t>
            </a:r>
          </a:p>
          <a:p>
            <a:pPr lvl="2"/>
            <a:r>
              <a:rPr lang="en-US" b="1" dirty="0" err="1" smtClean="0"/>
              <a:t>cfg</a:t>
            </a:r>
            <a:r>
              <a:rPr lang="en-US" dirty="0" smtClean="0"/>
              <a:t>: select settings for the function, like filter settings, trial lengths, etc.</a:t>
            </a:r>
          </a:p>
          <a:p>
            <a:pPr lvl="2"/>
            <a:r>
              <a:rPr lang="en-US" b="1" dirty="0" smtClean="0"/>
              <a:t>data</a:t>
            </a:r>
            <a:r>
              <a:rPr lang="en-US" dirty="0" smtClean="0"/>
              <a:t>: the data you want the function to work on</a:t>
            </a:r>
          </a:p>
          <a:p>
            <a:pPr lvl="2"/>
            <a:endParaRPr lang="en-US" dirty="0"/>
          </a:p>
          <a:p>
            <a:r>
              <a:rPr lang="en-US" dirty="0" smtClean="0"/>
              <a:t>Computationally Efficient</a:t>
            </a:r>
          </a:p>
          <a:p>
            <a:pPr lvl="2"/>
            <a:endParaRPr lang="en-US" b="1" dirty="0"/>
          </a:p>
          <a:p>
            <a:r>
              <a:rPr lang="en-US" dirty="0" smtClean="0"/>
              <a:t>Automatically detects and imports most major data formats</a:t>
            </a:r>
          </a:p>
          <a:p>
            <a:pPr lvl="1"/>
            <a:endParaRPr lang="en-US" dirty="0"/>
          </a:p>
          <a:p>
            <a:r>
              <a:rPr lang="en-US" dirty="0" smtClean="0"/>
              <a:t>Free, Open-Source, Customizable, and Constantly updated</a:t>
            </a:r>
          </a:p>
          <a:p>
            <a:pPr lvl="1"/>
            <a:r>
              <a:rPr lang="en-US" dirty="0" smtClean="0"/>
              <a:t>It is often simple to implement the latest analysis techniques and have confidence in your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1: Steps in an ERP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Fieldtrip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your Trial length, decide what events to time-lock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your data, filter, baseline-correction, data transformation.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Reject artifacts based on: visual or threshold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ft_definetrial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ft_preprocessing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ft_artifact_eog</a:t>
            </a:r>
            <a:r>
              <a:rPr lang="en-US" dirty="0" smtClean="0"/>
              <a:t>, </a:t>
            </a:r>
            <a:r>
              <a:rPr lang="en-US" dirty="0" err="1" smtClean="0"/>
              <a:t>ft_rejectvisual</a:t>
            </a:r>
            <a:r>
              <a:rPr lang="en-US" dirty="0" smtClean="0"/>
              <a:t>, </a:t>
            </a:r>
            <a:r>
              <a:rPr lang="en-US" dirty="0" err="1" smtClean="0"/>
              <a:t>ft_rejectartifact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4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ft_definetrial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Format:  </a:t>
            </a:r>
            <a:r>
              <a:rPr lang="en-US" dirty="0" err="1" smtClean="0"/>
              <a:t>cfg</a:t>
            </a:r>
            <a:r>
              <a:rPr lang="en-US" dirty="0" smtClean="0"/>
              <a:t> = </a:t>
            </a:r>
            <a:r>
              <a:rPr lang="en-US" dirty="0" err="1" smtClean="0"/>
              <a:t>ft_definetrial</a:t>
            </a:r>
            <a:r>
              <a:rPr lang="en-US" dirty="0" smtClean="0"/>
              <a:t>(</a:t>
            </a:r>
            <a:r>
              <a:rPr lang="en-US" dirty="0" err="1" smtClean="0"/>
              <a:t>cfg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Makes </a:t>
            </a:r>
            <a:r>
              <a:rPr lang="en-US" b="1" dirty="0" err="1" smtClean="0"/>
              <a:t>cfg.trl</a:t>
            </a:r>
            <a:r>
              <a:rPr lang="en-US" dirty="0" smtClean="0"/>
              <a:t>, which contains a list of what data samples correspond to trials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clear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cfg.dataset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 (filename of your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eeg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data file)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cfg.trialdef.eventtype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‘trigger’ (can be ‘?’)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cfg.trialdef.eventvalue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trigger number to use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cfg.trialdef.prestim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time before trigger in trial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cfg.trialdef.poststim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time after trigger in trial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ft_preprocessing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Format:  data = </a:t>
            </a:r>
            <a:r>
              <a:rPr lang="en-US" dirty="0" err="1" smtClean="0"/>
              <a:t>ft_preprocessing</a:t>
            </a:r>
            <a:r>
              <a:rPr lang="en-US" dirty="0" smtClean="0"/>
              <a:t>(</a:t>
            </a:r>
            <a:r>
              <a:rPr lang="en-US" dirty="0" err="1" smtClean="0"/>
              <a:t>cfg,data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Imports your data and does all initial filtering and transformations.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(lots of options: see help for full list)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cfg.lpfilter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use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lowpass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filter (‘yes’ or ‘no’)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cfg.lpfreq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lowpass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cutoff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freq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(in Hz)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cfg.dftfilter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use 50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hz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notch filter (‘yes’ or ‘no’)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cfg.dftfreq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[50 100 150]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europe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only)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cfg.demean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use baseline correction (‘yes’ or ‘no’)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cfg.baselinewindow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[begin end] time to use for baseline 				correction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ft_rejectvisual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Format:  data = </a:t>
            </a:r>
            <a:r>
              <a:rPr lang="en-US" dirty="0" err="1" smtClean="0"/>
              <a:t>ft_rejectvisual</a:t>
            </a:r>
            <a:r>
              <a:rPr lang="en-US" dirty="0" smtClean="0"/>
              <a:t>(</a:t>
            </a:r>
            <a:r>
              <a:rPr lang="en-US" dirty="0" err="1" smtClean="0"/>
              <a:t>cfg,data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Plots ERPs for each trial and allows you to select bad trials (due to artifact) to reject using a graphical interface</a:t>
            </a:r>
          </a:p>
          <a:p>
            <a:r>
              <a:rPr lang="en-US" dirty="0" smtClean="0"/>
              <a:t>Allows transformation using </a:t>
            </a:r>
            <a:r>
              <a:rPr lang="en-US" dirty="0" err="1" smtClean="0"/>
              <a:t>cfg</a:t>
            </a:r>
            <a:r>
              <a:rPr lang="en-US" dirty="0" smtClean="0"/>
              <a:t> settings (see help), but if using for blinks and if you recorded EOG no transformation is necessary.</a:t>
            </a:r>
            <a:endParaRPr lang="en-US" dirty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clear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</a:t>
            </a:r>
            <a:endParaRPr lang="en-US" sz="1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cfg.trials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‘all’;</a:t>
            </a: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2: Steps in a basic ERP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Fieldtrip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Component Decomposition (ICA, PCA, other methods)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Artifact Component Rejection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Separate Conditions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ft_componentanalysis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1700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ft_rejectcomponent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ft_redefinetrial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ft_timelockanalysis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ft_multiplotER</a:t>
            </a:r>
            <a:r>
              <a:rPr lang="en-US" dirty="0" smtClean="0"/>
              <a:t> , </a:t>
            </a:r>
            <a:r>
              <a:rPr lang="en-US" dirty="0" err="1" smtClean="0"/>
              <a:t>ft_topoplotER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1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ft_componentanalysis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Format:  comp = </a:t>
            </a:r>
            <a:r>
              <a:rPr lang="en-US" dirty="0" err="1" smtClean="0"/>
              <a:t>ft_componentanalysis</a:t>
            </a:r>
            <a:r>
              <a:rPr lang="en-US" dirty="0" smtClean="0"/>
              <a:t>(</a:t>
            </a:r>
            <a:r>
              <a:rPr lang="en-US" dirty="0" err="1" smtClean="0"/>
              <a:t>cfg,data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Performs ICA, PCA, or other component decomposition.  Useful for lots of things, but we’ll just use it here to identify and remove signals that represent certain artifact types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clear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cfg.method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what method to use (default: ‘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runica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cfg.demean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subtract trial means (‘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yes’ or ‘no’) 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cfg.runica.extended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whether to use extended algorithm to change based on subnormal component distributions (1, 0, or negative number) </a:t>
            </a:r>
          </a:p>
        </p:txBody>
      </p:sp>
    </p:spTree>
    <p:extLst>
      <p:ext uri="{BB962C8B-B14F-4D97-AF65-F5344CB8AC3E}">
        <p14:creationId xmlns:p14="http://schemas.microsoft.com/office/powerpoint/2010/main" val="26116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638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Fieldtrip Crash Course</vt:lpstr>
      <vt:lpstr>Why use Matlab for Your Analysis?</vt:lpstr>
      <vt:lpstr>Why Use Fieldtrip?</vt:lpstr>
      <vt:lpstr>Overview 1: Steps in an ERP analysis</vt:lpstr>
      <vt:lpstr>ft_definetrial</vt:lpstr>
      <vt:lpstr>ft_preprocessing</vt:lpstr>
      <vt:lpstr>ft_rejectvisual</vt:lpstr>
      <vt:lpstr>Overview 2: Steps in a basic ERP analysis</vt:lpstr>
      <vt:lpstr>ft_componentanalysis</vt:lpstr>
      <vt:lpstr>ft_componentbrowser and ft_rejectcomponent</vt:lpstr>
      <vt:lpstr>Overview 3: Steps in a basic ERP analysis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Fieldtrip Crash Course</dc:title>
  <dc:creator>Nick</dc:creator>
  <cp:lastModifiedBy>Nick</cp:lastModifiedBy>
  <cp:revision>42</cp:revision>
  <dcterms:created xsi:type="dcterms:W3CDTF">2011-12-12T10:07:44Z</dcterms:created>
  <dcterms:modified xsi:type="dcterms:W3CDTF">2011-12-12T16:30:56Z</dcterms:modified>
</cp:coreProperties>
</file>