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018195-247B-41AB-AF37-F4CB376B8B9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2DDEEE3-0287-4C66-890A-278E39D1CF28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53DFDC0-51BB-4F75-AF2C-5EAFD36973E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Omicron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16-Bit Pipelined CPU</a:t>
            </a:r>
          </a:p>
          <a:p>
            <a:endParaRPr lang="en-US" dirty="0"/>
          </a:p>
          <a:p>
            <a:r>
              <a:rPr lang="en-US" dirty="0" smtClean="0"/>
              <a:t>By Cody Cziesler and Nick Desaulniers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Pipelined CPU written in Verilog HDL</a:t>
            </a:r>
          </a:p>
          <a:p>
            <a:r>
              <a:rPr lang="en-US" dirty="0" smtClean="0"/>
              <a:t>Five Stages</a:t>
            </a:r>
          </a:p>
          <a:p>
            <a:pPr lvl="1"/>
            <a:r>
              <a:rPr lang="en-US" dirty="0" smtClean="0"/>
              <a:t>Instruction Fetch</a:t>
            </a:r>
          </a:p>
          <a:p>
            <a:pPr lvl="1"/>
            <a:r>
              <a:rPr lang="en-US" dirty="0" smtClean="0"/>
              <a:t>Instruction Decode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Write Back</a:t>
            </a:r>
          </a:p>
          <a:p>
            <a:r>
              <a:rPr lang="en-US" dirty="0" smtClean="0"/>
              <a:t>RISC Architecture</a:t>
            </a:r>
          </a:p>
          <a:p>
            <a:pPr lvl="1"/>
            <a:r>
              <a:rPr lang="en-US" dirty="0" smtClean="0"/>
              <a:t>Based off of 32-bit MIPS</a:t>
            </a:r>
          </a:p>
          <a:p>
            <a:pPr lvl="1"/>
            <a:r>
              <a:rPr lang="en-US" dirty="0" smtClean="0"/>
              <a:t>Omicron is a 16-bit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Opcode Types:</a:t>
            </a:r>
          </a:p>
          <a:p>
            <a:pPr lvl="1"/>
            <a:r>
              <a:rPr lang="en-US" dirty="0" smtClean="0"/>
              <a:t>Math Type (ADD, SUB, AND, OR, etc.)</a:t>
            </a:r>
          </a:p>
          <a:p>
            <a:pPr marL="46863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Load/Store and Branch Type (LD, STR, BEQ, BNE)</a:t>
            </a:r>
          </a:p>
          <a:p>
            <a:pPr marL="46863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Jump Type (JMP)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75448"/>
              </p:ext>
            </p:extLst>
          </p:nvPr>
        </p:nvGraphicFramePr>
        <p:xfrm>
          <a:off x="1447800" y="2362200"/>
          <a:ext cx="6553199" cy="192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10503"/>
                <a:gridCol w="1310503"/>
                <a:gridCol w="1310503"/>
                <a:gridCol w="1310503"/>
                <a:gridCol w="131118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OpCode</a:t>
                      </a:r>
                      <a:r>
                        <a:rPr lang="en-US" sz="1100" dirty="0">
                          <a:effectLst/>
                        </a:rPr>
                        <a:t> [15-12]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Source 1 [11-9]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Destination [8-6]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Source 2 [5-3]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Used [2-0]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93730"/>
              </p:ext>
            </p:extLst>
          </p:nvPr>
        </p:nvGraphicFramePr>
        <p:xfrm>
          <a:off x="1447800" y="3048000"/>
          <a:ext cx="6553200" cy="192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OpCode</a:t>
                      </a:r>
                      <a:r>
                        <a:rPr lang="en-US" sz="1100" dirty="0">
                          <a:effectLst/>
                        </a:rPr>
                        <a:t> [15-12]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Source 1 [11-9]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Destination [8-6]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Immediate [5-0]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02119"/>
              </p:ext>
            </p:extLst>
          </p:nvPr>
        </p:nvGraphicFramePr>
        <p:xfrm>
          <a:off x="1447800" y="3657600"/>
          <a:ext cx="6553200" cy="192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6600"/>
                <a:gridCol w="32766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OpCode</a:t>
                      </a:r>
                      <a:r>
                        <a:rPr lang="en-US" sz="1100" dirty="0">
                          <a:effectLst/>
                        </a:rPr>
                        <a:t> [15-12]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Address [11-0]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Eight Registers ($A – $G and $0)</a:t>
            </a:r>
          </a:p>
          <a:p>
            <a:pPr lvl="1"/>
            <a:r>
              <a:rPr lang="en-US" dirty="0" smtClean="0"/>
              <a:t>Each register is 16 bits wide, allowing 2</a:t>
            </a:r>
            <a:r>
              <a:rPr lang="en-US" baseline="30000" dirty="0" smtClean="0"/>
              <a:t>16</a:t>
            </a:r>
            <a:r>
              <a:rPr lang="en-US" baseline="-25000" dirty="0" smtClean="0"/>
              <a:t> </a:t>
            </a:r>
            <a:r>
              <a:rPr lang="en-US" dirty="0" smtClean="0"/>
              <a:t>bytes (64 KB) to be accessed in memory</a:t>
            </a:r>
          </a:p>
          <a:p>
            <a:pPr lvl="1"/>
            <a:r>
              <a:rPr lang="en-US" dirty="0" smtClean="0"/>
              <a:t>The zero register has a constant value of “0x0000”, it cannot be overwritten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8170"/>
              </p:ext>
            </p:extLst>
          </p:nvPr>
        </p:nvGraphicFramePr>
        <p:xfrm>
          <a:off x="2819400" y="3352800"/>
          <a:ext cx="3886200" cy="173507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43100"/>
                <a:gridCol w="1943100"/>
              </a:tblGrid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1610" algn="ctr"/>
                        </a:tabLst>
                      </a:pPr>
                      <a:r>
                        <a:rPr lang="en-US" sz="1100" dirty="0">
                          <a:effectLst/>
                        </a:rPr>
                        <a:t>Register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 Number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Unit is in charge of sending the correct control signals across the data path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55627"/>
              </p:ext>
            </p:extLst>
          </p:nvPr>
        </p:nvGraphicFramePr>
        <p:xfrm>
          <a:off x="381000" y="2667000"/>
          <a:ext cx="8369300" cy="266700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861060"/>
                <a:gridCol w="680085"/>
                <a:gridCol w="619760"/>
                <a:gridCol w="981710"/>
                <a:gridCol w="861060"/>
                <a:gridCol w="1102360"/>
                <a:gridCol w="740410"/>
                <a:gridCol w="740410"/>
                <a:gridCol w="921385"/>
                <a:gridCol w="861060"/>
              </a:tblGrid>
              <a:tr h="296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Instruction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opcode </a:t>
                      </a:r>
                      <a:endParaRPr lang="en-US" sz="8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15:12]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cu_alu_opcode</a:t>
                      </a:r>
                      <a:endParaRPr lang="en-US" sz="8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10:0]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cu_reg_load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cu_reg_data_loc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cu_branch</a:t>
                      </a:r>
                      <a:endParaRPr lang="en-US" sz="8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1:0]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cu_dm_wea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cu_alu_sel_b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cu_reg_dest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NOOP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00000000001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CPY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00000000010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00000000100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SUB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00000001000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MUL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00000010000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00000100000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00001000000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00010000000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00100000000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LS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01000000000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10000000000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BEQ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Ld/St/Br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1011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00000001000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Ld/St/Br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00000001000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LD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Ld/St/Br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/>
                          <a:ea typeface="Calibri"/>
                        </a:rPr>
                        <a:t>00000000010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Ld/St/Br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/>
                          <a:ea typeface="Calibri"/>
                        </a:rPr>
                        <a:t>00000000010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48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JMP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Jump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XXXXXXXXXXX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1" y="2209800"/>
            <a:ext cx="8834038" cy="208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5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0278"/>
            <a:ext cx="7620000" cy="4653644"/>
          </a:xfrm>
        </p:spPr>
      </p:pic>
    </p:spTree>
    <p:extLst>
      <p:ext uri="{BB962C8B-B14F-4D97-AF65-F5344CB8AC3E}">
        <p14:creationId xmlns:p14="http://schemas.microsoft.com/office/powerpoint/2010/main" val="13984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600" dirty="0" smtClean="0">
                <a:latin typeface="Lucida Console" pitchFamily="49" charset="0"/>
              </a:rPr>
              <a:t>### </a:t>
            </a:r>
            <a:r>
              <a:rPr lang="en-US" sz="600" dirty="0" err="1" smtClean="0">
                <a:latin typeface="Lucida Console" pitchFamily="49" charset="0"/>
              </a:rPr>
              <a:t>omicron.ucf</a:t>
            </a:r>
            <a:r>
              <a:rPr lang="en-US" sz="600" dirty="0" smtClean="0">
                <a:latin typeface="Lucida Console" pitchFamily="49" charset="0"/>
              </a:rPr>
              <a:t> ###</a:t>
            </a:r>
          </a:p>
          <a:p>
            <a:pPr marL="68580" indent="0">
              <a:buNone/>
            </a:pPr>
            <a:r>
              <a:rPr lang="en-US" sz="600" dirty="0" smtClean="0">
                <a:latin typeface="Lucida Console" pitchFamily="49" charset="0"/>
              </a:rPr>
              <a:t># </a:t>
            </a:r>
            <a:r>
              <a:rPr lang="en-US" sz="600" dirty="0">
                <a:latin typeface="Lucida Console" pitchFamily="49" charset="0"/>
              </a:rPr>
              <a:t>==== Clock Source ====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clk_in</a:t>
            </a:r>
            <a:r>
              <a:rPr lang="en-US" sz="600" dirty="0">
                <a:latin typeface="Lucida Console" pitchFamily="49" charset="0"/>
              </a:rPr>
              <a:t>" LOC = "C9" | IOSTANDARD = LVCMOS33;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clk_in</a:t>
            </a:r>
            <a:r>
              <a:rPr lang="en-US" sz="600" dirty="0">
                <a:latin typeface="Lucida Console" pitchFamily="49" charset="0"/>
              </a:rPr>
              <a:t>" PERIOD = 5ns HIGH 40%;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clk_in</a:t>
            </a:r>
            <a:r>
              <a:rPr lang="en-US" sz="600" dirty="0">
                <a:latin typeface="Lucida Console" pitchFamily="49" charset="0"/>
              </a:rPr>
              <a:t>" CLOCK_DEDICATED_ROUTE = FALSE;	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# ==== Discrete LEDs (LED) ====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&lt;0&gt;" LOC = "F12"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&lt;1&gt;" LOC = "E12"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&lt;2&gt;" LOC = "E11"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&lt;3&gt;" LOC = "F11"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&lt;4&gt;" LOC = "C11"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&lt;5&gt;" LOC = "D11"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&lt;6&gt;" LOC = "E9" 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leds</a:t>
            </a:r>
            <a:r>
              <a:rPr lang="en-US" sz="600" dirty="0">
                <a:latin typeface="Lucida Console" pitchFamily="49" charset="0"/>
              </a:rPr>
              <a:t>&lt;7&gt;" LOC = "F9"  | IOSTANDARD = LVTTL | SLEW = SLOW | DRIVE = 8 ;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# ==== Slide Switches (SW) ====</a:t>
            </a:r>
          </a:p>
          <a:p>
            <a:pPr marL="68580" indent="0">
              <a:buNone/>
            </a:pPr>
            <a:r>
              <a:rPr lang="en-US" sz="600" dirty="0">
                <a:latin typeface="Lucida Console" pitchFamily="49" charset="0"/>
              </a:rPr>
              <a:t>NET "</a:t>
            </a:r>
            <a:r>
              <a:rPr lang="en-US" sz="600" dirty="0" err="1">
                <a:latin typeface="Lucida Console" pitchFamily="49" charset="0"/>
              </a:rPr>
              <a:t>rst_n</a:t>
            </a:r>
            <a:r>
              <a:rPr lang="en-US" sz="600" dirty="0">
                <a:latin typeface="Lucida Console" pitchFamily="49" charset="0"/>
              </a:rPr>
              <a:t>" LOC = "L13" | IOSTANDARD = LVTTL | PULLUP ; # SW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52600"/>
            <a:ext cx="4310876" cy="1920874"/>
          </a:xfrm>
        </p:spPr>
      </p:pic>
    </p:spTree>
    <p:extLst>
      <p:ext uri="{BB962C8B-B14F-4D97-AF65-F5344CB8AC3E}">
        <p14:creationId xmlns:p14="http://schemas.microsoft.com/office/powerpoint/2010/main" val="29676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114</TotalTime>
  <Words>446</Words>
  <Application>Microsoft Office PowerPoint</Application>
  <PresentationFormat>On-screen Show (4:3)</PresentationFormat>
  <Paragraphs>249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Omicron</vt:lpstr>
      <vt:lpstr>Overview</vt:lpstr>
      <vt:lpstr>Instruction Set Architecture (ISA)</vt:lpstr>
      <vt:lpstr>Registers</vt:lpstr>
      <vt:lpstr>Control unit</vt:lpstr>
      <vt:lpstr>Data Path</vt:lpstr>
      <vt:lpstr>Simulation</vt:lpstr>
      <vt:lpstr>Synthesizing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Omicron</dc:title>
  <dc:creator>Cody Cziesler</dc:creator>
  <cp:lastModifiedBy>Cziesler, Cody</cp:lastModifiedBy>
  <cp:revision>7</cp:revision>
  <dcterms:created xsi:type="dcterms:W3CDTF">2011-05-09T22:34:45Z</dcterms:created>
  <dcterms:modified xsi:type="dcterms:W3CDTF">2011-05-10T14:43:56Z</dcterms:modified>
</cp:coreProperties>
</file>