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1"/>
  </p:sldMasterIdLst>
  <p:notesMasterIdLst>
    <p:notesMasterId r:id="rId25"/>
  </p:notes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76" r:id="rId14"/>
    <p:sldId id="277" r:id="rId15"/>
    <p:sldId id="278" r:id="rId16"/>
    <p:sldId id="269" r:id="rId17"/>
    <p:sldId id="268" r:id="rId18"/>
    <p:sldId id="270" r:id="rId19"/>
    <p:sldId id="271" r:id="rId20"/>
    <p:sldId id="272" r:id="rId21"/>
    <p:sldId id="273" r:id="rId22"/>
    <p:sldId id="274" r:id="rId23"/>
    <p:sldId id="275" r:id="rId24"/>
  </p:sldIdLst>
  <p:sldSz cx="9144000" cy="6858000" type="screen4x3"/>
  <p:notesSz cx="6797675" cy="9926638"/>
  <p:defaultTextStyle>
    <a:defPPr>
      <a:defRPr lang="en-US"/>
    </a:defPPr>
    <a:lvl1pPr algn="l" rtl="0" fontAlgn="base">
      <a:spcBef>
        <a:spcPct val="0"/>
      </a:spcBef>
      <a:spcAft>
        <a:spcPct val="0"/>
      </a:spcAft>
      <a:defRPr b="1" kern="1200">
        <a:solidFill>
          <a:schemeClr val="tx1"/>
        </a:solidFill>
        <a:latin typeface="Arial" charset="0"/>
        <a:ea typeface="+mn-ea"/>
        <a:cs typeface="Arial" charset="0"/>
      </a:defRPr>
    </a:lvl1pPr>
    <a:lvl2pPr marL="457200" algn="l" rtl="0" fontAlgn="base">
      <a:spcBef>
        <a:spcPct val="0"/>
      </a:spcBef>
      <a:spcAft>
        <a:spcPct val="0"/>
      </a:spcAft>
      <a:defRPr b="1" kern="1200">
        <a:solidFill>
          <a:schemeClr val="tx1"/>
        </a:solidFill>
        <a:latin typeface="Arial" charset="0"/>
        <a:ea typeface="+mn-ea"/>
        <a:cs typeface="Arial" charset="0"/>
      </a:defRPr>
    </a:lvl2pPr>
    <a:lvl3pPr marL="914400" algn="l" rtl="0" fontAlgn="base">
      <a:spcBef>
        <a:spcPct val="0"/>
      </a:spcBef>
      <a:spcAft>
        <a:spcPct val="0"/>
      </a:spcAft>
      <a:defRPr b="1" kern="1200">
        <a:solidFill>
          <a:schemeClr val="tx1"/>
        </a:solidFill>
        <a:latin typeface="Arial" charset="0"/>
        <a:ea typeface="+mn-ea"/>
        <a:cs typeface="Arial" charset="0"/>
      </a:defRPr>
    </a:lvl3pPr>
    <a:lvl4pPr marL="1371600" algn="l" rtl="0" fontAlgn="base">
      <a:spcBef>
        <a:spcPct val="0"/>
      </a:spcBef>
      <a:spcAft>
        <a:spcPct val="0"/>
      </a:spcAft>
      <a:defRPr b="1" kern="1200">
        <a:solidFill>
          <a:schemeClr val="tx1"/>
        </a:solidFill>
        <a:latin typeface="Arial" charset="0"/>
        <a:ea typeface="+mn-ea"/>
        <a:cs typeface="Arial" charset="0"/>
      </a:defRPr>
    </a:lvl4pPr>
    <a:lvl5pPr marL="1828800" algn="l" rtl="0" fontAlgn="base">
      <a:spcBef>
        <a:spcPct val="0"/>
      </a:spcBef>
      <a:spcAft>
        <a:spcPct val="0"/>
      </a:spcAft>
      <a:defRPr b="1" kern="1200">
        <a:solidFill>
          <a:schemeClr val="tx1"/>
        </a:solidFill>
        <a:latin typeface="Arial" charset="0"/>
        <a:ea typeface="+mn-ea"/>
        <a:cs typeface="Arial" charset="0"/>
      </a:defRPr>
    </a:lvl5pPr>
    <a:lvl6pPr marL="2286000" algn="l" defTabSz="914400" rtl="0" eaLnBrk="1" latinLnBrk="0" hangingPunct="1">
      <a:defRPr b="1" kern="1200">
        <a:solidFill>
          <a:schemeClr val="tx1"/>
        </a:solidFill>
        <a:latin typeface="Arial" charset="0"/>
        <a:ea typeface="+mn-ea"/>
        <a:cs typeface="Arial" charset="0"/>
      </a:defRPr>
    </a:lvl6pPr>
    <a:lvl7pPr marL="2743200" algn="l" defTabSz="914400" rtl="0" eaLnBrk="1" latinLnBrk="0" hangingPunct="1">
      <a:defRPr b="1" kern="1200">
        <a:solidFill>
          <a:schemeClr val="tx1"/>
        </a:solidFill>
        <a:latin typeface="Arial" charset="0"/>
        <a:ea typeface="+mn-ea"/>
        <a:cs typeface="Arial" charset="0"/>
      </a:defRPr>
    </a:lvl7pPr>
    <a:lvl8pPr marL="3200400" algn="l" defTabSz="914400" rtl="0" eaLnBrk="1" latinLnBrk="0" hangingPunct="1">
      <a:defRPr b="1" kern="1200">
        <a:solidFill>
          <a:schemeClr val="tx1"/>
        </a:solidFill>
        <a:latin typeface="Arial" charset="0"/>
        <a:ea typeface="+mn-ea"/>
        <a:cs typeface="Arial" charset="0"/>
      </a:defRPr>
    </a:lvl8pPr>
    <a:lvl9pPr marL="3657600" algn="l" defTabSz="914400" rtl="0" eaLnBrk="1" latinLnBrk="0" hangingPunct="1">
      <a:defRPr b="1"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739" autoAdjust="0"/>
  </p:normalViewPr>
  <p:slideViewPr>
    <p:cSldViewPr>
      <p:cViewPr varScale="1">
        <p:scale>
          <a:sx n="82" d="100"/>
          <a:sy n="82" d="100"/>
        </p:scale>
        <p:origin x="2454" y="90"/>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smtClean="0">
                <a:latin typeface="Times New Roman" pitchFamily="18" charset="0"/>
              </a:defRPr>
            </a:lvl1pPr>
          </a:lstStyle>
          <a:p>
            <a:pPr>
              <a:defRPr/>
            </a:pPr>
            <a:endParaRPr lang="en-NZ" dirty="0"/>
          </a:p>
        </p:txBody>
      </p:sp>
      <p:sp>
        <p:nvSpPr>
          <p:cNvPr id="9219" name="Rectangle 3"/>
          <p:cNvSpPr>
            <a:spLocks noGrp="1" noChangeArrowheads="1"/>
          </p:cNvSpPr>
          <p:nvPr>
            <p:ph type="dt"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smtClean="0">
                <a:latin typeface="Times New Roman" pitchFamily="18" charset="0"/>
              </a:defRPr>
            </a:lvl1pPr>
          </a:lstStyle>
          <a:p>
            <a:pPr>
              <a:defRPr/>
            </a:pPr>
            <a:endParaRPr lang="en-NZ" dirty="0"/>
          </a:p>
        </p:txBody>
      </p:sp>
      <p:sp>
        <p:nvSpPr>
          <p:cNvPr id="36868" name="Rectangle 4"/>
          <p:cNvSpPr>
            <a:spLocks noGrp="1" noRot="1" noChangeAspect="1" noChangeArrowheads="1" noTextEdit="1"/>
          </p:cNvSpPr>
          <p:nvPr>
            <p:ph type="sldImg" idx="2"/>
          </p:nvPr>
        </p:nvSpPr>
        <p:spPr bwMode="auto">
          <a:xfrm>
            <a:off x="915988" y="744538"/>
            <a:ext cx="4965700" cy="3722687"/>
          </a:xfrm>
          <a:prstGeom prst="rect">
            <a:avLst/>
          </a:prstGeom>
          <a:noFill/>
          <a:ln w="9525">
            <a:solidFill>
              <a:srgbClr val="000000"/>
            </a:solidFill>
            <a:miter lim="800000"/>
            <a:headEnd/>
            <a:tailEnd/>
          </a:ln>
        </p:spPr>
      </p:sp>
      <p:sp>
        <p:nvSpPr>
          <p:cNvPr id="9221" name="Rectangle 5"/>
          <p:cNvSpPr>
            <a:spLocks noGrp="1" noChangeArrowheads="1"/>
          </p:cNvSpPr>
          <p:nvPr>
            <p:ph type="body" sz="quarter" idx="3"/>
          </p:nvPr>
        </p:nvSpPr>
        <p:spPr bwMode="auto">
          <a:xfrm>
            <a:off x="679450" y="4714875"/>
            <a:ext cx="5438775"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NZ" noProof="0" smtClean="0"/>
              <a:t>Click to edit Master text styles</a:t>
            </a:r>
          </a:p>
          <a:p>
            <a:pPr lvl="1"/>
            <a:r>
              <a:rPr lang="en-NZ" noProof="0" smtClean="0"/>
              <a:t>Second level</a:t>
            </a:r>
          </a:p>
          <a:p>
            <a:pPr lvl="2"/>
            <a:r>
              <a:rPr lang="en-NZ" noProof="0" smtClean="0"/>
              <a:t>Third level</a:t>
            </a:r>
          </a:p>
          <a:p>
            <a:pPr lvl="3"/>
            <a:r>
              <a:rPr lang="en-NZ" noProof="0" smtClean="0"/>
              <a:t>Fourth level</a:t>
            </a:r>
          </a:p>
          <a:p>
            <a:pPr lvl="4"/>
            <a:r>
              <a:rPr lang="en-NZ" noProof="0" smtClean="0"/>
              <a:t>Fifth level</a:t>
            </a:r>
          </a:p>
        </p:txBody>
      </p:sp>
      <p:sp>
        <p:nvSpPr>
          <p:cNvPr id="9222" name="Rectangle 6"/>
          <p:cNvSpPr>
            <a:spLocks noGrp="1" noChangeArrowheads="1"/>
          </p:cNvSpPr>
          <p:nvPr>
            <p:ph type="ftr" sz="quarter" idx="4"/>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smtClean="0">
                <a:latin typeface="Times New Roman" pitchFamily="18" charset="0"/>
              </a:defRPr>
            </a:lvl1pPr>
          </a:lstStyle>
          <a:p>
            <a:pPr>
              <a:defRPr/>
            </a:pPr>
            <a:endParaRPr lang="en-NZ" dirty="0"/>
          </a:p>
        </p:txBody>
      </p:sp>
      <p:sp>
        <p:nvSpPr>
          <p:cNvPr id="9223" name="Rectangle 7"/>
          <p:cNvSpPr>
            <a:spLocks noGrp="1" noChangeArrowheads="1"/>
          </p:cNvSpPr>
          <p:nvPr>
            <p:ph type="sldNum" sz="quarter" idx="5"/>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smtClean="0">
                <a:latin typeface="Times New Roman" pitchFamily="18" charset="0"/>
              </a:defRPr>
            </a:lvl1pPr>
          </a:lstStyle>
          <a:p>
            <a:pPr>
              <a:defRPr/>
            </a:pPr>
            <a:fld id="{13C0E4BD-237A-4027-AC2F-57B39F16B97A}" type="slidenum">
              <a:rPr lang="en-NZ"/>
              <a:pPr>
                <a:defRPr/>
              </a:pPr>
              <a:t>‹#›</a:t>
            </a:fld>
            <a:endParaRPr lang="en-NZ" dirty="0"/>
          </a:p>
        </p:txBody>
      </p:sp>
    </p:spTree>
    <p:extLst>
      <p:ext uri="{BB962C8B-B14F-4D97-AF65-F5344CB8AC3E}">
        <p14:creationId xmlns:p14="http://schemas.microsoft.com/office/powerpoint/2010/main" val="149422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dirty="0" smtClean="0"/>
              <a:t>Last time</a:t>
            </a:r>
            <a:r>
              <a:rPr lang="en-NZ" baseline="0" dirty="0" smtClean="0"/>
              <a:t> we looked at the aspects of Python that were largely similar to the C-family languages</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baseline="0" dirty="0" smtClean="0"/>
              <a:t>We agreed that these features were helpful in letting us get a quick start with the language</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baseline="0" dirty="0" smtClean="0"/>
              <a:t>Today we will look at some places that Python syntax deviates from C-family syntax, while still focussing on the imperative paradigm</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baseline="0" dirty="0" smtClean="0"/>
              <a:t>Next week we will being to look at Python’s functional programming features</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baseline="0" dirty="0" smtClean="0"/>
              <a:t>You will see that many of the seemingly superficial changes that python makes are actually closely tied to its ability to support the functional paradigm</a:t>
            </a:r>
            <a:endParaRPr lang="en-NZ" dirty="0"/>
          </a:p>
        </p:txBody>
      </p:sp>
      <p:sp>
        <p:nvSpPr>
          <p:cNvPr id="4" name="Slide Number Placeholder 3"/>
          <p:cNvSpPr>
            <a:spLocks noGrp="1"/>
          </p:cNvSpPr>
          <p:nvPr>
            <p:ph type="sldNum" sz="quarter" idx="10"/>
          </p:nvPr>
        </p:nvSpPr>
        <p:spPr/>
        <p:txBody>
          <a:bodyPr/>
          <a:lstStyle/>
          <a:p>
            <a:pPr>
              <a:defRPr/>
            </a:pPr>
            <a:fld id="{13C0E4BD-237A-4027-AC2F-57B39F16B97A}" type="slidenum">
              <a:rPr lang="en-NZ" smtClean="0"/>
              <a:pPr>
                <a:defRPr/>
              </a:pPr>
              <a:t>1</a:t>
            </a:fld>
            <a:endParaRPr lang="en-NZ" dirty="0"/>
          </a:p>
        </p:txBody>
      </p:sp>
    </p:spTree>
    <p:extLst>
      <p:ext uri="{BB962C8B-B14F-4D97-AF65-F5344CB8AC3E}">
        <p14:creationId xmlns:p14="http://schemas.microsoft.com/office/powerpoint/2010/main" val="37922012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Lists</a:t>
            </a:r>
            <a:r>
              <a:rPr lang="en-NZ" baseline="0" dirty="0" smtClean="0"/>
              <a:t> are indexed as you would expect</a:t>
            </a:r>
          </a:p>
          <a:p>
            <a:pPr marL="171450" indent="-171450">
              <a:buFont typeface="Arial" panose="020B0604020202020204" pitchFamily="34" charset="0"/>
              <a:buChar char="•"/>
            </a:pPr>
            <a:r>
              <a:rPr lang="en-NZ" baseline="0" dirty="0" smtClean="0"/>
              <a:t>As promised, they are mutable</a:t>
            </a:r>
            <a:endParaRPr lang="en-US" dirty="0"/>
          </a:p>
        </p:txBody>
      </p:sp>
      <p:sp>
        <p:nvSpPr>
          <p:cNvPr id="4" name="Slide Number Placeholder 3"/>
          <p:cNvSpPr>
            <a:spLocks noGrp="1"/>
          </p:cNvSpPr>
          <p:nvPr>
            <p:ph type="sldNum" sz="quarter" idx="10"/>
          </p:nvPr>
        </p:nvSpPr>
        <p:spPr/>
        <p:txBody>
          <a:bodyPr/>
          <a:lstStyle/>
          <a:p>
            <a:pPr>
              <a:defRPr/>
            </a:pPr>
            <a:fld id="{13C0E4BD-237A-4027-AC2F-57B39F16B97A}" type="slidenum">
              <a:rPr lang="en-NZ" smtClean="0"/>
              <a:pPr>
                <a:defRPr/>
              </a:pPr>
              <a:t>11</a:t>
            </a:fld>
            <a:endParaRPr lang="en-NZ"/>
          </a:p>
        </p:txBody>
      </p:sp>
    </p:spTree>
    <p:extLst>
      <p:ext uri="{BB962C8B-B14F-4D97-AF65-F5344CB8AC3E}">
        <p14:creationId xmlns:p14="http://schemas.microsoft.com/office/powerpoint/2010/main" val="29847093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Lists are sequence types, just like strings, so they can be sliced</a:t>
            </a:r>
          </a:p>
          <a:p>
            <a:pPr marL="171450" indent="-171450">
              <a:buFont typeface="Arial" panose="020B0604020202020204" pitchFamily="34" charset="0"/>
              <a:buChar char="•"/>
            </a:pPr>
            <a:r>
              <a:rPr lang="en-NZ" dirty="0" smtClean="0"/>
              <a:t>You’ll have a chance on the practical to experiment with some list</a:t>
            </a:r>
            <a:r>
              <a:rPr lang="en-NZ" baseline="0" dirty="0" smtClean="0"/>
              <a:t> slicing.</a:t>
            </a:r>
            <a:endParaRPr lang="en-US" dirty="0"/>
          </a:p>
        </p:txBody>
      </p:sp>
      <p:sp>
        <p:nvSpPr>
          <p:cNvPr id="4" name="Slide Number Placeholder 3"/>
          <p:cNvSpPr>
            <a:spLocks noGrp="1"/>
          </p:cNvSpPr>
          <p:nvPr>
            <p:ph type="sldNum" sz="quarter" idx="10"/>
          </p:nvPr>
        </p:nvSpPr>
        <p:spPr/>
        <p:txBody>
          <a:bodyPr/>
          <a:lstStyle/>
          <a:p>
            <a:pPr>
              <a:defRPr/>
            </a:pPr>
            <a:fld id="{13C0E4BD-237A-4027-AC2F-57B39F16B97A}" type="slidenum">
              <a:rPr lang="en-NZ" smtClean="0"/>
              <a:pPr>
                <a:defRPr/>
              </a:pPr>
              <a:t>12</a:t>
            </a:fld>
            <a:endParaRPr lang="en-NZ"/>
          </a:p>
        </p:txBody>
      </p:sp>
    </p:spTree>
    <p:extLst>
      <p:ext uri="{BB962C8B-B14F-4D97-AF65-F5344CB8AC3E}">
        <p14:creationId xmlns:p14="http://schemas.microsoft.com/office/powerpoint/2010/main" val="14160040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Slicing</a:t>
            </a:r>
            <a:r>
              <a:rPr lang="en-NZ" baseline="0" dirty="0" smtClean="0"/>
              <a:t> and assignment can be mixed to get some interesting results…</a:t>
            </a:r>
          </a:p>
          <a:p>
            <a:pPr marL="171450" indent="-171450">
              <a:buFont typeface="Arial" panose="020B0604020202020204" pitchFamily="34" charset="0"/>
              <a:buChar char="•"/>
            </a:pPr>
            <a:r>
              <a:rPr lang="en-NZ" baseline="0" dirty="0" smtClean="0"/>
              <a:t>You will recall this list.</a:t>
            </a:r>
          </a:p>
          <a:p>
            <a:pPr marL="171450" indent="-171450">
              <a:buFont typeface="Arial" panose="020B0604020202020204" pitchFamily="34" charset="0"/>
              <a:buChar char="•"/>
            </a:pPr>
            <a:r>
              <a:rPr lang="en-NZ" baseline="0" dirty="0" smtClean="0"/>
              <a:t>If I replace an element as shown, and print, as shown, it is as expected</a:t>
            </a:r>
          </a:p>
          <a:p>
            <a:pPr marL="171450" indent="-171450">
              <a:buFont typeface="Arial" panose="020B0604020202020204" pitchFamily="34" charset="0"/>
              <a:buChar char="•"/>
            </a:pPr>
            <a:r>
              <a:rPr lang="en-NZ" baseline="0" dirty="0" smtClean="0"/>
              <a:t>But I can also replace a whole slice in one statement…(missing the umlaut in </a:t>
            </a:r>
            <a:r>
              <a:rPr lang="en-NZ" baseline="0" dirty="0" err="1" smtClean="0"/>
              <a:t>Marz</a:t>
            </a:r>
            <a:r>
              <a:rPr lang="en-NZ" baseline="0" dirty="0" smtClean="0"/>
              <a:t>)</a:t>
            </a:r>
          </a:p>
          <a:p>
            <a:pPr marL="171450" indent="-171450">
              <a:buFont typeface="Arial" panose="020B0604020202020204" pitchFamily="34" charset="0"/>
              <a:buChar char="•"/>
            </a:pPr>
            <a:r>
              <a:rPr lang="en-NZ" baseline="0" dirty="0" smtClean="0"/>
              <a:t>So what do you think will happen if I try this…</a:t>
            </a:r>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a:defRPr/>
            </a:pPr>
            <a:fld id="{13C0E4BD-237A-4027-AC2F-57B39F16B97A}" type="slidenum">
              <a:rPr lang="en-NZ" smtClean="0"/>
              <a:pPr>
                <a:defRPr/>
              </a:pPr>
              <a:t>13</a:t>
            </a:fld>
            <a:endParaRPr lang="en-NZ" dirty="0"/>
          </a:p>
        </p:txBody>
      </p:sp>
    </p:spTree>
    <p:extLst>
      <p:ext uri="{BB962C8B-B14F-4D97-AF65-F5344CB8AC3E}">
        <p14:creationId xmlns:p14="http://schemas.microsoft.com/office/powerpoint/2010/main" val="39255047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baseline="0" dirty="0" smtClean="0"/>
              <a:t>So what do you think will happen if I try this…</a:t>
            </a:r>
          </a:p>
          <a:p>
            <a:pPr marL="171450" indent="-171450">
              <a:buFont typeface="Arial" panose="020B0604020202020204" pitchFamily="34" charset="0"/>
              <a:buChar char="•"/>
            </a:pPr>
            <a:r>
              <a:rPr lang="en-NZ" baseline="0" dirty="0" smtClean="0"/>
              <a:t>I have four locations to replace, and I have a string of four letters. Since strings are sequences, this actually works fine…</a:t>
            </a:r>
          </a:p>
          <a:p>
            <a:pPr marL="171450" indent="-171450">
              <a:buFont typeface="Arial" panose="020B0604020202020204" pitchFamily="34" charset="0"/>
              <a:buChar char="•"/>
            </a:pPr>
            <a:r>
              <a:rPr lang="en-NZ" baseline="0" dirty="0" smtClean="0"/>
              <a:t>But what if there aren’t an equal number of elements?</a:t>
            </a:r>
          </a:p>
          <a:p>
            <a:pPr marL="171450" indent="-171450">
              <a:buFont typeface="Arial" panose="020B0604020202020204" pitchFamily="34" charset="0"/>
              <a:buChar char="•"/>
            </a:pPr>
            <a:r>
              <a:rPr lang="en-NZ" baseline="0" dirty="0" smtClean="0"/>
              <a:t>It makes sense: replace with fewer and the list is shortened; replace with more and the list is lengthened</a:t>
            </a:r>
          </a:p>
          <a:p>
            <a:pPr marL="171450" indent="-171450">
              <a:buFont typeface="Arial" panose="020B0604020202020204" pitchFamily="34" charset="0"/>
              <a:buChar char="•"/>
            </a:pPr>
            <a:r>
              <a:rPr lang="en-NZ" baseline="0" dirty="0" smtClean="0"/>
              <a:t>Again these are things you can do in any language, but you would be writing quite a lot of code to make it happen</a:t>
            </a:r>
          </a:p>
          <a:p>
            <a:pPr marL="171450" indent="-171450">
              <a:buFont typeface="Arial" panose="020B0604020202020204" pitchFamily="34" charset="0"/>
              <a:buChar char="•"/>
            </a:pPr>
            <a:r>
              <a:rPr lang="en-NZ" baseline="0" dirty="0" smtClean="0"/>
              <a:t>For applications that involve set processing, this is very efficient to program.</a:t>
            </a:r>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a:defRPr/>
            </a:pPr>
            <a:fld id="{13C0E4BD-237A-4027-AC2F-57B39F16B97A}" type="slidenum">
              <a:rPr lang="en-NZ" smtClean="0"/>
              <a:pPr>
                <a:defRPr/>
              </a:pPr>
              <a:t>14</a:t>
            </a:fld>
            <a:endParaRPr lang="en-NZ" dirty="0"/>
          </a:p>
        </p:txBody>
      </p:sp>
    </p:spTree>
    <p:extLst>
      <p:ext uri="{BB962C8B-B14F-4D97-AF65-F5344CB8AC3E}">
        <p14:creationId xmlns:p14="http://schemas.microsoft.com/office/powerpoint/2010/main" val="29228831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One more note on replacing items</a:t>
            </a:r>
          </a:p>
          <a:p>
            <a:pPr marL="171450" indent="-171450">
              <a:buFont typeface="Arial" panose="020B0604020202020204" pitchFamily="34" charset="0"/>
              <a:buChar char="•"/>
            </a:pPr>
            <a:r>
              <a:rPr lang="en-NZ" dirty="0" smtClean="0"/>
              <a:t>Note the difference</a:t>
            </a:r>
            <a:r>
              <a:rPr lang="en-NZ" baseline="0" dirty="0" smtClean="0"/>
              <a:t> between the second and third examples. In the third example, you have replaced an item with a list</a:t>
            </a:r>
          </a:p>
          <a:p>
            <a:pPr marL="171450" indent="-171450">
              <a:buFont typeface="Arial" panose="020B0604020202020204" pitchFamily="34" charset="0"/>
              <a:buChar char="•"/>
            </a:pPr>
            <a:r>
              <a:rPr lang="en-NZ" baseline="0" dirty="0" smtClean="0"/>
              <a:t>In the fourth example, well, that’s just a little kooky.</a:t>
            </a:r>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r>
              <a:rPr lang="en-NZ" baseline="0" dirty="0" smtClean="0"/>
              <a:t>Moral: the rules are very regular, but you will want to think them all the way through to the end.</a:t>
            </a:r>
            <a:endParaRPr lang="en-NZ" dirty="0" smtClean="0"/>
          </a:p>
        </p:txBody>
      </p:sp>
      <p:sp>
        <p:nvSpPr>
          <p:cNvPr id="4" name="Slide Number Placeholder 3"/>
          <p:cNvSpPr>
            <a:spLocks noGrp="1"/>
          </p:cNvSpPr>
          <p:nvPr>
            <p:ph type="sldNum" sz="quarter" idx="10"/>
          </p:nvPr>
        </p:nvSpPr>
        <p:spPr/>
        <p:txBody>
          <a:bodyPr/>
          <a:lstStyle/>
          <a:p>
            <a:pPr>
              <a:defRPr/>
            </a:pPr>
            <a:fld id="{13C0E4BD-237A-4027-AC2F-57B39F16B97A}" type="slidenum">
              <a:rPr lang="en-NZ" smtClean="0"/>
              <a:pPr>
                <a:defRPr/>
              </a:pPr>
              <a:t>15</a:t>
            </a:fld>
            <a:endParaRPr lang="en-NZ" dirty="0"/>
          </a:p>
        </p:txBody>
      </p:sp>
    </p:spTree>
    <p:extLst>
      <p:ext uri="{BB962C8B-B14F-4D97-AF65-F5344CB8AC3E}">
        <p14:creationId xmlns:p14="http://schemas.microsoft.com/office/powerpoint/2010/main" val="29281725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As we said at</a:t>
            </a:r>
            <a:r>
              <a:rPr lang="en-NZ" baseline="0" dirty="0" smtClean="0"/>
              <a:t> the start, lists can be heterogeneous. And this doesn’t just mean they can have a mixture of </a:t>
            </a:r>
            <a:r>
              <a:rPr lang="en-NZ" baseline="0" dirty="0" err="1" smtClean="0"/>
              <a:t>int</a:t>
            </a:r>
            <a:r>
              <a:rPr lang="en-NZ" baseline="0" dirty="0" smtClean="0"/>
              <a:t> and string, they can be anything</a:t>
            </a:r>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r>
              <a:rPr lang="en-NZ" baseline="0" dirty="0" smtClean="0"/>
              <a:t>The slicing operator behaves sensibly</a:t>
            </a:r>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r>
              <a:rPr lang="en-NZ" baseline="0" dirty="0" smtClean="0"/>
              <a:t>Note that [3][0] returns a scalar, but [3][0:2] returns a list. Slices are sequences.</a:t>
            </a:r>
          </a:p>
          <a:p>
            <a:pPr marL="171450" indent="-171450">
              <a:buFont typeface="Arial" panose="020B0604020202020204" pitchFamily="34" charset="0"/>
              <a:buChar char="•"/>
            </a:pPr>
            <a:r>
              <a:rPr lang="en-NZ" baseline="0" dirty="0" smtClean="0"/>
              <a:t>What do you think a slice of size 1 will return? =&gt; a list of one element.</a:t>
            </a:r>
            <a:r>
              <a:rPr lang="en-US" baseline="0" dirty="0" smtClean="0"/>
              <a:t> Slices are sequences.</a:t>
            </a:r>
            <a:endParaRPr lang="en-NZ" baseline="0" dirty="0" smtClean="0"/>
          </a:p>
        </p:txBody>
      </p:sp>
      <p:sp>
        <p:nvSpPr>
          <p:cNvPr id="4" name="Slide Number Placeholder 3"/>
          <p:cNvSpPr>
            <a:spLocks noGrp="1"/>
          </p:cNvSpPr>
          <p:nvPr>
            <p:ph type="sldNum" sz="quarter" idx="10"/>
          </p:nvPr>
        </p:nvSpPr>
        <p:spPr/>
        <p:txBody>
          <a:bodyPr/>
          <a:lstStyle/>
          <a:p>
            <a:pPr>
              <a:defRPr/>
            </a:pPr>
            <a:fld id="{13C0E4BD-237A-4027-AC2F-57B39F16B97A}" type="slidenum">
              <a:rPr lang="en-NZ" smtClean="0"/>
              <a:pPr>
                <a:defRPr/>
              </a:pPr>
              <a:t>16</a:t>
            </a:fld>
            <a:endParaRPr lang="en-NZ"/>
          </a:p>
        </p:txBody>
      </p:sp>
    </p:spTree>
    <p:extLst>
      <p:ext uri="{BB962C8B-B14F-4D97-AF65-F5344CB8AC3E}">
        <p14:creationId xmlns:p14="http://schemas.microsoft.com/office/powerpoint/2010/main" val="15979589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There are a ton of list operations. Again, you’ll have a chance to try them out in the practical</a:t>
            </a:r>
          </a:p>
          <a:p>
            <a:pPr marL="171450" indent="-171450">
              <a:buFont typeface="Arial" panose="020B0604020202020204" pitchFamily="34" charset="0"/>
              <a:buChar char="•"/>
            </a:pPr>
            <a:endParaRPr lang="en-NZ" dirty="0" smtClean="0"/>
          </a:p>
          <a:p>
            <a:pPr marL="171450" indent="-171450">
              <a:buFont typeface="Arial" panose="020B0604020202020204" pitchFamily="34" charset="0"/>
              <a:buChar char="•"/>
            </a:pPr>
            <a:r>
              <a:rPr lang="en-US" dirty="0" smtClean="0"/>
              <a:t>https://docs.python.org/3.3/library/stdtypes.html?highlight=list#sequence-types-list-tuple-range</a:t>
            </a:r>
            <a:endParaRPr lang="en-US" dirty="0"/>
          </a:p>
        </p:txBody>
      </p:sp>
      <p:sp>
        <p:nvSpPr>
          <p:cNvPr id="4" name="Slide Number Placeholder 3"/>
          <p:cNvSpPr>
            <a:spLocks noGrp="1"/>
          </p:cNvSpPr>
          <p:nvPr>
            <p:ph type="sldNum" sz="quarter" idx="10"/>
          </p:nvPr>
        </p:nvSpPr>
        <p:spPr/>
        <p:txBody>
          <a:bodyPr/>
          <a:lstStyle/>
          <a:p>
            <a:pPr>
              <a:defRPr/>
            </a:pPr>
            <a:fld id="{13C0E4BD-237A-4027-AC2F-57B39F16B97A}" type="slidenum">
              <a:rPr lang="en-NZ" smtClean="0"/>
              <a:pPr>
                <a:defRPr/>
              </a:pPr>
              <a:t>17</a:t>
            </a:fld>
            <a:endParaRPr lang="en-NZ"/>
          </a:p>
        </p:txBody>
      </p:sp>
    </p:spTree>
    <p:extLst>
      <p:ext uri="{BB962C8B-B14F-4D97-AF65-F5344CB8AC3E}">
        <p14:creationId xmlns:p14="http://schemas.microsoft.com/office/powerpoint/2010/main" val="38606031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Tuples are sequences</a:t>
            </a:r>
            <a:r>
              <a:rPr lang="en-NZ" baseline="0" dirty="0" smtClean="0"/>
              <a:t> just like lists, and they can be used just like lists, but they are immutable. That is, once declared, their elements cannot be changed.</a:t>
            </a:r>
          </a:p>
          <a:p>
            <a:pPr marL="171450" indent="-171450">
              <a:buFont typeface="Arial" panose="020B0604020202020204" pitchFamily="34" charset="0"/>
              <a:buChar char="•"/>
            </a:pPr>
            <a:r>
              <a:rPr lang="en-NZ" baseline="0" dirty="0" smtClean="0"/>
              <a:t>This limits their usefulness, so they are generally seen only in restricted situations, like management of constants</a:t>
            </a:r>
          </a:p>
          <a:p>
            <a:pPr marL="171450" indent="-171450">
              <a:buFont typeface="Arial" panose="020B0604020202020204" pitchFamily="34" charset="0"/>
              <a:buChar char="•"/>
            </a:pPr>
            <a:r>
              <a:rPr lang="en-NZ" baseline="0" dirty="0" smtClean="0"/>
              <a:t>We won’t cover them, but you might like to explore them on your own.</a:t>
            </a:r>
          </a:p>
          <a:p>
            <a:pPr marL="171450" indent="-171450">
              <a:buFont typeface="Arial" panose="020B0604020202020204" pitchFamily="34" charset="0"/>
              <a:buChar char="•"/>
            </a:pPr>
            <a:r>
              <a:rPr lang="en-NZ" baseline="0" dirty="0" smtClean="0"/>
              <a:t>So here, we are storing information about a dog, we have the name, breed and owner.</a:t>
            </a:r>
          </a:p>
          <a:p>
            <a:pPr marL="171450" indent="-171450">
              <a:buFont typeface="Arial" panose="020B0604020202020204" pitchFamily="34" charset="0"/>
              <a:buChar char="•"/>
            </a:pPr>
            <a:r>
              <a:rPr lang="en-NZ" baseline="0" dirty="0" smtClean="0"/>
              <a:t>We could have a bunch of the tuples, and if wanted to, we could keep them in a list.</a:t>
            </a:r>
          </a:p>
          <a:p>
            <a:pPr marL="171450" indent="-171450">
              <a:buFont typeface="Arial" panose="020B0604020202020204" pitchFamily="34" charset="0"/>
              <a:buChar char="•"/>
            </a:pPr>
            <a:r>
              <a:rPr lang="en-NZ" baseline="0" dirty="0" smtClean="0"/>
              <a:t>Note that we can use the for…in construct that we saw last time with range to iterate over the elements of the tuple.</a:t>
            </a:r>
          </a:p>
          <a:p>
            <a:pPr marL="171450" indent="-171450">
              <a:buFont typeface="Arial" panose="020B0604020202020204" pitchFamily="34" charset="0"/>
              <a:buChar char="•"/>
            </a:pPr>
            <a:r>
              <a:rPr lang="en-NZ" baseline="0" dirty="0" smtClean="0"/>
              <a:t>This works with lists as well.</a:t>
            </a:r>
          </a:p>
          <a:p>
            <a:pPr marL="171450" indent="-171450">
              <a:buFont typeface="Arial" panose="020B0604020202020204" pitchFamily="34" charset="0"/>
              <a:buChar char="•"/>
            </a:pPr>
            <a:r>
              <a:rPr lang="en-NZ" baseline="0" dirty="0" smtClean="0"/>
              <a:t>You can index into tuples as you can for lists, but note that you can’t change them. This statement…throws an error</a:t>
            </a:r>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a:defRPr/>
            </a:pPr>
            <a:fld id="{13C0E4BD-237A-4027-AC2F-57B39F16B97A}" type="slidenum">
              <a:rPr lang="en-NZ" smtClean="0"/>
              <a:pPr>
                <a:defRPr/>
              </a:pPr>
              <a:t>18</a:t>
            </a:fld>
            <a:endParaRPr lang="en-NZ"/>
          </a:p>
        </p:txBody>
      </p:sp>
    </p:spTree>
    <p:extLst>
      <p:ext uri="{BB962C8B-B14F-4D97-AF65-F5344CB8AC3E}">
        <p14:creationId xmlns:p14="http://schemas.microsoft.com/office/powerpoint/2010/main" val="34805690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Every language should have</a:t>
            </a:r>
            <a:r>
              <a:rPr lang="en-NZ" baseline="0" dirty="0" smtClean="0"/>
              <a:t> a dictionary…</a:t>
            </a:r>
          </a:p>
          <a:p>
            <a:pPr marL="171450" indent="-171450">
              <a:buFont typeface="Arial" panose="020B0604020202020204" pitchFamily="34" charset="0"/>
              <a:buChar char="•"/>
            </a:pPr>
            <a:r>
              <a:rPr lang="en-NZ" baseline="0" dirty="0" smtClean="0"/>
              <a:t>You search by key with the get operator, which accepts an optional argument for what to return if the fetch fails</a:t>
            </a:r>
          </a:p>
          <a:p>
            <a:pPr marL="171450" indent="-171450">
              <a:buFont typeface="Arial" panose="020B0604020202020204" pitchFamily="34" charset="0"/>
              <a:buChar char="•"/>
            </a:pPr>
            <a:r>
              <a:rPr lang="en-NZ" baseline="0" dirty="0" smtClean="0"/>
              <a:t>You check for presence with the in operator</a:t>
            </a:r>
          </a:p>
          <a:p>
            <a:pPr marL="171450" indent="-171450">
              <a:buFont typeface="Arial" panose="020B0604020202020204" pitchFamily="34" charset="0"/>
              <a:buChar char="•"/>
            </a:pPr>
            <a:r>
              <a:rPr lang="en-NZ" baseline="0" dirty="0" smtClean="0"/>
              <a:t>You add simply by providing a new key</a:t>
            </a:r>
          </a:p>
          <a:p>
            <a:pPr marL="171450" indent="-171450">
              <a:buFont typeface="Arial" panose="020B0604020202020204" pitchFamily="34" charset="0"/>
              <a:buChar char="•"/>
            </a:pPr>
            <a:r>
              <a:rPr lang="en-NZ" baseline="0" dirty="0" smtClean="0"/>
              <a:t>Here is what you get if you print(translator) after that insertion. Note that the system will put new elements wherever it likes. Don’t count on them being in any particular location.</a:t>
            </a:r>
            <a:endParaRPr lang="en-US" dirty="0"/>
          </a:p>
        </p:txBody>
      </p:sp>
      <p:sp>
        <p:nvSpPr>
          <p:cNvPr id="4" name="Slide Number Placeholder 3"/>
          <p:cNvSpPr>
            <a:spLocks noGrp="1"/>
          </p:cNvSpPr>
          <p:nvPr>
            <p:ph type="sldNum" sz="quarter" idx="10"/>
          </p:nvPr>
        </p:nvSpPr>
        <p:spPr/>
        <p:txBody>
          <a:bodyPr/>
          <a:lstStyle/>
          <a:p>
            <a:pPr>
              <a:defRPr/>
            </a:pPr>
            <a:fld id="{13C0E4BD-237A-4027-AC2F-57B39F16B97A}" type="slidenum">
              <a:rPr lang="en-NZ" smtClean="0"/>
              <a:pPr>
                <a:defRPr/>
              </a:pPr>
              <a:t>19</a:t>
            </a:fld>
            <a:endParaRPr lang="en-NZ"/>
          </a:p>
        </p:txBody>
      </p:sp>
    </p:spTree>
    <p:extLst>
      <p:ext uri="{BB962C8B-B14F-4D97-AF65-F5344CB8AC3E}">
        <p14:creationId xmlns:p14="http://schemas.microsoft.com/office/powerpoint/2010/main" val="23262790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While Python</a:t>
            </a:r>
            <a:r>
              <a:rPr lang="en-NZ" baseline="0" dirty="0" smtClean="0"/>
              <a:t> will permit you to just fling code all over the place, it also provides the necessary features for declaring classes.</a:t>
            </a:r>
          </a:p>
          <a:p>
            <a:pPr marL="171450" indent="-171450">
              <a:buFont typeface="Arial" panose="020B0604020202020204" pitchFamily="34" charset="0"/>
              <a:buChar char="•"/>
            </a:pPr>
            <a:r>
              <a:rPr lang="en-NZ" baseline="0" dirty="0" smtClean="0"/>
              <a:t>The syntax, however, follows the loose style of Python’s variable and method declaration.</a:t>
            </a:r>
          </a:p>
          <a:p>
            <a:pPr marL="171450" indent="-171450">
              <a:buFont typeface="Arial" panose="020B0604020202020204" pitchFamily="34" charset="0"/>
              <a:buChar char="•"/>
            </a:pPr>
            <a:r>
              <a:rPr lang="en-NZ" baseline="0" dirty="0" smtClean="0"/>
              <a:t>All you need to start is the word class</a:t>
            </a:r>
          </a:p>
          <a:p>
            <a:pPr marL="171450" indent="-171450">
              <a:buFont typeface="Arial" panose="020B0604020202020204" pitchFamily="34" charset="0"/>
              <a:buChar char="•"/>
            </a:pPr>
            <a:r>
              <a:rPr lang="en-NZ" baseline="0" dirty="0" smtClean="0"/>
              <a:t>Any methods in scope are class method</a:t>
            </a:r>
            <a:r>
              <a:rPr lang="en-US" baseline="0" dirty="0" smtClean="0"/>
              <a:t>s</a:t>
            </a:r>
          </a:p>
          <a:p>
            <a:pPr marL="171450" indent="-171450">
              <a:buFont typeface="Arial" panose="020B0604020202020204" pitchFamily="34" charset="0"/>
              <a:buChar char="•"/>
            </a:pPr>
            <a:r>
              <a:rPr lang="en-NZ" baseline="0" dirty="0" smtClean="0"/>
              <a:t>Class data members, however are weird</a:t>
            </a:r>
          </a:p>
        </p:txBody>
      </p:sp>
      <p:sp>
        <p:nvSpPr>
          <p:cNvPr id="4" name="Slide Number Placeholder 3"/>
          <p:cNvSpPr>
            <a:spLocks noGrp="1"/>
          </p:cNvSpPr>
          <p:nvPr>
            <p:ph type="sldNum" sz="quarter" idx="10"/>
          </p:nvPr>
        </p:nvSpPr>
        <p:spPr/>
        <p:txBody>
          <a:bodyPr/>
          <a:lstStyle/>
          <a:p>
            <a:pPr>
              <a:defRPr/>
            </a:pPr>
            <a:fld id="{13C0E4BD-237A-4027-AC2F-57B39F16B97A}" type="slidenum">
              <a:rPr lang="en-NZ" smtClean="0"/>
              <a:pPr>
                <a:defRPr/>
              </a:pPr>
              <a:t>20</a:t>
            </a:fld>
            <a:endParaRPr lang="en-NZ"/>
          </a:p>
        </p:txBody>
      </p:sp>
    </p:spTree>
    <p:extLst>
      <p:ext uri="{BB962C8B-B14F-4D97-AF65-F5344CB8AC3E}">
        <p14:creationId xmlns:p14="http://schemas.microsoft.com/office/powerpoint/2010/main" val="4183312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Python as</a:t>
            </a:r>
            <a:r>
              <a:rPr lang="en-NZ" baseline="0" dirty="0" smtClean="0"/>
              <a:t> a language is optimised for the processing of ordered sets, or what it calls “sequences”. </a:t>
            </a:r>
          </a:p>
          <a:p>
            <a:pPr marL="171450" indent="-171450">
              <a:buFont typeface="Arial" panose="020B0604020202020204" pitchFamily="34" charset="0"/>
              <a:buChar char="•"/>
            </a:pPr>
            <a:r>
              <a:rPr lang="en-NZ" baseline="0" dirty="0" smtClean="0"/>
              <a:t>We use ordered sets in other languages as well, of course, where we call them arrays or lists.</a:t>
            </a:r>
          </a:p>
          <a:p>
            <a:pPr marL="171450" indent="-171450">
              <a:buFont typeface="Arial" panose="020B0604020202020204" pitchFamily="34" charset="0"/>
              <a:buChar char="•"/>
            </a:pPr>
            <a:r>
              <a:rPr lang="en-NZ" baseline="0" dirty="0" smtClean="0"/>
              <a:t>But Python provides an especially powerful structure for this with special sequence data structures and operations.</a:t>
            </a:r>
          </a:p>
          <a:p>
            <a:pPr marL="171450" indent="-171450">
              <a:buFont typeface="Arial" panose="020B0604020202020204" pitchFamily="34" charset="0"/>
              <a:buChar char="•"/>
            </a:pPr>
            <a:r>
              <a:rPr lang="en-NZ" baseline="0" dirty="0" smtClean="0"/>
              <a:t>When programming in Python, therefore, the programmer is sort of directed toward the finding of set-based solutions.</a:t>
            </a:r>
          </a:p>
          <a:p>
            <a:pPr marL="171450" indent="-171450">
              <a:buFont typeface="Arial" panose="020B0604020202020204" pitchFamily="34" charset="0"/>
              <a:buChar char="•"/>
            </a:pPr>
            <a:r>
              <a:rPr lang="en-NZ" baseline="0" dirty="0" smtClean="0"/>
              <a:t>We will look at several of these types and operators in a minute, but first let’s start with an example of what we mean by “special operations” by looking at Python’s slicing facility.</a:t>
            </a:r>
          </a:p>
          <a:p>
            <a:pPr marL="171450" indent="-171450">
              <a:buFont typeface="Arial" panose="020B0604020202020204" pitchFamily="34" charset="0"/>
              <a:buChar char="•"/>
            </a:pPr>
            <a:r>
              <a:rPr lang="en-NZ" baseline="0" dirty="0" smtClean="0"/>
              <a:t>Slicing is like super-powered array/sequence indexing.</a:t>
            </a:r>
          </a:p>
          <a:p>
            <a:pPr marL="171450" indent="-171450">
              <a:buFont typeface="Arial" panose="020B0604020202020204" pitchFamily="34" charset="0"/>
              <a:buChar char="•"/>
            </a:pPr>
            <a:r>
              <a:rPr lang="en-NZ" baseline="0" dirty="0" smtClean="0"/>
              <a:t>Since Python doesn’t have quite arrays as we know them, we are going to look at slicing first using the most fundamental sequence type of all – the string</a:t>
            </a:r>
          </a:p>
          <a:p>
            <a:pPr marL="171450" indent="-171450">
              <a:buFont typeface="Arial" panose="020B0604020202020204" pitchFamily="34" charset="0"/>
              <a:buChar char="•"/>
            </a:pP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13C0E4BD-237A-4027-AC2F-57B39F16B97A}" type="slidenum">
              <a:rPr lang="en-NZ" smtClean="0"/>
              <a:pPr>
                <a:defRPr/>
              </a:pPr>
              <a:t>2</a:t>
            </a:fld>
            <a:endParaRPr lang="en-NZ" dirty="0"/>
          </a:p>
        </p:txBody>
      </p:sp>
    </p:spTree>
    <p:extLst>
      <p:ext uri="{BB962C8B-B14F-4D97-AF65-F5344CB8AC3E}">
        <p14:creationId xmlns:p14="http://schemas.microsoft.com/office/powerpoint/2010/main" val="1270304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Here’s a class</a:t>
            </a:r>
          </a:p>
          <a:p>
            <a:pPr marL="171450" indent="-171450">
              <a:buFont typeface="Arial" panose="020B0604020202020204" pitchFamily="34" charset="0"/>
              <a:buChar char="•"/>
            </a:pPr>
            <a:r>
              <a:rPr lang="en-NZ" dirty="0" smtClean="0"/>
              <a:t>We have a constructor and two methods</a:t>
            </a:r>
          </a:p>
          <a:p>
            <a:pPr marL="171450" indent="-171450">
              <a:buFont typeface="Arial" panose="020B0604020202020204" pitchFamily="34" charset="0"/>
              <a:buChar char="•"/>
            </a:pPr>
            <a:r>
              <a:rPr lang="en-NZ" dirty="0" smtClean="0"/>
              <a:t>There is a static variable common to</a:t>
            </a:r>
            <a:r>
              <a:rPr lang="en-NZ" baseline="0" dirty="0" smtClean="0"/>
              <a:t> all instances</a:t>
            </a:r>
          </a:p>
          <a:p>
            <a:pPr marL="171450" indent="-171450">
              <a:buFont typeface="Arial" panose="020B0604020202020204" pitchFamily="34" charset="0"/>
              <a:buChar char="•"/>
            </a:pPr>
            <a:r>
              <a:rPr lang="en-NZ" baseline="0" dirty="0" smtClean="0"/>
              <a:t>There are two class data members name and breed</a:t>
            </a:r>
          </a:p>
          <a:p>
            <a:pPr marL="171450" indent="-171450">
              <a:buFont typeface="Arial" panose="020B0604020202020204" pitchFamily="34" charset="0"/>
              <a:buChar char="•"/>
            </a:pPr>
            <a:r>
              <a:rPr lang="en-NZ" baseline="0" dirty="0" smtClean="0"/>
              <a:t>Note that you can also create class data members in the other methods by saying self. But this could be risky is variables are inadvertently accessed before they are created (which will cause an error), so best to create everything in the constructor.</a:t>
            </a:r>
          </a:p>
          <a:p>
            <a:pPr marL="171450" indent="-171450">
              <a:buFont typeface="Arial" panose="020B0604020202020204" pitchFamily="34" charset="0"/>
              <a:buChar char="•"/>
            </a:pPr>
            <a:r>
              <a:rPr lang="en-NZ" baseline="0" dirty="0" smtClean="0"/>
              <a:t>To create instances, we call the constructor; to access data and methods we use the expected dot notation….</a:t>
            </a:r>
            <a:endParaRPr lang="en-US" dirty="0"/>
          </a:p>
        </p:txBody>
      </p:sp>
      <p:sp>
        <p:nvSpPr>
          <p:cNvPr id="4" name="Slide Number Placeholder 3"/>
          <p:cNvSpPr>
            <a:spLocks noGrp="1"/>
          </p:cNvSpPr>
          <p:nvPr>
            <p:ph type="sldNum" sz="quarter" idx="10"/>
          </p:nvPr>
        </p:nvSpPr>
        <p:spPr/>
        <p:txBody>
          <a:bodyPr/>
          <a:lstStyle/>
          <a:p>
            <a:pPr>
              <a:defRPr/>
            </a:pPr>
            <a:fld id="{13C0E4BD-237A-4027-AC2F-57B39F16B97A}" type="slidenum">
              <a:rPr lang="en-NZ" smtClean="0"/>
              <a:pPr>
                <a:defRPr/>
              </a:pPr>
              <a:t>21</a:t>
            </a:fld>
            <a:endParaRPr lang="en-NZ" dirty="0"/>
          </a:p>
        </p:txBody>
      </p:sp>
    </p:spTree>
    <p:extLst>
      <p:ext uri="{BB962C8B-B14F-4D97-AF65-F5344CB8AC3E}">
        <p14:creationId xmlns:p14="http://schemas.microsoft.com/office/powerpoint/2010/main" val="19428141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r>
              <a:rPr lang="en-NZ" dirty="0" smtClean="0"/>
              <a:t>…produces the output shown.</a:t>
            </a:r>
          </a:p>
          <a:p>
            <a:r>
              <a:rPr lang="en-NZ" dirty="0" smtClean="0"/>
              <a:t>What do you think will happen if I try to access an undeclared class data member? =&gt; throws</a:t>
            </a:r>
            <a:r>
              <a:rPr lang="en-NZ" baseline="0" dirty="0" smtClean="0"/>
              <a:t> an error “Dog object has no attribute weight</a:t>
            </a:r>
            <a:endParaRPr lang="en-US" dirty="0"/>
          </a:p>
        </p:txBody>
      </p:sp>
      <p:sp>
        <p:nvSpPr>
          <p:cNvPr id="4" name="Slide Number Placeholder 3"/>
          <p:cNvSpPr>
            <a:spLocks noGrp="1"/>
          </p:cNvSpPr>
          <p:nvPr>
            <p:ph type="sldNum" sz="quarter" idx="10"/>
          </p:nvPr>
        </p:nvSpPr>
        <p:spPr/>
        <p:txBody>
          <a:bodyPr/>
          <a:lstStyle/>
          <a:p>
            <a:pPr>
              <a:defRPr/>
            </a:pPr>
            <a:fld id="{13C0E4BD-237A-4027-AC2F-57B39F16B97A}" type="slidenum">
              <a:rPr lang="en-NZ" smtClean="0"/>
              <a:pPr>
                <a:defRPr/>
              </a:pPr>
              <a:t>22</a:t>
            </a:fld>
            <a:endParaRPr lang="en-NZ" dirty="0"/>
          </a:p>
        </p:txBody>
      </p:sp>
    </p:spTree>
    <p:extLst>
      <p:ext uri="{BB962C8B-B14F-4D97-AF65-F5344CB8AC3E}">
        <p14:creationId xmlns:p14="http://schemas.microsoft.com/office/powerpoint/2010/main" val="13890211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We have ordinary indexing of strings like always</a:t>
            </a:r>
            <a:r>
              <a:rPr lang="en-NZ" baseline="0" dirty="0" smtClean="0"/>
              <a:t> – note that strings are 0-indexed</a:t>
            </a:r>
            <a:endParaRPr lang="en-NZ" dirty="0" smtClean="0"/>
          </a:p>
          <a:p>
            <a:pPr marL="171450" indent="-171450">
              <a:buFont typeface="Arial" panose="020B0604020202020204" pitchFamily="34" charset="0"/>
              <a:buChar char="•"/>
            </a:pPr>
            <a:r>
              <a:rPr lang="en-NZ" dirty="0" smtClean="0"/>
              <a:t>But in Python we also have negative indexing to count in from the end – note that strings are not “0-indexed from the end”</a:t>
            </a:r>
          </a:p>
          <a:p>
            <a:pPr marL="171450" indent="-171450">
              <a:buFont typeface="Arial" panose="020B0604020202020204" pitchFamily="34" charset="0"/>
              <a:buChar char="•"/>
            </a:pPr>
            <a:r>
              <a:rPr lang="en-NZ" dirty="0" smtClean="0"/>
              <a:t>This is unavoidable, as that would make 0 ambiguous. </a:t>
            </a:r>
          </a:p>
          <a:p>
            <a:pPr marL="171450" indent="-171450">
              <a:buFont typeface="Arial" panose="020B0604020202020204" pitchFamily="34" charset="0"/>
              <a:buChar char="•"/>
            </a:pPr>
            <a:r>
              <a:rPr lang="en-NZ" dirty="0" smtClean="0"/>
              <a:t>But it’s still asymmetric, and this lower bound/upper</a:t>
            </a:r>
            <a:r>
              <a:rPr lang="en-NZ" baseline="0" dirty="0" smtClean="0"/>
              <a:t> bound asymmetry will come up again and again in Python, so we must just get used to it.</a:t>
            </a:r>
            <a:r>
              <a:rPr lang="en-NZ" dirty="0" smtClean="0"/>
              <a:t> </a:t>
            </a:r>
          </a:p>
          <a:p>
            <a:pPr marL="171450" indent="-171450">
              <a:buFont typeface="Arial" panose="020B0604020202020204" pitchFamily="34" charset="0"/>
              <a:buChar char="•"/>
            </a:pPr>
            <a:r>
              <a:rPr lang="en-NZ" dirty="0" smtClean="0"/>
              <a:t>So</a:t>
            </a:r>
            <a:r>
              <a:rPr lang="en-NZ" baseline="0" dirty="0" smtClean="0"/>
              <a:t> if you want to start counting with 0, start off the end of the string. </a:t>
            </a:r>
          </a:p>
          <a:p>
            <a:pPr marL="171450" indent="-171450">
              <a:buFont typeface="Arial" panose="020B0604020202020204" pitchFamily="34" charset="0"/>
              <a:buChar char="•"/>
            </a:pPr>
            <a:endParaRPr lang="en-NZ" dirty="0" smtClean="0"/>
          </a:p>
          <a:p>
            <a:pPr marL="171450" indent="-171450">
              <a:buFont typeface="Arial" panose="020B0604020202020204" pitchFamily="34" charset="0"/>
              <a:buChar char="•"/>
            </a:pPr>
            <a:r>
              <a:rPr lang="en-NZ" dirty="0" smtClean="0"/>
              <a:t>Note</a:t>
            </a:r>
            <a:r>
              <a:rPr lang="en-NZ" baseline="0" dirty="0" smtClean="0"/>
              <a:t> that you can write code to “get the second to the last character of a string” in any language. </a:t>
            </a:r>
          </a:p>
          <a:p>
            <a:pPr marL="171450" indent="-171450">
              <a:buFont typeface="Arial" panose="020B0604020202020204" pitchFamily="34" charset="0"/>
              <a:buChar char="•"/>
            </a:pPr>
            <a:r>
              <a:rPr lang="en-NZ" baseline="0" dirty="0" smtClean="0"/>
              <a:t>But note how much more work it is in C++ or Java than in Python.</a:t>
            </a:r>
          </a:p>
          <a:p>
            <a:pPr marL="171450" indent="-171450">
              <a:buFont typeface="Arial" panose="020B0604020202020204" pitchFamily="34" charset="0"/>
              <a:buChar char="•"/>
            </a:pPr>
            <a:r>
              <a:rPr lang="en-NZ" dirty="0" smtClean="0"/>
              <a:t> The designer of Python decided that this operation is so important that it needs to be primitive. Anyone wanting</a:t>
            </a:r>
            <a:r>
              <a:rPr lang="en-NZ" baseline="0" dirty="0" smtClean="0"/>
              <a:t> to write a Python compiler has to build this in.</a:t>
            </a:r>
          </a:p>
          <a:p>
            <a:pPr marL="171450" indent="-171450">
              <a:buFont typeface="Arial" panose="020B0604020202020204" pitchFamily="34" charset="0"/>
              <a:buChar char="•"/>
            </a:pPr>
            <a:r>
              <a:rPr lang="en-NZ" baseline="0" dirty="0" smtClean="0"/>
              <a:t>This reflects the importance placed on efficient expression of operations on sequences – this is core to the Python ethos.</a:t>
            </a:r>
          </a:p>
          <a:p>
            <a:pPr marL="171450" indent="-171450">
              <a:buFont typeface="Arial" panose="020B0604020202020204" pitchFamily="34" charset="0"/>
              <a:buChar char="•"/>
            </a:pPr>
            <a:r>
              <a:rPr lang="en-NZ" baseline="0" dirty="0" smtClean="0"/>
              <a:t>As we proceed through our discussion of Python syntax, note how often this focus drives the syntactic decisions.</a:t>
            </a:r>
            <a:endParaRPr lang="en-US" dirty="0"/>
          </a:p>
        </p:txBody>
      </p:sp>
      <p:sp>
        <p:nvSpPr>
          <p:cNvPr id="4" name="Slide Number Placeholder 3"/>
          <p:cNvSpPr>
            <a:spLocks noGrp="1"/>
          </p:cNvSpPr>
          <p:nvPr>
            <p:ph type="sldNum" sz="quarter" idx="10"/>
          </p:nvPr>
        </p:nvSpPr>
        <p:spPr/>
        <p:txBody>
          <a:bodyPr/>
          <a:lstStyle/>
          <a:p>
            <a:pPr>
              <a:defRPr/>
            </a:pPr>
            <a:fld id="{13C0E4BD-237A-4027-AC2F-57B39F16B97A}" type="slidenum">
              <a:rPr lang="en-NZ" smtClean="0"/>
              <a:pPr>
                <a:defRPr/>
              </a:pPr>
              <a:t>3</a:t>
            </a:fld>
            <a:endParaRPr lang="en-NZ"/>
          </a:p>
        </p:txBody>
      </p:sp>
    </p:spTree>
    <p:extLst>
      <p:ext uri="{BB962C8B-B14F-4D97-AF65-F5344CB8AC3E}">
        <p14:creationId xmlns:p14="http://schemas.microsoft.com/office/powerpoint/2010/main" val="31066299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In Python we have a</a:t>
            </a:r>
            <a:r>
              <a:rPr lang="en-NZ" baseline="0" dirty="0" smtClean="0"/>
              <a:t> more complex indexing option called “slicing”</a:t>
            </a:r>
          </a:p>
          <a:p>
            <a:pPr marL="171450" indent="-171450">
              <a:buFont typeface="Arial" panose="020B0604020202020204" pitchFamily="34" charset="0"/>
              <a:buChar char="•"/>
            </a:pPr>
            <a:r>
              <a:rPr lang="en-NZ" baseline="0" dirty="0" smtClean="0"/>
              <a:t>Here, inside the indexing operator, you give two values</a:t>
            </a:r>
          </a:p>
          <a:p>
            <a:pPr marL="171450" indent="-171450">
              <a:buFont typeface="Arial" panose="020B0604020202020204" pitchFamily="34" charset="0"/>
              <a:buChar char="•"/>
            </a:pPr>
            <a:r>
              <a:rPr lang="en-NZ" baseline="0" dirty="0" smtClean="0"/>
              <a:t>Note that start is inclusive (the character at that index is in the string) and end is exclusive (the character at that index is not in the string)</a:t>
            </a:r>
          </a:p>
          <a:p>
            <a:pPr marL="171450" indent="-171450">
              <a:buFont typeface="Arial" panose="020B0604020202020204" pitchFamily="34" charset="0"/>
              <a:buChar char="•"/>
            </a:pPr>
            <a:r>
              <a:rPr lang="en-NZ" baseline="0" dirty="0" smtClean="0"/>
              <a:t>In my opinion, this is the hardest thing about Python programming</a:t>
            </a:r>
            <a:endParaRPr lang="en-US" dirty="0"/>
          </a:p>
        </p:txBody>
      </p:sp>
      <p:sp>
        <p:nvSpPr>
          <p:cNvPr id="4" name="Slide Number Placeholder 3"/>
          <p:cNvSpPr>
            <a:spLocks noGrp="1"/>
          </p:cNvSpPr>
          <p:nvPr>
            <p:ph type="sldNum" sz="quarter" idx="10"/>
          </p:nvPr>
        </p:nvSpPr>
        <p:spPr/>
        <p:txBody>
          <a:bodyPr/>
          <a:lstStyle/>
          <a:p>
            <a:pPr>
              <a:defRPr/>
            </a:pPr>
            <a:fld id="{13C0E4BD-237A-4027-AC2F-57B39F16B97A}" type="slidenum">
              <a:rPr lang="en-NZ" smtClean="0"/>
              <a:pPr>
                <a:defRPr/>
              </a:pPr>
              <a:t>4</a:t>
            </a:fld>
            <a:endParaRPr lang="en-NZ"/>
          </a:p>
        </p:txBody>
      </p:sp>
    </p:spTree>
    <p:extLst>
      <p:ext uri="{BB962C8B-B14F-4D97-AF65-F5344CB8AC3E}">
        <p14:creationId xmlns:p14="http://schemas.microsoft.com/office/powerpoint/2010/main" val="33286917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We can,</a:t>
            </a:r>
            <a:r>
              <a:rPr lang="en-NZ" baseline="0" dirty="0" smtClean="0"/>
              <a:t> of course, also use negative indices, but the slice still goes from left to right.</a:t>
            </a:r>
          </a:p>
          <a:p>
            <a:pPr marL="171450" indent="-171450">
              <a:buFont typeface="Arial" panose="020B0604020202020204" pitchFamily="34" charset="0"/>
              <a:buChar char="•"/>
            </a:pPr>
            <a:r>
              <a:rPr lang="en-NZ" baseline="0" dirty="0" smtClean="0"/>
              <a:t>The negative indices simply give us another way to describe the location of an element. They don’t go in reverse, or something. (When you write your own language, you can make it work that way..)</a:t>
            </a:r>
            <a:endParaRPr lang="en-US" baseline="0" dirty="0" smtClean="0"/>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r>
              <a:rPr lang="en-NZ" baseline="0" dirty="0" smtClean="0"/>
              <a:t>And you can mix these two ways of describing locations. </a:t>
            </a:r>
          </a:p>
          <a:p>
            <a:pPr marL="171450" indent="-171450">
              <a:buFont typeface="Arial" panose="020B0604020202020204" pitchFamily="34" charset="0"/>
              <a:buChar char="•"/>
            </a:pPr>
            <a:r>
              <a:rPr lang="en-NZ" baseline="0" dirty="0" smtClean="0"/>
              <a:t>So this one says “from the second character up to, but not including, the second to last character”. You get that regardless of the length of the string.</a:t>
            </a:r>
          </a:p>
          <a:p>
            <a:pPr marL="171450" indent="-171450">
              <a:buFont typeface="Arial" panose="020B0604020202020204" pitchFamily="34" charset="0"/>
              <a:buChar char="•"/>
            </a:pPr>
            <a:r>
              <a:rPr lang="en-NZ" baseline="0" dirty="0" smtClean="0"/>
              <a:t>You can see how useful this would be for all kinds of string stripping operations.</a:t>
            </a:r>
            <a:endParaRPr lang="en-US" dirty="0"/>
          </a:p>
        </p:txBody>
      </p:sp>
      <p:sp>
        <p:nvSpPr>
          <p:cNvPr id="4" name="Slide Number Placeholder 3"/>
          <p:cNvSpPr>
            <a:spLocks noGrp="1"/>
          </p:cNvSpPr>
          <p:nvPr>
            <p:ph type="sldNum" sz="quarter" idx="10"/>
          </p:nvPr>
        </p:nvSpPr>
        <p:spPr/>
        <p:txBody>
          <a:bodyPr/>
          <a:lstStyle/>
          <a:p>
            <a:pPr>
              <a:defRPr/>
            </a:pPr>
            <a:fld id="{13C0E4BD-237A-4027-AC2F-57B39F16B97A}" type="slidenum">
              <a:rPr lang="en-NZ" smtClean="0"/>
              <a:pPr>
                <a:defRPr/>
              </a:pPr>
              <a:t>5</a:t>
            </a:fld>
            <a:endParaRPr lang="en-NZ"/>
          </a:p>
        </p:txBody>
      </p:sp>
    </p:spTree>
    <p:extLst>
      <p:ext uri="{BB962C8B-B14F-4D97-AF65-F5344CB8AC3E}">
        <p14:creationId xmlns:p14="http://schemas.microsoft.com/office/powerpoint/2010/main" val="25493683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But don’t ask Python to make slices</a:t>
            </a:r>
            <a:r>
              <a:rPr lang="en-NZ" baseline="0" dirty="0" smtClean="0"/>
              <a:t> that don’t make sense…</a:t>
            </a:r>
            <a:endParaRPr lang="en-US" baseline="0" dirty="0" smtClean="0"/>
          </a:p>
          <a:p>
            <a:pPr marL="171450" indent="-171450">
              <a:buFont typeface="Arial" panose="020B0604020202020204" pitchFamily="34" charset="0"/>
              <a:buChar char="•"/>
            </a:pPr>
            <a:r>
              <a:rPr lang="en-NZ" baseline="0" dirty="0" smtClean="0"/>
              <a:t>This would mean “start at last character and go right up to but not including the fourth character from the end” =&gt; can’t be done</a:t>
            </a:r>
          </a:p>
          <a:p>
            <a:pPr marL="171450" indent="-171450">
              <a:buFont typeface="Arial" panose="020B0604020202020204" pitchFamily="34" charset="0"/>
              <a:buChar char="•"/>
            </a:pPr>
            <a:r>
              <a:rPr lang="en-NZ" baseline="0" dirty="0" smtClean="0"/>
              <a:t>Returns an empty string WITH NO ERROR FEEDBACK. Your job to check.</a:t>
            </a:r>
            <a:endParaRPr lang="en-US" dirty="0"/>
          </a:p>
        </p:txBody>
      </p:sp>
      <p:sp>
        <p:nvSpPr>
          <p:cNvPr id="4" name="Slide Number Placeholder 3"/>
          <p:cNvSpPr>
            <a:spLocks noGrp="1"/>
          </p:cNvSpPr>
          <p:nvPr>
            <p:ph type="sldNum" sz="quarter" idx="10"/>
          </p:nvPr>
        </p:nvSpPr>
        <p:spPr/>
        <p:txBody>
          <a:bodyPr/>
          <a:lstStyle/>
          <a:p>
            <a:pPr>
              <a:defRPr/>
            </a:pPr>
            <a:fld id="{13C0E4BD-237A-4027-AC2F-57B39F16B97A}" type="slidenum">
              <a:rPr lang="en-NZ" smtClean="0"/>
              <a:pPr>
                <a:defRPr/>
              </a:pPr>
              <a:t>6</a:t>
            </a:fld>
            <a:endParaRPr lang="en-NZ"/>
          </a:p>
        </p:txBody>
      </p:sp>
    </p:spTree>
    <p:extLst>
      <p:ext uri="{BB962C8B-B14F-4D97-AF65-F5344CB8AC3E}">
        <p14:creationId xmlns:p14="http://schemas.microsoft.com/office/powerpoint/2010/main" val="28790960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a:defRPr/>
            </a:pPr>
            <a:fld id="{13C0E4BD-237A-4027-AC2F-57B39F16B97A}" type="slidenum">
              <a:rPr lang="en-NZ" smtClean="0"/>
              <a:pPr>
                <a:defRPr/>
              </a:pPr>
              <a:t>7</a:t>
            </a:fld>
            <a:endParaRPr lang="en-NZ"/>
          </a:p>
        </p:txBody>
      </p:sp>
    </p:spTree>
    <p:extLst>
      <p:ext uri="{BB962C8B-B14F-4D97-AF65-F5344CB8AC3E}">
        <p14:creationId xmlns:p14="http://schemas.microsoft.com/office/powerpoint/2010/main" val="16986348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And,</a:t>
            </a:r>
            <a:r>
              <a:rPr lang="en-NZ" baseline="0" dirty="0" smtClean="0"/>
              <a:t> there is also an optional 3</a:t>
            </a:r>
            <a:r>
              <a:rPr lang="en-NZ" baseline="30000" dirty="0" smtClean="0"/>
              <a:t>rd</a:t>
            </a:r>
            <a:r>
              <a:rPr lang="en-NZ" baseline="0" dirty="0" smtClean="0"/>
              <a:t> argument…for </a:t>
            </a:r>
            <a:r>
              <a:rPr lang="en-NZ" baseline="0" dirty="0" err="1" smtClean="0"/>
              <a:t>stepsize</a:t>
            </a:r>
            <a:endParaRPr lang="en-NZ" baseline="0" dirty="0" smtClean="0"/>
          </a:p>
          <a:p>
            <a:pPr marL="171450" indent="-171450">
              <a:buFont typeface="Arial" panose="020B0604020202020204" pitchFamily="34" charset="0"/>
              <a:buChar char="•"/>
            </a:pPr>
            <a:r>
              <a:rPr lang="en-NZ" baseline="0" dirty="0" smtClean="0"/>
              <a:t>Positive step loops up, negative step loops down, but THE INDICES MUST GO RIGHT TO LEFT</a:t>
            </a:r>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r>
              <a:rPr lang="en-NZ" baseline="0" dirty="0" smtClean="0"/>
              <a:t>So, that’s how you reverse a string, Python-style. </a:t>
            </a:r>
          </a:p>
          <a:p>
            <a:pPr marL="171450" indent="-171450">
              <a:buFont typeface="Arial" panose="020B0604020202020204" pitchFamily="34" charset="0"/>
              <a:buChar char="•"/>
            </a:pPr>
            <a:r>
              <a:rPr lang="en-NZ" baseline="0" dirty="0" smtClean="0"/>
              <a:t>How would you reverse a string in C++ (assuming you weren’t using a string class that had that feature already)?</a:t>
            </a:r>
          </a:p>
          <a:p>
            <a:pPr marL="171450" indent="-171450">
              <a:buFont typeface="Arial" panose="020B0604020202020204" pitchFamily="34" charset="0"/>
              <a:buChar char="•"/>
            </a:pPr>
            <a:r>
              <a:rPr lang="en-NZ" baseline="0" dirty="0" smtClean="0"/>
              <a:t>It would be very different, wouldn’t it? The language features determine how we express, and therefore how we conceptualise, our solutions to problems.</a:t>
            </a:r>
            <a:endParaRPr lang="en-US" dirty="0"/>
          </a:p>
        </p:txBody>
      </p:sp>
      <p:sp>
        <p:nvSpPr>
          <p:cNvPr id="4" name="Slide Number Placeholder 3"/>
          <p:cNvSpPr>
            <a:spLocks noGrp="1"/>
          </p:cNvSpPr>
          <p:nvPr>
            <p:ph type="sldNum" sz="quarter" idx="10"/>
          </p:nvPr>
        </p:nvSpPr>
        <p:spPr/>
        <p:txBody>
          <a:bodyPr/>
          <a:lstStyle/>
          <a:p>
            <a:pPr>
              <a:defRPr/>
            </a:pPr>
            <a:fld id="{13C0E4BD-237A-4027-AC2F-57B39F16B97A}" type="slidenum">
              <a:rPr lang="en-NZ" smtClean="0"/>
              <a:pPr>
                <a:defRPr/>
              </a:pPr>
              <a:t>8</a:t>
            </a:fld>
            <a:endParaRPr lang="en-NZ"/>
          </a:p>
        </p:txBody>
      </p:sp>
    </p:spTree>
    <p:extLst>
      <p:ext uri="{BB962C8B-B14F-4D97-AF65-F5344CB8AC3E}">
        <p14:creationId xmlns:p14="http://schemas.microsoft.com/office/powerpoint/2010/main" val="37706315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Python does</a:t>
            </a:r>
            <a:r>
              <a:rPr lang="en-NZ" baseline="0" dirty="0" smtClean="0"/>
              <a:t> have a system class “array” but it is usually only used in some esoteric situations (spec. when you have decided to trade flexibility for speed)</a:t>
            </a:r>
          </a:p>
          <a:p>
            <a:pPr marL="171450" indent="-171450">
              <a:buFont typeface="Arial" panose="020B0604020202020204" pitchFamily="34" charset="0"/>
              <a:buChar char="•"/>
            </a:pPr>
            <a:r>
              <a:rPr lang="en-NZ" baseline="0" dirty="0" smtClean="0"/>
              <a:t>More idiomatically, in Python you use these three “sequence types”</a:t>
            </a:r>
            <a:endParaRPr lang="en-US" baseline="0" dirty="0" smtClean="0"/>
          </a:p>
          <a:p>
            <a:pPr marL="171450" indent="-171450">
              <a:buFont typeface="Arial" panose="020B0604020202020204" pitchFamily="34" charset="0"/>
              <a:buChar char="•"/>
            </a:pPr>
            <a:r>
              <a:rPr lang="en-NZ" baseline="0" dirty="0" smtClean="0"/>
              <a:t>“Mutable” means “can be changed” (same root as “mutation)</a:t>
            </a:r>
          </a:p>
          <a:p>
            <a:pPr marL="171450" indent="-171450">
              <a:buFont typeface="Arial" panose="020B0604020202020204" pitchFamily="34" charset="0"/>
              <a:buChar char="•"/>
            </a:pPr>
            <a:r>
              <a:rPr lang="en-NZ" baseline="0" dirty="0" smtClean="0"/>
              <a:t>So elements in a list can be changed after the list is created</a:t>
            </a:r>
          </a:p>
          <a:p>
            <a:pPr marL="171450" indent="-171450">
              <a:buFont typeface="Arial" panose="020B0604020202020204" pitchFamily="34" charset="0"/>
              <a:buChar char="•"/>
            </a:pPr>
            <a:r>
              <a:rPr lang="en-NZ" baseline="0" dirty="0" smtClean="0"/>
              <a:t>Elements in a tuple, cannot</a:t>
            </a:r>
          </a:p>
          <a:p>
            <a:pPr marL="171450" indent="-171450">
              <a:buFont typeface="Arial" panose="020B0604020202020204" pitchFamily="34" charset="0"/>
              <a:buChar char="•"/>
            </a:pPr>
            <a:r>
              <a:rPr lang="en-NZ" baseline="0" dirty="0" smtClean="0"/>
              <a:t>As we discuss the two, you should think about why the designer decided this distinction was so important that he made two separate data types that differ, really, only in this respect.</a:t>
            </a:r>
            <a:endParaRPr lang="en-US" dirty="0"/>
          </a:p>
        </p:txBody>
      </p:sp>
      <p:sp>
        <p:nvSpPr>
          <p:cNvPr id="4" name="Slide Number Placeholder 3"/>
          <p:cNvSpPr>
            <a:spLocks noGrp="1"/>
          </p:cNvSpPr>
          <p:nvPr>
            <p:ph type="sldNum" sz="quarter" idx="10"/>
          </p:nvPr>
        </p:nvSpPr>
        <p:spPr/>
        <p:txBody>
          <a:bodyPr/>
          <a:lstStyle/>
          <a:p>
            <a:pPr>
              <a:defRPr/>
            </a:pPr>
            <a:fld id="{13C0E4BD-237A-4027-AC2F-57B39F16B97A}" type="slidenum">
              <a:rPr lang="en-NZ" smtClean="0"/>
              <a:pPr>
                <a:defRPr/>
              </a:pPr>
              <a:t>9</a:t>
            </a:fld>
            <a:endParaRPr lang="en-NZ"/>
          </a:p>
        </p:txBody>
      </p:sp>
    </p:spTree>
    <p:extLst>
      <p:ext uri="{BB962C8B-B14F-4D97-AF65-F5344CB8AC3E}">
        <p14:creationId xmlns:p14="http://schemas.microsoft.com/office/powerpoint/2010/main" val="12470312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NZ" altLang="en-US" dirty="0"/>
          </a:p>
        </p:txBody>
      </p:sp>
      <p:sp>
        <p:nvSpPr>
          <p:cNvPr id="5" name="Footer Placeholder 4"/>
          <p:cNvSpPr>
            <a:spLocks noGrp="1"/>
          </p:cNvSpPr>
          <p:nvPr>
            <p:ph type="ftr" sz="quarter" idx="11"/>
          </p:nvPr>
        </p:nvSpPr>
        <p:spPr/>
        <p:txBody>
          <a:bodyPr/>
          <a:lstStyle/>
          <a:p>
            <a:pPr>
              <a:defRPr/>
            </a:pPr>
            <a:endParaRPr lang="en-NZ" altLang="en-US" dirty="0"/>
          </a:p>
        </p:txBody>
      </p:sp>
      <p:sp>
        <p:nvSpPr>
          <p:cNvPr id="6" name="Slide Number Placeholder 5"/>
          <p:cNvSpPr>
            <a:spLocks noGrp="1"/>
          </p:cNvSpPr>
          <p:nvPr>
            <p:ph type="sldNum" sz="quarter" idx="12"/>
          </p:nvPr>
        </p:nvSpPr>
        <p:spPr/>
        <p:txBody>
          <a:bodyPr/>
          <a:lstStyle/>
          <a:p>
            <a:pPr>
              <a:defRPr/>
            </a:pPr>
            <a:fld id="{E91722BC-D0E5-4EB0-B9BC-43C37EFF5A3A}" type="slidenum">
              <a:rPr lang="en-NZ" altLang="en-US" smtClean="0"/>
              <a:pPr>
                <a:defRPr/>
              </a:pPr>
              <a:t>‹#›</a:t>
            </a:fld>
            <a:endParaRPr lang="en-NZ" alt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NZ" altLang="en-US" dirty="0"/>
          </a:p>
        </p:txBody>
      </p:sp>
      <p:sp>
        <p:nvSpPr>
          <p:cNvPr id="5" name="Footer Placeholder 4"/>
          <p:cNvSpPr>
            <a:spLocks noGrp="1"/>
          </p:cNvSpPr>
          <p:nvPr>
            <p:ph type="ftr" sz="quarter" idx="11"/>
          </p:nvPr>
        </p:nvSpPr>
        <p:spPr/>
        <p:txBody>
          <a:bodyPr/>
          <a:lstStyle/>
          <a:p>
            <a:pPr>
              <a:defRPr/>
            </a:pPr>
            <a:endParaRPr lang="en-NZ" altLang="en-US" dirty="0"/>
          </a:p>
        </p:txBody>
      </p:sp>
      <p:sp>
        <p:nvSpPr>
          <p:cNvPr id="6" name="Slide Number Placeholder 5"/>
          <p:cNvSpPr>
            <a:spLocks noGrp="1"/>
          </p:cNvSpPr>
          <p:nvPr>
            <p:ph type="sldNum" sz="quarter" idx="12"/>
          </p:nvPr>
        </p:nvSpPr>
        <p:spPr/>
        <p:txBody>
          <a:bodyPr/>
          <a:lstStyle/>
          <a:p>
            <a:pPr>
              <a:defRPr/>
            </a:pPr>
            <a:fld id="{4038762D-58A9-45F2-A579-47571571CC82}" type="slidenum">
              <a:rPr lang="en-NZ" altLang="en-US" smtClean="0"/>
              <a:pPr>
                <a:defRPr/>
              </a:pPr>
              <a:t>‹#›</a:t>
            </a:fld>
            <a:endParaRPr lang="en-NZ"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NZ" altLang="en-US" dirty="0"/>
          </a:p>
        </p:txBody>
      </p:sp>
      <p:sp>
        <p:nvSpPr>
          <p:cNvPr id="5" name="Footer Placeholder 4"/>
          <p:cNvSpPr>
            <a:spLocks noGrp="1"/>
          </p:cNvSpPr>
          <p:nvPr>
            <p:ph type="ftr" sz="quarter" idx="11"/>
          </p:nvPr>
        </p:nvSpPr>
        <p:spPr/>
        <p:txBody>
          <a:bodyPr/>
          <a:lstStyle/>
          <a:p>
            <a:pPr>
              <a:defRPr/>
            </a:pPr>
            <a:endParaRPr lang="en-NZ" altLang="en-US" dirty="0"/>
          </a:p>
        </p:txBody>
      </p:sp>
      <p:sp>
        <p:nvSpPr>
          <p:cNvPr id="6" name="Slide Number Placeholder 5"/>
          <p:cNvSpPr>
            <a:spLocks noGrp="1"/>
          </p:cNvSpPr>
          <p:nvPr>
            <p:ph type="sldNum" sz="quarter" idx="12"/>
          </p:nvPr>
        </p:nvSpPr>
        <p:spPr/>
        <p:txBody>
          <a:bodyPr/>
          <a:lstStyle/>
          <a:p>
            <a:pPr>
              <a:defRPr/>
            </a:pPr>
            <a:fld id="{39511E1C-E12D-4181-9792-A03F09C72799}" type="slidenum">
              <a:rPr lang="en-NZ" altLang="en-US" smtClean="0"/>
              <a:pPr>
                <a:defRPr/>
              </a:pPr>
              <a:t>‹#›</a:t>
            </a:fld>
            <a:endParaRPr lang="en-NZ"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NZ" altLang="en-US" dirty="0"/>
          </a:p>
        </p:txBody>
      </p:sp>
      <p:sp>
        <p:nvSpPr>
          <p:cNvPr id="5" name="Footer Placeholder 4"/>
          <p:cNvSpPr>
            <a:spLocks noGrp="1"/>
          </p:cNvSpPr>
          <p:nvPr>
            <p:ph type="ftr" sz="quarter" idx="11"/>
          </p:nvPr>
        </p:nvSpPr>
        <p:spPr/>
        <p:txBody>
          <a:bodyPr/>
          <a:lstStyle/>
          <a:p>
            <a:pPr>
              <a:defRPr/>
            </a:pPr>
            <a:endParaRPr lang="en-NZ" altLang="en-US" dirty="0"/>
          </a:p>
        </p:txBody>
      </p:sp>
      <p:sp>
        <p:nvSpPr>
          <p:cNvPr id="6" name="Slide Number Placeholder 5"/>
          <p:cNvSpPr>
            <a:spLocks noGrp="1"/>
          </p:cNvSpPr>
          <p:nvPr>
            <p:ph type="sldNum" sz="quarter" idx="12"/>
          </p:nvPr>
        </p:nvSpPr>
        <p:spPr/>
        <p:txBody>
          <a:bodyPr/>
          <a:lstStyle/>
          <a:p>
            <a:pPr>
              <a:defRPr/>
            </a:pPr>
            <a:fld id="{AE78EFED-53DD-45A3-B972-989FB8B45C56}" type="slidenum">
              <a:rPr lang="en-NZ" altLang="en-US" smtClean="0"/>
              <a:pPr>
                <a:defRPr/>
              </a:pPr>
              <a:t>‹#›</a:t>
            </a:fld>
            <a:endParaRPr lang="en-NZ"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NZ" altLang="en-US" dirty="0"/>
          </a:p>
        </p:txBody>
      </p:sp>
      <p:sp>
        <p:nvSpPr>
          <p:cNvPr id="5" name="Footer Placeholder 4"/>
          <p:cNvSpPr>
            <a:spLocks noGrp="1"/>
          </p:cNvSpPr>
          <p:nvPr>
            <p:ph type="ftr" sz="quarter" idx="11"/>
          </p:nvPr>
        </p:nvSpPr>
        <p:spPr/>
        <p:txBody>
          <a:bodyPr/>
          <a:lstStyle/>
          <a:p>
            <a:pPr>
              <a:defRPr/>
            </a:pPr>
            <a:endParaRPr lang="en-NZ" altLang="en-US" dirty="0"/>
          </a:p>
        </p:txBody>
      </p:sp>
      <p:sp>
        <p:nvSpPr>
          <p:cNvPr id="6" name="Slide Number Placeholder 5"/>
          <p:cNvSpPr>
            <a:spLocks noGrp="1"/>
          </p:cNvSpPr>
          <p:nvPr>
            <p:ph type="sldNum" sz="quarter" idx="12"/>
          </p:nvPr>
        </p:nvSpPr>
        <p:spPr/>
        <p:txBody>
          <a:bodyPr/>
          <a:lstStyle/>
          <a:p>
            <a:pPr>
              <a:defRPr/>
            </a:pPr>
            <a:fld id="{7CCFDA2D-CC10-4745-8C36-810EF5D757E9}" type="slidenum">
              <a:rPr lang="en-NZ" altLang="en-US" smtClean="0"/>
              <a:pPr>
                <a:defRPr/>
              </a:pPr>
              <a:t>‹#›</a:t>
            </a:fld>
            <a:endParaRPr lang="en-NZ" altLang="en-US"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endParaRPr lang="en-NZ" altLang="en-US" dirty="0"/>
          </a:p>
        </p:txBody>
      </p:sp>
      <p:sp>
        <p:nvSpPr>
          <p:cNvPr id="6" name="Footer Placeholder 5"/>
          <p:cNvSpPr>
            <a:spLocks noGrp="1"/>
          </p:cNvSpPr>
          <p:nvPr>
            <p:ph type="ftr" sz="quarter" idx="11"/>
          </p:nvPr>
        </p:nvSpPr>
        <p:spPr/>
        <p:txBody>
          <a:bodyPr/>
          <a:lstStyle/>
          <a:p>
            <a:pPr>
              <a:defRPr/>
            </a:pPr>
            <a:endParaRPr lang="en-NZ" altLang="en-US" dirty="0"/>
          </a:p>
        </p:txBody>
      </p:sp>
      <p:sp>
        <p:nvSpPr>
          <p:cNvPr id="7" name="Slide Number Placeholder 6"/>
          <p:cNvSpPr>
            <a:spLocks noGrp="1"/>
          </p:cNvSpPr>
          <p:nvPr>
            <p:ph type="sldNum" sz="quarter" idx="12"/>
          </p:nvPr>
        </p:nvSpPr>
        <p:spPr/>
        <p:txBody>
          <a:bodyPr/>
          <a:lstStyle/>
          <a:p>
            <a:pPr>
              <a:defRPr/>
            </a:pPr>
            <a:fld id="{08A3C3F5-0B83-4BF5-B5B3-2554C45953BD}" type="slidenum">
              <a:rPr lang="en-NZ" altLang="en-US" smtClean="0"/>
              <a:pPr>
                <a:defRPr/>
              </a:pPr>
              <a:t>‹#›</a:t>
            </a:fld>
            <a:endParaRPr lang="en-NZ"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endParaRPr lang="en-NZ" altLang="en-US" dirty="0"/>
          </a:p>
        </p:txBody>
      </p:sp>
      <p:sp>
        <p:nvSpPr>
          <p:cNvPr id="8" name="Footer Placeholder 7"/>
          <p:cNvSpPr>
            <a:spLocks noGrp="1"/>
          </p:cNvSpPr>
          <p:nvPr>
            <p:ph type="ftr" sz="quarter" idx="11"/>
          </p:nvPr>
        </p:nvSpPr>
        <p:spPr/>
        <p:txBody>
          <a:bodyPr/>
          <a:lstStyle/>
          <a:p>
            <a:pPr>
              <a:defRPr/>
            </a:pPr>
            <a:endParaRPr lang="en-NZ" altLang="en-US" dirty="0"/>
          </a:p>
        </p:txBody>
      </p:sp>
      <p:sp>
        <p:nvSpPr>
          <p:cNvPr id="9" name="Slide Number Placeholder 8"/>
          <p:cNvSpPr>
            <a:spLocks noGrp="1"/>
          </p:cNvSpPr>
          <p:nvPr>
            <p:ph type="sldNum" sz="quarter" idx="12"/>
          </p:nvPr>
        </p:nvSpPr>
        <p:spPr/>
        <p:txBody>
          <a:bodyPr/>
          <a:lstStyle/>
          <a:p>
            <a:pPr>
              <a:defRPr/>
            </a:pPr>
            <a:fld id="{430679A4-5314-43AC-80AF-71DA06CB5642}" type="slidenum">
              <a:rPr lang="en-NZ" altLang="en-US" smtClean="0"/>
              <a:pPr>
                <a:defRPr/>
              </a:pPr>
              <a:t>‹#›</a:t>
            </a:fld>
            <a:endParaRPr lang="en-NZ" alt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en-NZ" altLang="en-US" dirty="0"/>
          </a:p>
        </p:txBody>
      </p:sp>
      <p:sp>
        <p:nvSpPr>
          <p:cNvPr id="4" name="Footer Placeholder 3"/>
          <p:cNvSpPr>
            <a:spLocks noGrp="1"/>
          </p:cNvSpPr>
          <p:nvPr>
            <p:ph type="ftr" sz="quarter" idx="11"/>
          </p:nvPr>
        </p:nvSpPr>
        <p:spPr/>
        <p:txBody>
          <a:bodyPr/>
          <a:lstStyle/>
          <a:p>
            <a:pPr>
              <a:defRPr/>
            </a:pPr>
            <a:endParaRPr lang="en-NZ" altLang="en-US" dirty="0"/>
          </a:p>
        </p:txBody>
      </p:sp>
      <p:sp>
        <p:nvSpPr>
          <p:cNvPr id="5" name="Slide Number Placeholder 4"/>
          <p:cNvSpPr>
            <a:spLocks noGrp="1"/>
          </p:cNvSpPr>
          <p:nvPr>
            <p:ph type="sldNum" sz="quarter" idx="12"/>
          </p:nvPr>
        </p:nvSpPr>
        <p:spPr/>
        <p:txBody>
          <a:bodyPr/>
          <a:lstStyle/>
          <a:p>
            <a:pPr>
              <a:defRPr/>
            </a:pPr>
            <a:fld id="{AB564207-7948-493B-9D07-339CCCC1E7F1}" type="slidenum">
              <a:rPr lang="en-NZ" altLang="en-US" smtClean="0"/>
              <a:pPr>
                <a:defRPr/>
              </a:pPr>
              <a:t>‹#›</a:t>
            </a:fld>
            <a:endParaRPr lang="en-NZ"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NZ" altLang="en-US" dirty="0"/>
          </a:p>
        </p:txBody>
      </p:sp>
      <p:sp>
        <p:nvSpPr>
          <p:cNvPr id="3" name="Footer Placeholder 2"/>
          <p:cNvSpPr>
            <a:spLocks noGrp="1"/>
          </p:cNvSpPr>
          <p:nvPr>
            <p:ph type="ftr" sz="quarter" idx="11"/>
          </p:nvPr>
        </p:nvSpPr>
        <p:spPr/>
        <p:txBody>
          <a:bodyPr/>
          <a:lstStyle/>
          <a:p>
            <a:pPr>
              <a:defRPr/>
            </a:pPr>
            <a:endParaRPr lang="en-NZ" altLang="en-US" dirty="0"/>
          </a:p>
        </p:txBody>
      </p:sp>
      <p:sp>
        <p:nvSpPr>
          <p:cNvPr id="4" name="Slide Number Placeholder 3"/>
          <p:cNvSpPr>
            <a:spLocks noGrp="1"/>
          </p:cNvSpPr>
          <p:nvPr>
            <p:ph type="sldNum" sz="quarter" idx="12"/>
          </p:nvPr>
        </p:nvSpPr>
        <p:spPr/>
        <p:txBody>
          <a:bodyPr/>
          <a:lstStyle/>
          <a:p>
            <a:pPr>
              <a:defRPr/>
            </a:pPr>
            <a:fld id="{735B1D0A-73F6-4FC0-A138-6696B7F94FF7}" type="slidenum">
              <a:rPr lang="en-NZ" altLang="en-US" smtClean="0"/>
              <a:pPr>
                <a:defRPr/>
              </a:pPr>
              <a:t>‹#›</a:t>
            </a:fld>
            <a:endParaRPr lang="en-NZ"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NZ" altLang="en-US" dirty="0"/>
          </a:p>
        </p:txBody>
      </p:sp>
      <p:sp>
        <p:nvSpPr>
          <p:cNvPr id="6" name="Footer Placeholder 5"/>
          <p:cNvSpPr>
            <a:spLocks noGrp="1"/>
          </p:cNvSpPr>
          <p:nvPr>
            <p:ph type="ftr" sz="quarter" idx="11"/>
          </p:nvPr>
        </p:nvSpPr>
        <p:spPr/>
        <p:txBody>
          <a:bodyPr/>
          <a:lstStyle/>
          <a:p>
            <a:pPr>
              <a:defRPr/>
            </a:pPr>
            <a:endParaRPr lang="en-NZ" altLang="en-US" dirty="0"/>
          </a:p>
        </p:txBody>
      </p:sp>
      <p:sp>
        <p:nvSpPr>
          <p:cNvPr id="7" name="Slide Number Placeholder 6"/>
          <p:cNvSpPr>
            <a:spLocks noGrp="1"/>
          </p:cNvSpPr>
          <p:nvPr>
            <p:ph type="sldNum" sz="quarter" idx="12"/>
          </p:nvPr>
        </p:nvSpPr>
        <p:spPr/>
        <p:txBody>
          <a:bodyPr/>
          <a:lstStyle/>
          <a:p>
            <a:pPr>
              <a:defRPr/>
            </a:pPr>
            <a:fld id="{F5831CB4-9B91-4808-ABFD-E2252B2D8CFB}" type="slidenum">
              <a:rPr lang="en-NZ" altLang="en-US" smtClean="0"/>
              <a:pPr>
                <a:defRPr/>
              </a:pPr>
              <a:t>‹#›</a:t>
            </a:fld>
            <a:endParaRPr lang="en-NZ" alt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NZ" altLang="en-US" dirty="0"/>
          </a:p>
        </p:txBody>
      </p:sp>
      <p:sp>
        <p:nvSpPr>
          <p:cNvPr id="6" name="Footer Placeholder 5"/>
          <p:cNvSpPr>
            <a:spLocks noGrp="1"/>
          </p:cNvSpPr>
          <p:nvPr>
            <p:ph type="ftr" sz="quarter" idx="11"/>
          </p:nvPr>
        </p:nvSpPr>
        <p:spPr/>
        <p:txBody>
          <a:bodyPr/>
          <a:lstStyle/>
          <a:p>
            <a:pPr>
              <a:defRPr/>
            </a:pPr>
            <a:endParaRPr lang="en-NZ" altLang="en-US" dirty="0"/>
          </a:p>
        </p:txBody>
      </p:sp>
      <p:sp>
        <p:nvSpPr>
          <p:cNvPr id="7" name="Slide Number Placeholder 6"/>
          <p:cNvSpPr>
            <a:spLocks noGrp="1"/>
          </p:cNvSpPr>
          <p:nvPr>
            <p:ph type="sldNum" sz="quarter" idx="12"/>
          </p:nvPr>
        </p:nvSpPr>
        <p:spPr/>
        <p:txBody>
          <a:bodyPr/>
          <a:lstStyle/>
          <a:p>
            <a:pPr>
              <a:defRPr/>
            </a:pPr>
            <a:fld id="{38F08171-2297-453D-83BE-58CE60C4B9D2}" type="slidenum">
              <a:rPr lang="en-NZ" altLang="en-US" smtClean="0"/>
              <a:pPr>
                <a:defRPr/>
              </a:pPr>
              <a:t>‹#›</a:t>
            </a:fld>
            <a:endParaRPr lang="en-NZ"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A80CB818-7379-467D-8E76-EF9D9074A26C}" type="datetime2">
              <a:rPr lang="en-US" smtClean="0"/>
              <a:pPr/>
              <a:t>Thursday, October 13, 2016</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lgn="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CFEC368-1D7A-4F81-ABF6-AE0E36BAF64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6.png"/><Relationship Id="rId7"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1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NZ" dirty="0" smtClean="0"/>
              <a:t>Python Syntax</a:t>
            </a:r>
          </a:p>
        </p:txBody>
      </p:sp>
      <p:sp>
        <p:nvSpPr>
          <p:cNvPr id="3075" name="Rectangle 3"/>
          <p:cNvSpPr>
            <a:spLocks noGrp="1" noChangeArrowheads="1"/>
          </p:cNvSpPr>
          <p:nvPr>
            <p:ph type="subTitle" idx="1"/>
          </p:nvPr>
        </p:nvSpPr>
        <p:spPr>
          <a:xfrm>
            <a:off x="685800" y="3505200"/>
            <a:ext cx="7630616" cy="1752600"/>
          </a:xfrm>
        </p:spPr>
        <p:txBody>
          <a:bodyPr/>
          <a:lstStyle/>
          <a:p>
            <a:pPr eaLnBrk="1" hangingPunct="1"/>
            <a:r>
              <a:rPr lang="en-NZ" dirty="0" smtClean="0"/>
              <a:t>IN628: Intermediate Architectures and Algorithms</a:t>
            </a:r>
          </a:p>
          <a:p>
            <a:pPr eaLnBrk="1" hangingPunct="1"/>
            <a:r>
              <a:rPr lang="en-NZ" dirty="0" smtClean="0"/>
              <a:t>Semester 2, 2016</a:t>
            </a:r>
          </a:p>
          <a:p>
            <a:pPr eaLnBrk="1" hangingPunct="1"/>
            <a:r>
              <a:rPr lang="en-NZ" dirty="0" smtClean="0"/>
              <a:t>Session 11.2</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List</a:t>
            </a:r>
            <a:endParaRPr lang="en-US" dirty="0"/>
          </a:p>
        </p:txBody>
      </p:sp>
      <p:sp>
        <p:nvSpPr>
          <p:cNvPr id="3" name="Content Placeholder 2"/>
          <p:cNvSpPr>
            <a:spLocks noGrp="1"/>
          </p:cNvSpPr>
          <p:nvPr>
            <p:ph idx="1"/>
          </p:nvPr>
        </p:nvSpPr>
        <p:spPr/>
        <p:txBody>
          <a:bodyPr/>
          <a:lstStyle/>
          <a:p>
            <a:r>
              <a:rPr lang="en-NZ" dirty="0" smtClean="0"/>
              <a:t>Declared and populated using []</a:t>
            </a:r>
          </a:p>
          <a:p>
            <a:endParaRPr lang="en-NZ" dirty="0"/>
          </a:p>
          <a:p>
            <a:endParaRPr lang="en-US" dirty="0"/>
          </a:p>
        </p:txBody>
      </p:sp>
      <p:pic>
        <p:nvPicPr>
          <p:cNvPr id="5" name="Picture 4"/>
          <p:cNvPicPr>
            <a:picLocks noChangeAspect="1"/>
          </p:cNvPicPr>
          <p:nvPr/>
        </p:nvPicPr>
        <p:blipFill>
          <a:blip r:embed="rId2"/>
          <a:stretch>
            <a:fillRect/>
          </a:stretch>
        </p:blipFill>
        <p:spPr>
          <a:xfrm>
            <a:off x="683568" y="2276872"/>
            <a:ext cx="7390933" cy="1512168"/>
          </a:xfrm>
          <a:prstGeom prst="rect">
            <a:avLst/>
          </a:prstGeom>
        </p:spPr>
      </p:pic>
      <p:pic>
        <p:nvPicPr>
          <p:cNvPr id="6" name="Picture 5"/>
          <p:cNvPicPr>
            <a:picLocks noChangeAspect="1"/>
          </p:cNvPicPr>
          <p:nvPr/>
        </p:nvPicPr>
        <p:blipFill>
          <a:blip r:embed="rId3"/>
          <a:stretch>
            <a:fillRect/>
          </a:stretch>
        </p:blipFill>
        <p:spPr>
          <a:xfrm>
            <a:off x="539552" y="4149080"/>
            <a:ext cx="5693397" cy="547442"/>
          </a:xfrm>
          <a:prstGeom prst="rect">
            <a:avLst/>
          </a:prstGeom>
        </p:spPr>
      </p:pic>
    </p:spTree>
    <p:extLst>
      <p:ext uri="{BB962C8B-B14F-4D97-AF65-F5344CB8AC3E}">
        <p14:creationId xmlns:p14="http://schemas.microsoft.com/office/powerpoint/2010/main" val="3566217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Lists</a:t>
            </a:r>
            <a:endParaRPr lang="en-US" dirty="0"/>
          </a:p>
        </p:txBody>
      </p:sp>
      <p:sp>
        <p:nvSpPr>
          <p:cNvPr id="3" name="Content Placeholder 2"/>
          <p:cNvSpPr>
            <a:spLocks noGrp="1"/>
          </p:cNvSpPr>
          <p:nvPr>
            <p:ph idx="1"/>
          </p:nvPr>
        </p:nvSpPr>
        <p:spPr>
          <a:xfrm>
            <a:off x="457200" y="1600200"/>
            <a:ext cx="8507288" cy="4876800"/>
          </a:xfrm>
        </p:spPr>
        <p:txBody>
          <a:bodyPr>
            <a:normAutofit/>
          </a:bodyPr>
          <a:lstStyle/>
          <a:p>
            <a:r>
              <a:rPr lang="en-US" dirty="0" err="1"/>
              <a:t>listsUseSquareBrackets</a:t>
            </a:r>
            <a:r>
              <a:rPr lang="en-US" dirty="0"/>
              <a:t> = ["apple", "banana", "cantaloupe"]</a:t>
            </a:r>
            <a:endParaRPr lang="en-US" dirty="0" smtClean="0"/>
          </a:p>
          <a:p>
            <a:r>
              <a:rPr lang="en-US" dirty="0"/>
              <a:t>p</a:t>
            </a:r>
            <a:r>
              <a:rPr lang="en-US" dirty="0" smtClean="0"/>
              <a:t>rint(</a:t>
            </a:r>
            <a:r>
              <a:rPr lang="en-US" dirty="0" err="1" smtClean="0"/>
              <a:t>listsUseSquareBrackets</a:t>
            </a:r>
            <a:r>
              <a:rPr lang="en-US" dirty="0" smtClean="0"/>
              <a:t>[0])</a:t>
            </a:r>
          </a:p>
          <a:p>
            <a:pPr lvl="1"/>
            <a:r>
              <a:rPr lang="en-NZ" sz="1800" dirty="0" smtClean="0"/>
              <a:t>apple</a:t>
            </a:r>
          </a:p>
          <a:p>
            <a:r>
              <a:rPr lang="en-NZ" dirty="0" err="1"/>
              <a:t>listsUseSquareBrackets</a:t>
            </a:r>
            <a:r>
              <a:rPr lang="en-NZ" dirty="0"/>
              <a:t>[0] = "</a:t>
            </a:r>
            <a:r>
              <a:rPr lang="en-NZ" dirty="0" smtClean="0"/>
              <a:t>apricot“</a:t>
            </a:r>
          </a:p>
          <a:p>
            <a:r>
              <a:rPr lang="en-US" dirty="0" smtClean="0"/>
              <a:t>print(</a:t>
            </a:r>
            <a:r>
              <a:rPr lang="en-US" dirty="0" err="1" smtClean="0"/>
              <a:t>listsUseSquareBrackets</a:t>
            </a:r>
            <a:r>
              <a:rPr lang="en-US" dirty="0" smtClean="0"/>
              <a:t>)</a:t>
            </a:r>
            <a:endParaRPr lang="en-NZ" dirty="0" smtClean="0"/>
          </a:p>
          <a:p>
            <a:pPr lvl="1"/>
            <a:r>
              <a:rPr lang="en-NZ" sz="2400" dirty="0"/>
              <a:t>['apricot', 'banana', 'cantaloupe']</a:t>
            </a:r>
            <a:endParaRPr lang="en-NZ" sz="2400" dirty="0" smtClean="0"/>
          </a:p>
          <a:p>
            <a:pPr lvl="1"/>
            <a:endParaRPr lang="en-US" sz="1800" dirty="0"/>
          </a:p>
        </p:txBody>
      </p:sp>
    </p:spTree>
    <p:extLst>
      <p:ext uri="{BB962C8B-B14F-4D97-AF65-F5344CB8AC3E}">
        <p14:creationId xmlns:p14="http://schemas.microsoft.com/office/powerpoint/2010/main" val="578758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Lists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467544" y="1628800"/>
            <a:ext cx="7265975" cy="1944216"/>
          </a:xfrm>
          <a:prstGeom prst="rect">
            <a:avLst/>
          </a:prstGeom>
        </p:spPr>
      </p:pic>
      <p:pic>
        <p:nvPicPr>
          <p:cNvPr id="5" name="Picture 4"/>
          <p:cNvPicPr>
            <a:picLocks noChangeAspect="1"/>
          </p:cNvPicPr>
          <p:nvPr/>
        </p:nvPicPr>
        <p:blipFill>
          <a:blip r:embed="rId4"/>
          <a:stretch>
            <a:fillRect/>
          </a:stretch>
        </p:blipFill>
        <p:spPr>
          <a:xfrm>
            <a:off x="467544" y="4293096"/>
            <a:ext cx="5982926" cy="504056"/>
          </a:xfrm>
          <a:prstGeom prst="rect">
            <a:avLst/>
          </a:prstGeom>
        </p:spPr>
      </p:pic>
    </p:spTree>
    <p:extLst>
      <p:ext uri="{BB962C8B-B14F-4D97-AF65-F5344CB8AC3E}">
        <p14:creationId xmlns:p14="http://schemas.microsoft.com/office/powerpoint/2010/main" val="3282650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Lists</a:t>
            </a:r>
            <a:endParaRPr lang="en-US" dirty="0"/>
          </a:p>
        </p:txBody>
      </p:sp>
      <p:pic>
        <p:nvPicPr>
          <p:cNvPr id="5" name="Content Placeholder 4"/>
          <p:cNvPicPr>
            <a:picLocks noGrp="1" noChangeAspect="1"/>
          </p:cNvPicPr>
          <p:nvPr>
            <p:ph idx="1"/>
          </p:nvPr>
        </p:nvPicPr>
        <p:blipFill>
          <a:blip r:embed="rId3"/>
          <a:stretch>
            <a:fillRect/>
          </a:stretch>
        </p:blipFill>
        <p:spPr>
          <a:xfrm>
            <a:off x="755576" y="1844824"/>
            <a:ext cx="7210732" cy="792088"/>
          </a:xfrm>
          <a:prstGeom prst="rect">
            <a:avLst/>
          </a:prstGeom>
        </p:spPr>
      </p:pic>
      <p:pic>
        <p:nvPicPr>
          <p:cNvPr id="6" name="Picture 5"/>
          <p:cNvPicPr>
            <a:picLocks noChangeAspect="1"/>
          </p:cNvPicPr>
          <p:nvPr/>
        </p:nvPicPr>
        <p:blipFill>
          <a:blip r:embed="rId4"/>
          <a:stretch>
            <a:fillRect/>
          </a:stretch>
        </p:blipFill>
        <p:spPr>
          <a:xfrm>
            <a:off x="755575" y="3068960"/>
            <a:ext cx="3646993" cy="504056"/>
          </a:xfrm>
          <a:prstGeom prst="rect">
            <a:avLst/>
          </a:prstGeom>
        </p:spPr>
      </p:pic>
      <p:pic>
        <p:nvPicPr>
          <p:cNvPr id="7" name="Picture 6"/>
          <p:cNvPicPr>
            <a:picLocks noChangeAspect="1"/>
          </p:cNvPicPr>
          <p:nvPr/>
        </p:nvPicPr>
        <p:blipFill>
          <a:blip r:embed="rId5"/>
          <a:stretch>
            <a:fillRect/>
          </a:stretch>
        </p:blipFill>
        <p:spPr>
          <a:xfrm>
            <a:off x="214094" y="3900289"/>
            <a:ext cx="8934450" cy="209550"/>
          </a:xfrm>
          <a:prstGeom prst="rect">
            <a:avLst/>
          </a:prstGeom>
        </p:spPr>
      </p:pic>
      <p:pic>
        <p:nvPicPr>
          <p:cNvPr id="8" name="Picture 7"/>
          <p:cNvPicPr>
            <a:picLocks noChangeAspect="1"/>
          </p:cNvPicPr>
          <p:nvPr/>
        </p:nvPicPr>
        <p:blipFill>
          <a:blip r:embed="rId6"/>
          <a:stretch>
            <a:fillRect/>
          </a:stretch>
        </p:blipFill>
        <p:spPr>
          <a:xfrm>
            <a:off x="702934" y="4437111"/>
            <a:ext cx="5900830" cy="680865"/>
          </a:xfrm>
          <a:prstGeom prst="rect">
            <a:avLst/>
          </a:prstGeom>
        </p:spPr>
      </p:pic>
      <p:pic>
        <p:nvPicPr>
          <p:cNvPr id="9" name="Picture 8"/>
          <p:cNvPicPr>
            <a:picLocks noChangeAspect="1"/>
          </p:cNvPicPr>
          <p:nvPr/>
        </p:nvPicPr>
        <p:blipFill>
          <a:blip r:embed="rId7"/>
          <a:stretch>
            <a:fillRect/>
          </a:stretch>
        </p:blipFill>
        <p:spPr>
          <a:xfrm>
            <a:off x="273480" y="5330948"/>
            <a:ext cx="8258175" cy="228600"/>
          </a:xfrm>
          <a:prstGeom prst="rect">
            <a:avLst/>
          </a:prstGeom>
        </p:spPr>
      </p:pic>
    </p:spTree>
    <p:extLst>
      <p:ext uri="{BB962C8B-B14F-4D97-AF65-F5344CB8AC3E}">
        <p14:creationId xmlns:p14="http://schemas.microsoft.com/office/powerpoint/2010/main" val="1346204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Lists</a:t>
            </a:r>
            <a:endParaRPr lang="en-US" dirty="0"/>
          </a:p>
        </p:txBody>
      </p:sp>
      <p:pic>
        <p:nvPicPr>
          <p:cNvPr id="5" name="Content Placeholder 4"/>
          <p:cNvPicPr>
            <a:picLocks noGrp="1" noChangeAspect="1"/>
          </p:cNvPicPr>
          <p:nvPr>
            <p:ph idx="1"/>
          </p:nvPr>
        </p:nvPicPr>
        <p:blipFill>
          <a:blip r:embed="rId3"/>
          <a:stretch>
            <a:fillRect/>
          </a:stretch>
        </p:blipFill>
        <p:spPr>
          <a:xfrm>
            <a:off x="755576" y="1628800"/>
            <a:ext cx="7210732" cy="792088"/>
          </a:xfrm>
          <a:prstGeom prst="rect">
            <a:avLst/>
          </a:prstGeom>
        </p:spPr>
      </p:pic>
      <p:pic>
        <p:nvPicPr>
          <p:cNvPr id="3" name="Picture 2"/>
          <p:cNvPicPr>
            <a:picLocks noChangeAspect="1"/>
          </p:cNvPicPr>
          <p:nvPr/>
        </p:nvPicPr>
        <p:blipFill>
          <a:blip r:embed="rId4"/>
          <a:stretch>
            <a:fillRect/>
          </a:stretch>
        </p:blipFill>
        <p:spPr>
          <a:xfrm>
            <a:off x="755576" y="2564904"/>
            <a:ext cx="4824536" cy="692310"/>
          </a:xfrm>
          <a:prstGeom prst="rect">
            <a:avLst/>
          </a:prstGeom>
        </p:spPr>
      </p:pic>
      <p:pic>
        <p:nvPicPr>
          <p:cNvPr id="4" name="Picture 3"/>
          <p:cNvPicPr>
            <a:picLocks noChangeAspect="1"/>
          </p:cNvPicPr>
          <p:nvPr/>
        </p:nvPicPr>
        <p:blipFill>
          <a:blip r:embed="rId5"/>
          <a:stretch>
            <a:fillRect/>
          </a:stretch>
        </p:blipFill>
        <p:spPr>
          <a:xfrm>
            <a:off x="65815" y="3501008"/>
            <a:ext cx="9186705" cy="216024"/>
          </a:xfrm>
          <a:prstGeom prst="rect">
            <a:avLst/>
          </a:prstGeom>
        </p:spPr>
      </p:pic>
      <p:pic>
        <p:nvPicPr>
          <p:cNvPr id="10" name="Picture 9"/>
          <p:cNvPicPr>
            <a:picLocks noChangeAspect="1"/>
          </p:cNvPicPr>
          <p:nvPr/>
        </p:nvPicPr>
        <p:blipFill>
          <a:blip r:embed="rId6"/>
          <a:stretch>
            <a:fillRect/>
          </a:stretch>
        </p:blipFill>
        <p:spPr>
          <a:xfrm>
            <a:off x="899592" y="3717032"/>
            <a:ext cx="3960440" cy="720080"/>
          </a:xfrm>
          <a:prstGeom prst="rect">
            <a:avLst/>
          </a:prstGeom>
        </p:spPr>
      </p:pic>
      <p:pic>
        <p:nvPicPr>
          <p:cNvPr id="11" name="Picture 10"/>
          <p:cNvPicPr>
            <a:picLocks noChangeAspect="1"/>
          </p:cNvPicPr>
          <p:nvPr/>
        </p:nvPicPr>
        <p:blipFill>
          <a:blip r:embed="rId7"/>
          <a:stretch>
            <a:fillRect/>
          </a:stretch>
        </p:blipFill>
        <p:spPr>
          <a:xfrm>
            <a:off x="-108520" y="4581128"/>
            <a:ext cx="9469288" cy="330324"/>
          </a:xfrm>
          <a:prstGeom prst="rect">
            <a:avLst/>
          </a:prstGeom>
        </p:spPr>
      </p:pic>
      <p:pic>
        <p:nvPicPr>
          <p:cNvPr id="13" name="Picture 12"/>
          <p:cNvPicPr>
            <a:picLocks noChangeAspect="1"/>
          </p:cNvPicPr>
          <p:nvPr/>
        </p:nvPicPr>
        <p:blipFill>
          <a:blip r:embed="rId8"/>
          <a:stretch>
            <a:fillRect/>
          </a:stretch>
        </p:blipFill>
        <p:spPr>
          <a:xfrm>
            <a:off x="899592" y="4955303"/>
            <a:ext cx="4453530" cy="738737"/>
          </a:xfrm>
          <a:prstGeom prst="rect">
            <a:avLst/>
          </a:prstGeom>
        </p:spPr>
      </p:pic>
      <p:pic>
        <p:nvPicPr>
          <p:cNvPr id="14" name="Picture 13"/>
          <p:cNvPicPr>
            <a:picLocks noChangeAspect="1"/>
          </p:cNvPicPr>
          <p:nvPr/>
        </p:nvPicPr>
        <p:blipFill>
          <a:blip r:embed="rId9"/>
          <a:stretch>
            <a:fillRect/>
          </a:stretch>
        </p:blipFill>
        <p:spPr>
          <a:xfrm>
            <a:off x="35686" y="6018947"/>
            <a:ext cx="8651113" cy="290373"/>
          </a:xfrm>
          <a:prstGeom prst="rect">
            <a:avLst/>
          </a:prstGeom>
        </p:spPr>
      </p:pic>
    </p:spTree>
    <p:extLst>
      <p:ext uri="{BB962C8B-B14F-4D97-AF65-F5344CB8AC3E}">
        <p14:creationId xmlns:p14="http://schemas.microsoft.com/office/powerpoint/2010/main" val="1608151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Lists</a:t>
            </a:r>
            <a:endParaRPr lang="en-US" dirty="0"/>
          </a:p>
        </p:txBody>
      </p:sp>
      <p:sp>
        <p:nvSpPr>
          <p:cNvPr id="3" name="Content Placeholder 2"/>
          <p:cNvSpPr>
            <a:spLocks noGrp="1"/>
          </p:cNvSpPr>
          <p:nvPr>
            <p:ph idx="1"/>
          </p:nvPr>
        </p:nvSpPr>
        <p:spPr>
          <a:xfrm>
            <a:off x="457200" y="1628800"/>
            <a:ext cx="8229600" cy="4876800"/>
          </a:xfrm>
        </p:spPr>
        <p:txBody>
          <a:bodyPr/>
          <a:lstStyle/>
          <a:p>
            <a:r>
              <a:rPr lang="en-NZ" dirty="0" smtClean="0"/>
              <a:t>Ranges of length 1 are not the same as single items</a:t>
            </a:r>
            <a:endParaRPr lang="en-US" dirty="0"/>
          </a:p>
        </p:txBody>
      </p:sp>
      <p:pic>
        <p:nvPicPr>
          <p:cNvPr id="4" name="Picture 3"/>
          <p:cNvPicPr>
            <a:picLocks noChangeAspect="1"/>
          </p:cNvPicPr>
          <p:nvPr/>
        </p:nvPicPr>
        <p:blipFill>
          <a:blip r:embed="rId3"/>
          <a:stretch>
            <a:fillRect/>
          </a:stretch>
        </p:blipFill>
        <p:spPr>
          <a:xfrm>
            <a:off x="611560" y="2564903"/>
            <a:ext cx="6408712" cy="723807"/>
          </a:xfrm>
          <a:prstGeom prst="rect">
            <a:avLst/>
          </a:prstGeom>
        </p:spPr>
      </p:pic>
      <p:pic>
        <p:nvPicPr>
          <p:cNvPr id="5" name="Picture 4"/>
          <p:cNvPicPr>
            <a:picLocks noChangeAspect="1"/>
          </p:cNvPicPr>
          <p:nvPr/>
        </p:nvPicPr>
        <p:blipFill>
          <a:blip r:embed="rId4"/>
          <a:stretch>
            <a:fillRect/>
          </a:stretch>
        </p:blipFill>
        <p:spPr>
          <a:xfrm>
            <a:off x="644703" y="3364910"/>
            <a:ext cx="3738767" cy="568146"/>
          </a:xfrm>
          <a:prstGeom prst="rect">
            <a:avLst/>
          </a:prstGeom>
        </p:spPr>
      </p:pic>
      <p:pic>
        <p:nvPicPr>
          <p:cNvPr id="6" name="Picture 5"/>
          <p:cNvPicPr>
            <a:picLocks noChangeAspect="1"/>
          </p:cNvPicPr>
          <p:nvPr/>
        </p:nvPicPr>
        <p:blipFill>
          <a:blip r:embed="rId5"/>
          <a:stretch>
            <a:fillRect/>
          </a:stretch>
        </p:blipFill>
        <p:spPr>
          <a:xfrm>
            <a:off x="5123465" y="3660031"/>
            <a:ext cx="3810000" cy="180975"/>
          </a:xfrm>
          <a:prstGeom prst="rect">
            <a:avLst/>
          </a:prstGeom>
        </p:spPr>
      </p:pic>
      <p:pic>
        <p:nvPicPr>
          <p:cNvPr id="7" name="Picture 6"/>
          <p:cNvPicPr>
            <a:picLocks noChangeAspect="1"/>
          </p:cNvPicPr>
          <p:nvPr/>
        </p:nvPicPr>
        <p:blipFill>
          <a:blip r:embed="rId6"/>
          <a:stretch>
            <a:fillRect/>
          </a:stretch>
        </p:blipFill>
        <p:spPr>
          <a:xfrm>
            <a:off x="604703" y="4219802"/>
            <a:ext cx="3319225" cy="622355"/>
          </a:xfrm>
          <a:prstGeom prst="rect">
            <a:avLst/>
          </a:prstGeom>
        </p:spPr>
      </p:pic>
      <p:pic>
        <p:nvPicPr>
          <p:cNvPr id="8" name="Picture 7"/>
          <p:cNvPicPr>
            <a:picLocks noChangeAspect="1"/>
          </p:cNvPicPr>
          <p:nvPr/>
        </p:nvPicPr>
        <p:blipFill>
          <a:blip r:embed="rId7"/>
          <a:stretch>
            <a:fillRect/>
          </a:stretch>
        </p:blipFill>
        <p:spPr>
          <a:xfrm>
            <a:off x="5065330" y="4430966"/>
            <a:ext cx="3657600" cy="200025"/>
          </a:xfrm>
          <a:prstGeom prst="rect">
            <a:avLst/>
          </a:prstGeom>
        </p:spPr>
      </p:pic>
      <p:pic>
        <p:nvPicPr>
          <p:cNvPr id="9" name="Picture 8"/>
          <p:cNvPicPr>
            <a:picLocks noChangeAspect="1"/>
          </p:cNvPicPr>
          <p:nvPr/>
        </p:nvPicPr>
        <p:blipFill>
          <a:blip r:embed="rId8"/>
          <a:stretch>
            <a:fillRect/>
          </a:stretch>
        </p:blipFill>
        <p:spPr>
          <a:xfrm>
            <a:off x="539552" y="5704967"/>
            <a:ext cx="3724545" cy="460337"/>
          </a:xfrm>
          <a:prstGeom prst="rect">
            <a:avLst/>
          </a:prstGeom>
        </p:spPr>
      </p:pic>
      <p:pic>
        <p:nvPicPr>
          <p:cNvPr id="10" name="Picture 9"/>
          <p:cNvPicPr>
            <a:picLocks noChangeAspect="1"/>
          </p:cNvPicPr>
          <p:nvPr/>
        </p:nvPicPr>
        <p:blipFill>
          <a:blip r:embed="rId9"/>
          <a:stretch>
            <a:fillRect/>
          </a:stretch>
        </p:blipFill>
        <p:spPr>
          <a:xfrm>
            <a:off x="2770790" y="6353894"/>
            <a:ext cx="6162675" cy="171450"/>
          </a:xfrm>
          <a:prstGeom prst="rect">
            <a:avLst/>
          </a:prstGeom>
        </p:spPr>
      </p:pic>
      <p:pic>
        <p:nvPicPr>
          <p:cNvPr id="11" name="Picture 10"/>
          <p:cNvPicPr>
            <a:picLocks noChangeAspect="1"/>
          </p:cNvPicPr>
          <p:nvPr/>
        </p:nvPicPr>
        <p:blipFill>
          <a:blip r:embed="rId10"/>
          <a:stretch>
            <a:fillRect/>
          </a:stretch>
        </p:blipFill>
        <p:spPr>
          <a:xfrm>
            <a:off x="611560" y="4725144"/>
            <a:ext cx="3724545" cy="571379"/>
          </a:xfrm>
          <a:prstGeom prst="rect">
            <a:avLst/>
          </a:prstGeom>
        </p:spPr>
      </p:pic>
      <p:pic>
        <p:nvPicPr>
          <p:cNvPr id="12" name="Picture 11"/>
          <p:cNvPicPr>
            <a:picLocks noChangeAspect="1"/>
          </p:cNvPicPr>
          <p:nvPr/>
        </p:nvPicPr>
        <p:blipFill>
          <a:blip r:embed="rId11"/>
          <a:stretch>
            <a:fillRect/>
          </a:stretch>
        </p:blipFill>
        <p:spPr>
          <a:xfrm>
            <a:off x="5070673" y="5013176"/>
            <a:ext cx="3533775" cy="180975"/>
          </a:xfrm>
          <a:prstGeom prst="rect">
            <a:avLst/>
          </a:prstGeom>
        </p:spPr>
      </p:pic>
    </p:spTree>
    <p:extLst>
      <p:ext uri="{BB962C8B-B14F-4D97-AF65-F5344CB8AC3E}">
        <p14:creationId xmlns:p14="http://schemas.microsoft.com/office/powerpoint/2010/main" val="347337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Lists</a:t>
            </a:r>
            <a:endParaRPr lang="en-US" dirty="0"/>
          </a:p>
        </p:txBody>
      </p:sp>
      <p:sp>
        <p:nvSpPr>
          <p:cNvPr id="3" name="Content Placeholder 2"/>
          <p:cNvSpPr>
            <a:spLocks noGrp="1"/>
          </p:cNvSpPr>
          <p:nvPr>
            <p:ph idx="1"/>
          </p:nvPr>
        </p:nvSpPr>
        <p:spPr/>
        <p:txBody>
          <a:bodyPr>
            <a:normAutofit/>
          </a:bodyPr>
          <a:lstStyle/>
          <a:p>
            <a:r>
              <a:rPr lang="en-US" dirty="0" err="1"/>
              <a:t>mixedList</a:t>
            </a:r>
            <a:r>
              <a:rPr lang="en-US" dirty="0"/>
              <a:t> = ["</a:t>
            </a:r>
            <a:r>
              <a:rPr lang="en-US" dirty="0" err="1"/>
              <a:t>aString</a:t>
            </a:r>
            <a:r>
              <a:rPr lang="en-US" dirty="0"/>
              <a:t>", 42, 3.14156, ["a", "b", "c</a:t>
            </a:r>
            <a:r>
              <a:rPr lang="en-US" dirty="0" smtClean="0"/>
              <a:t>"]]</a:t>
            </a:r>
            <a:endParaRPr lang="en-NZ" dirty="0"/>
          </a:p>
          <a:p>
            <a:r>
              <a:rPr lang="en-US" dirty="0"/>
              <a:t>print(</a:t>
            </a:r>
            <a:r>
              <a:rPr lang="en-US" dirty="0" err="1"/>
              <a:t>mixedList</a:t>
            </a:r>
            <a:r>
              <a:rPr lang="en-US" dirty="0"/>
              <a:t>) </a:t>
            </a:r>
            <a:endParaRPr lang="en-US" dirty="0" smtClean="0"/>
          </a:p>
          <a:p>
            <a:pPr lvl="1"/>
            <a:r>
              <a:rPr lang="en-US" dirty="0"/>
              <a:t>['</a:t>
            </a:r>
            <a:r>
              <a:rPr lang="en-US" dirty="0" err="1"/>
              <a:t>aString</a:t>
            </a:r>
            <a:r>
              <a:rPr lang="en-US" dirty="0"/>
              <a:t>', 42, 3.14156, ['a', 'b', 'c</a:t>
            </a:r>
            <a:r>
              <a:rPr lang="en-US" dirty="0" smtClean="0"/>
              <a:t>']]</a:t>
            </a:r>
            <a:endParaRPr lang="en-NZ" dirty="0"/>
          </a:p>
          <a:p>
            <a:r>
              <a:rPr lang="en-US" dirty="0"/>
              <a:t>print(</a:t>
            </a:r>
            <a:r>
              <a:rPr lang="en-US" dirty="0" err="1"/>
              <a:t>mixedList</a:t>
            </a:r>
            <a:r>
              <a:rPr lang="en-US" dirty="0"/>
              <a:t>[3]) </a:t>
            </a:r>
            <a:endParaRPr lang="en-US" dirty="0" smtClean="0"/>
          </a:p>
          <a:p>
            <a:pPr lvl="1"/>
            <a:r>
              <a:rPr lang="en-US" dirty="0"/>
              <a:t>['a', 'b', 'c</a:t>
            </a:r>
            <a:r>
              <a:rPr lang="en-US" dirty="0" smtClean="0"/>
              <a:t>']</a:t>
            </a:r>
            <a:endParaRPr lang="en-NZ" dirty="0"/>
          </a:p>
          <a:p>
            <a:r>
              <a:rPr lang="en-US" dirty="0"/>
              <a:t>print(</a:t>
            </a:r>
            <a:r>
              <a:rPr lang="en-US" dirty="0" err="1"/>
              <a:t>mixedList</a:t>
            </a:r>
            <a:r>
              <a:rPr lang="en-US" dirty="0"/>
              <a:t>[3][0</a:t>
            </a:r>
            <a:r>
              <a:rPr lang="en-US" dirty="0" smtClean="0"/>
              <a:t>])</a:t>
            </a:r>
          </a:p>
          <a:p>
            <a:pPr lvl="1"/>
            <a:r>
              <a:rPr lang="en-NZ" dirty="0" smtClean="0"/>
              <a:t>a</a:t>
            </a:r>
          </a:p>
          <a:p>
            <a:r>
              <a:rPr lang="en-NZ" dirty="0"/>
              <a:t>print(</a:t>
            </a:r>
            <a:r>
              <a:rPr lang="en-NZ" dirty="0" err="1"/>
              <a:t>mixedList</a:t>
            </a:r>
            <a:r>
              <a:rPr lang="en-NZ" dirty="0"/>
              <a:t>[3][0:2</a:t>
            </a:r>
            <a:r>
              <a:rPr lang="en-NZ" dirty="0" smtClean="0"/>
              <a:t>])</a:t>
            </a:r>
          </a:p>
          <a:p>
            <a:pPr lvl="1"/>
            <a:r>
              <a:rPr lang="en-NZ" dirty="0"/>
              <a:t>['a', 'b</a:t>
            </a:r>
            <a:r>
              <a:rPr lang="en-NZ" dirty="0" smtClean="0"/>
              <a:t>']</a:t>
            </a:r>
          </a:p>
          <a:p>
            <a:r>
              <a:rPr lang="en-NZ" dirty="0"/>
              <a:t>print(</a:t>
            </a:r>
            <a:r>
              <a:rPr lang="en-NZ" dirty="0" err="1"/>
              <a:t>mixedList</a:t>
            </a:r>
            <a:r>
              <a:rPr lang="en-NZ" dirty="0"/>
              <a:t>[3][-2:-1</a:t>
            </a:r>
            <a:r>
              <a:rPr lang="en-NZ" dirty="0" smtClean="0"/>
              <a:t>])</a:t>
            </a:r>
          </a:p>
          <a:p>
            <a:pPr lvl="1"/>
            <a:r>
              <a:rPr lang="en-NZ" dirty="0"/>
              <a:t>['b']</a:t>
            </a:r>
            <a:endParaRPr lang="en-NZ" dirty="0" smtClean="0"/>
          </a:p>
          <a:p>
            <a:pPr lvl="1"/>
            <a:endParaRPr lang="en-US" dirty="0"/>
          </a:p>
        </p:txBody>
      </p:sp>
    </p:spTree>
    <p:extLst>
      <p:ext uri="{BB962C8B-B14F-4D97-AF65-F5344CB8AC3E}">
        <p14:creationId xmlns:p14="http://schemas.microsoft.com/office/powerpoint/2010/main" val="225946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Lists</a:t>
            </a:r>
            <a:endParaRPr lang="en-US" dirty="0"/>
          </a:p>
        </p:txBody>
      </p:sp>
      <p:sp>
        <p:nvSpPr>
          <p:cNvPr id="6" name="Content Placeholder 5"/>
          <p:cNvSpPr>
            <a:spLocks noGrp="1"/>
          </p:cNvSpPr>
          <p:nvPr>
            <p:ph idx="1"/>
          </p:nvPr>
        </p:nvSpPr>
        <p:spPr/>
        <p:txBody>
          <a:bodyPr/>
          <a:lstStyle/>
          <a:p>
            <a:r>
              <a:rPr lang="en-NZ" dirty="0"/>
              <a:t>d</a:t>
            </a:r>
            <a:r>
              <a:rPr lang="en-NZ" dirty="0" smtClean="0"/>
              <a:t>ocs.python.org</a:t>
            </a:r>
            <a:endParaRPr lang="en-US" dirty="0"/>
          </a:p>
        </p:txBody>
      </p:sp>
      <p:pic>
        <p:nvPicPr>
          <p:cNvPr id="7" name="Picture 6"/>
          <p:cNvPicPr>
            <a:picLocks noChangeAspect="1"/>
          </p:cNvPicPr>
          <p:nvPr/>
        </p:nvPicPr>
        <p:blipFill>
          <a:blip r:embed="rId3"/>
          <a:stretch>
            <a:fillRect/>
          </a:stretch>
        </p:blipFill>
        <p:spPr>
          <a:xfrm>
            <a:off x="573778" y="2204864"/>
            <a:ext cx="8174686" cy="3542536"/>
          </a:xfrm>
          <a:prstGeom prst="rect">
            <a:avLst/>
          </a:prstGeom>
        </p:spPr>
      </p:pic>
    </p:spTree>
    <p:extLst>
      <p:ext uri="{BB962C8B-B14F-4D97-AF65-F5344CB8AC3E}">
        <p14:creationId xmlns:p14="http://schemas.microsoft.com/office/powerpoint/2010/main" val="5285178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Tuples</a:t>
            </a:r>
            <a:endParaRPr lang="en-US" dirty="0"/>
          </a:p>
        </p:txBody>
      </p:sp>
      <p:sp>
        <p:nvSpPr>
          <p:cNvPr id="3" name="Content Placeholder 2"/>
          <p:cNvSpPr>
            <a:spLocks noGrp="1"/>
          </p:cNvSpPr>
          <p:nvPr>
            <p:ph idx="1"/>
          </p:nvPr>
        </p:nvSpPr>
        <p:spPr/>
        <p:txBody>
          <a:bodyPr/>
          <a:lstStyle/>
          <a:p>
            <a:r>
              <a:rPr lang="en-NZ" dirty="0" smtClean="0"/>
              <a:t>Tuples are created with ()</a:t>
            </a:r>
          </a:p>
          <a:p>
            <a:r>
              <a:rPr lang="en-NZ" dirty="0" smtClean="0"/>
              <a:t>Tuples are immutable</a:t>
            </a:r>
          </a:p>
          <a:p>
            <a:r>
              <a:rPr lang="en-NZ" dirty="0" smtClean="0"/>
              <a:t>Most frequently used to act like a database record</a:t>
            </a:r>
          </a:p>
        </p:txBody>
      </p:sp>
      <p:pic>
        <p:nvPicPr>
          <p:cNvPr id="4" name="Picture 3"/>
          <p:cNvPicPr>
            <a:picLocks noChangeAspect="1"/>
          </p:cNvPicPr>
          <p:nvPr/>
        </p:nvPicPr>
        <p:blipFill>
          <a:blip r:embed="rId3"/>
          <a:stretch>
            <a:fillRect/>
          </a:stretch>
        </p:blipFill>
        <p:spPr>
          <a:xfrm>
            <a:off x="611560" y="2996952"/>
            <a:ext cx="7272808" cy="1287893"/>
          </a:xfrm>
          <a:prstGeom prst="rect">
            <a:avLst/>
          </a:prstGeom>
        </p:spPr>
      </p:pic>
      <p:pic>
        <p:nvPicPr>
          <p:cNvPr id="5" name="Picture 4"/>
          <p:cNvPicPr>
            <a:picLocks noChangeAspect="1"/>
          </p:cNvPicPr>
          <p:nvPr/>
        </p:nvPicPr>
        <p:blipFill>
          <a:blip r:embed="rId4"/>
          <a:stretch>
            <a:fillRect/>
          </a:stretch>
        </p:blipFill>
        <p:spPr>
          <a:xfrm>
            <a:off x="611560" y="5229200"/>
            <a:ext cx="4440493" cy="720080"/>
          </a:xfrm>
          <a:prstGeom prst="rect">
            <a:avLst/>
          </a:prstGeom>
        </p:spPr>
      </p:pic>
      <p:pic>
        <p:nvPicPr>
          <p:cNvPr id="6" name="Picture 5"/>
          <p:cNvPicPr>
            <a:picLocks noChangeAspect="1"/>
          </p:cNvPicPr>
          <p:nvPr/>
        </p:nvPicPr>
        <p:blipFill>
          <a:blip r:embed="rId5"/>
          <a:stretch>
            <a:fillRect/>
          </a:stretch>
        </p:blipFill>
        <p:spPr>
          <a:xfrm>
            <a:off x="611560" y="5980059"/>
            <a:ext cx="5333230" cy="833317"/>
          </a:xfrm>
          <a:prstGeom prst="rect">
            <a:avLst/>
          </a:prstGeom>
        </p:spPr>
      </p:pic>
      <p:pic>
        <p:nvPicPr>
          <p:cNvPr id="7" name="Picture 6"/>
          <p:cNvPicPr>
            <a:picLocks noChangeAspect="1"/>
          </p:cNvPicPr>
          <p:nvPr/>
        </p:nvPicPr>
        <p:blipFill>
          <a:blip r:embed="rId6"/>
          <a:stretch>
            <a:fillRect/>
          </a:stretch>
        </p:blipFill>
        <p:spPr>
          <a:xfrm>
            <a:off x="611559" y="4427864"/>
            <a:ext cx="2024425" cy="801335"/>
          </a:xfrm>
          <a:prstGeom prst="rect">
            <a:avLst/>
          </a:prstGeom>
        </p:spPr>
      </p:pic>
    </p:spTree>
    <p:extLst>
      <p:ext uri="{BB962C8B-B14F-4D97-AF65-F5344CB8AC3E}">
        <p14:creationId xmlns:p14="http://schemas.microsoft.com/office/powerpoint/2010/main" val="2105727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Dictionaries</a:t>
            </a:r>
            <a:endParaRPr lang="en-US" dirty="0"/>
          </a:p>
        </p:txBody>
      </p:sp>
      <p:sp>
        <p:nvSpPr>
          <p:cNvPr id="3" name="Content Placeholder 2"/>
          <p:cNvSpPr>
            <a:spLocks noGrp="1"/>
          </p:cNvSpPr>
          <p:nvPr>
            <p:ph idx="1"/>
          </p:nvPr>
        </p:nvSpPr>
        <p:spPr/>
        <p:txBody>
          <a:bodyPr/>
          <a:lstStyle/>
          <a:p>
            <a:r>
              <a:rPr lang="en-NZ" dirty="0" smtClean="0"/>
              <a:t>Store data in key-value pairs</a:t>
            </a:r>
          </a:p>
          <a:p>
            <a:r>
              <a:rPr lang="en-NZ" dirty="0" smtClean="0"/>
              <a:t>Declare with {}</a:t>
            </a:r>
          </a:p>
          <a:p>
            <a:r>
              <a:rPr lang="en-NZ" dirty="0" smtClean="0"/>
              <a:t>Separate key and value with :</a:t>
            </a:r>
            <a:endParaRPr lang="en-NZ" dirty="0"/>
          </a:p>
          <a:p>
            <a:r>
              <a:rPr lang="de-DE" dirty="0"/>
              <a:t>translator = {"dog" : "der Hunt", "cat" : "die Katze", "horse" : "das Pferd", "duck": "die Ente</a:t>
            </a:r>
            <a:r>
              <a:rPr lang="de-DE" dirty="0" smtClean="0"/>
              <a:t>"}</a:t>
            </a:r>
          </a:p>
          <a:p>
            <a:r>
              <a:rPr lang="en-US" dirty="0" err="1" smtClean="0"/>
              <a:t>translator.get</a:t>
            </a:r>
            <a:r>
              <a:rPr lang="en-US" dirty="0"/>
              <a:t>("duck</a:t>
            </a:r>
            <a:r>
              <a:rPr lang="en-US" dirty="0" smtClean="0"/>
              <a:t>")</a:t>
            </a:r>
          </a:p>
          <a:p>
            <a:pPr lvl="1"/>
            <a:r>
              <a:rPr lang="en-NZ" dirty="0"/>
              <a:t>d</a:t>
            </a:r>
            <a:r>
              <a:rPr lang="en-NZ" dirty="0" smtClean="0"/>
              <a:t>ie </a:t>
            </a:r>
            <a:r>
              <a:rPr lang="en-NZ" dirty="0" err="1" smtClean="0"/>
              <a:t>Ente</a:t>
            </a:r>
            <a:endParaRPr lang="en-NZ" dirty="0" smtClean="0"/>
          </a:p>
          <a:p>
            <a:r>
              <a:rPr lang="en-US" dirty="0"/>
              <a:t>print("duck" in translator) </a:t>
            </a:r>
            <a:r>
              <a:rPr lang="en-US" dirty="0" smtClean="0"/>
              <a:t>	# prints true</a:t>
            </a:r>
            <a:endParaRPr lang="en-US" dirty="0"/>
          </a:p>
          <a:p>
            <a:r>
              <a:rPr lang="en-US" dirty="0"/>
              <a:t>print("cow" in translator)  </a:t>
            </a:r>
            <a:r>
              <a:rPr lang="en-US" dirty="0" smtClean="0"/>
              <a:t>	# prints false</a:t>
            </a:r>
          </a:p>
          <a:p>
            <a:r>
              <a:rPr lang="en-US" dirty="0"/>
              <a:t>translator["cow"] = "die </a:t>
            </a:r>
            <a:r>
              <a:rPr lang="en-US" dirty="0" err="1"/>
              <a:t>Kuh</a:t>
            </a:r>
            <a:r>
              <a:rPr lang="en-US" dirty="0"/>
              <a:t>"</a:t>
            </a:r>
            <a:endParaRPr lang="en-US" dirty="0" smtClean="0"/>
          </a:p>
          <a:p>
            <a:endParaRPr lang="en-NZ" dirty="0" smtClean="0"/>
          </a:p>
          <a:p>
            <a:endParaRPr lang="de-DE" dirty="0"/>
          </a:p>
        </p:txBody>
      </p:sp>
      <p:pic>
        <p:nvPicPr>
          <p:cNvPr id="7" name="Picture 6"/>
          <p:cNvPicPr>
            <a:picLocks noChangeAspect="1"/>
          </p:cNvPicPr>
          <p:nvPr/>
        </p:nvPicPr>
        <p:blipFill>
          <a:blip r:embed="rId3"/>
          <a:stretch>
            <a:fillRect/>
          </a:stretch>
        </p:blipFill>
        <p:spPr>
          <a:xfrm>
            <a:off x="179512" y="6093296"/>
            <a:ext cx="8958600" cy="252000"/>
          </a:xfrm>
          <a:prstGeom prst="rect">
            <a:avLst/>
          </a:prstGeom>
        </p:spPr>
      </p:pic>
    </p:spTree>
    <p:extLst>
      <p:ext uri="{BB962C8B-B14F-4D97-AF65-F5344CB8AC3E}">
        <p14:creationId xmlns:p14="http://schemas.microsoft.com/office/powerpoint/2010/main" val="1763516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Sequences</a:t>
            </a:r>
            <a:endParaRPr lang="en-US" dirty="0"/>
          </a:p>
        </p:txBody>
      </p:sp>
      <p:sp>
        <p:nvSpPr>
          <p:cNvPr id="3" name="Content Placeholder 2"/>
          <p:cNvSpPr>
            <a:spLocks noGrp="1"/>
          </p:cNvSpPr>
          <p:nvPr>
            <p:ph idx="1"/>
          </p:nvPr>
        </p:nvSpPr>
        <p:spPr/>
        <p:txBody>
          <a:bodyPr/>
          <a:lstStyle/>
          <a:p>
            <a:r>
              <a:rPr lang="en-NZ" dirty="0" smtClean="0"/>
              <a:t>Ordered sets</a:t>
            </a:r>
            <a:endParaRPr lang="en-US" dirty="0"/>
          </a:p>
        </p:txBody>
      </p:sp>
    </p:spTree>
    <p:extLst>
      <p:ext uri="{BB962C8B-B14F-4D97-AF65-F5344CB8AC3E}">
        <p14:creationId xmlns:p14="http://schemas.microsoft.com/office/powerpoint/2010/main" val="36083944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Classes</a:t>
            </a:r>
            <a:endParaRPr lang="en-US" dirty="0"/>
          </a:p>
        </p:txBody>
      </p:sp>
      <p:sp>
        <p:nvSpPr>
          <p:cNvPr id="3" name="Content Placeholder 2"/>
          <p:cNvSpPr>
            <a:spLocks noGrp="1"/>
          </p:cNvSpPr>
          <p:nvPr>
            <p:ph idx="1"/>
          </p:nvPr>
        </p:nvSpPr>
        <p:spPr/>
        <p:txBody>
          <a:bodyPr>
            <a:normAutofit lnSpcReduction="10000"/>
          </a:bodyPr>
          <a:lstStyle/>
          <a:p>
            <a:r>
              <a:rPr lang="en-NZ" dirty="0" smtClean="0"/>
              <a:t>Declare with class keyword</a:t>
            </a:r>
          </a:p>
          <a:p>
            <a:r>
              <a:rPr lang="en-NZ" dirty="0" smtClean="0"/>
              <a:t>Methods declared within the class code block (via indentation) are class methods</a:t>
            </a:r>
          </a:p>
          <a:p>
            <a:r>
              <a:rPr lang="en-NZ" dirty="0" smtClean="0"/>
              <a:t>All methods have a first argument called self</a:t>
            </a:r>
          </a:p>
          <a:p>
            <a:r>
              <a:rPr lang="en-NZ" dirty="0" smtClean="0"/>
              <a:t>The constructor must be called __</a:t>
            </a:r>
            <a:r>
              <a:rPr lang="en-NZ" dirty="0" err="1" smtClean="0"/>
              <a:t>init</a:t>
            </a:r>
            <a:r>
              <a:rPr lang="en-NZ" dirty="0" smtClean="0"/>
              <a:t>__</a:t>
            </a:r>
          </a:p>
          <a:p>
            <a:r>
              <a:rPr lang="en-NZ" dirty="0" smtClean="0"/>
              <a:t>Data members:</a:t>
            </a:r>
          </a:p>
          <a:p>
            <a:pPr lvl="1"/>
            <a:r>
              <a:rPr lang="en-NZ" dirty="0" smtClean="0"/>
              <a:t>Are not pre-declared</a:t>
            </a:r>
          </a:p>
          <a:p>
            <a:pPr lvl="1"/>
            <a:r>
              <a:rPr lang="en-NZ" dirty="0" smtClean="0"/>
              <a:t>If created outside of any method, they are static (common to all instances of the class)</a:t>
            </a:r>
          </a:p>
          <a:p>
            <a:pPr lvl="1"/>
            <a:r>
              <a:rPr lang="en-NZ" dirty="0" smtClean="0"/>
              <a:t>If created inside a method without prefix, they are local to the method (not data members)</a:t>
            </a:r>
          </a:p>
          <a:p>
            <a:pPr lvl="1"/>
            <a:r>
              <a:rPr lang="en-NZ" dirty="0" smtClean="0"/>
              <a:t>If declared inside a method and prefaced with self </a:t>
            </a:r>
            <a:r>
              <a:rPr lang="en-NZ" dirty="0"/>
              <a:t>t</a:t>
            </a:r>
            <a:r>
              <a:rPr lang="en-NZ" dirty="0" smtClean="0"/>
              <a:t>hey are class data members </a:t>
            </a:r>
            <a:endParaRPr lang="en-US" dirty="0"/>
          </a:p>
        </p:txBody>
      </p:sp>
    </p:spTree>
    <p:extLst>
      <p:ext uri="{BB962C8B-B14F-4D97-AF65-F5344CB8AC3E}">
        <p14:creationId xmlns:p14="http://schemas.microsoft.com/office/powerpoint/2010/main" val="3800902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Classes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457199" y="1601336"/>
            <a:ext cx="8317025" cy="3843888"/>
          </a:xfrm>
          <a:prstGeom prst="rect">
            <a:avLst/>
          </a:prstGeom>
        </p:spPr>
      </p:pic>
    </p:spTree>
    <p:extLst>
      <p:ext uri="{BB962C8B-B14F-4D97-AF65-F5344CB8AC3E}">
        <p14:creationId xmlns:p14="http://schemas.microsoft.com/office/powerpoint/2010/main" val="22333151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Classes</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stretch>
            <a:fillRect/>
          </a:stretch>
        </p:blipFill>
        <p:spPr>
          <a:xfrm>
            <a:off x="467544" y="1663402"/>
            <a:ext cx="5905500" cy="4933950"/>
          </a:xfrm>
          <a:prstGeom prst="rect">
            <a:avLst/>
          </a:prstGeom>
        </p:spPr>
      </p:pic>
      <p:pic>
        <p:nvPicPr>
          <p:cNvPr id="5" name="Picture 4"/>
          <p:cNvPicPr>
            <a:picLocks noChangeAspect="1"/>
          </p:cNvPicPr>
          <p:nvPr/>
        </p:nvPicPr>
        <p:blipFill>
          <a:blip r:embed="rId4"/>
          <a:stretch>
            <a:fillRect/>
          </a:stretch>
        </p:blipFill>
        <p:spPr>
          <a:xfrm>
            <a:off x="2411760" y="5163269"/>
            <a:ext cx="3048000" cy="1362075"/>
          </a:xfrm>
          <a:prstGeom prst="rect">
            <a:avLst/>
          </a:prstGeom>
        </p:spPr>
      </p:pic>
    </p:spTree>
    <p:extLst>
      <p:ext uri="{BB962C8B-B14F-4D97-AF65-F5344CB8AC3E}">
        <p14:creationId xmlns:p14="http://schemas.microsoft.com/office/powerpoint/2010/main" val="1014550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smtClean="0"/>
              <a:t>Practical</a:t>
            </a: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3959905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Slicing</a:t>
            </a:r>
            <a:endParaRPr lang="en-US" dirty="0"/>
          </a:p>
        </p:txBody>
      </p:sp>
      <p:sp>
        <p:nvSpPr>
          <p:cNvPr id="3" name="Content Placeholder 2"/>
          <p:cNvSpPr>
            <a:spLocks noGrp="1"/>
          </p:cNvSpPr>
          <p:nvPr>
            <p:ph idx="1"/>
          </p:nvPr>
        </p:nvSpPr>
        <p:spPr/>
        <p:txBody>
          <a:bodyPr>
            <a:normAutofit fontScale="92500" lnSpcReduction="10000"/>
          </a:bodyPr>
          <a:lstStyle/>
          <a:p>
            <a:r>
              <a:rPr lang="en-NZ" dirty="0" smtClean="0"/>
              <a:t>Powerful indexing on sequence types</a:t>
            </a:r>
            <a:endParaRPr lang="en-NZ" dirty="0"/>
          </a:p>
          <a:p>
            <a:r>
              <a:rPr lang="en-NZ" dirty="0" smtClean="0"/>
              <a:t>Demonstrating with strings:</a:t>
            </a:r>
          </a:p>
          <a:p>
            <a:endParaRPr lang="en-NZ" dirty="0"/>
          </a:p>
          <a:p>
            <a:r>
              <a:rPr lang="en-NZ" dirty="0" smtClean="0"/>
              <a:t>Basic indexing:</a:t>
            </a:r>
            <a:endParaRPr lang="en-NZ" dirty="0"/>
          </a:p>
          <a:p>
            <a:r>
              <a:rPr lang="en-NZ" dirty="0" smtClean="0"/>
              <a:t>Assume the statement </a:t>
            </a:r>
            <a:r>
              <a:rPr lang="en-NZ" dirty="0" err="1" smtClean="0"/>
              <a:t>sequenceOfChar</a:t>
            </a:r>
            <a:r>
              <a:rPr lang="en-NZ" dirty="0" smtClean="0"/>
              <a:t>  = “</a:t>
            </a:r>
            <a:r>
              <a:rPr lang="en-NZ" dirty="0" err="1" smtClean="0"/>
              <a:t>abcde</a:t>
            </a:r>
            <a:r>
              <a:rPr lang="en-NZ" dirty="0" smtClean="0"/>
              <a:t>”</a:t>
            </a:r>
          </a:p>
          <a:p>
            <a:r>
              <a:rPr lang="en-NZ" dirty="0" err="1" smtClean="0"/>
              <a:t>sequenceOfChar</a:t>
            </a:r>
            <a:r>
              <a:rPr lang="en-NZ" dirty="0" smtClean="0"/>
              <a:t>[1] </a:t>
            </a:r>
          </a:p>
          <a:p>
            <a:pPr lvl="1"/>
            <a:r>
              <a:rPr lang="en-NZ" dirty="0"/>
              <a:t>b</a:t>
            </a:r>
            <a:endParaRPr lang="en-NZ" dirty="0" smtClean="0"/>
          </a:p>
          <a:p>
            <a:r>
              <a:rPr lang="en-NZ" dirty="0" err="1" smtClean="0"/>
              <a:t>sequenceOfChar</a:t>
            </a:r>
            <a:r>
              <a:rPr lang="en-NZ" dirty="0" smtClean="0"/>
              <a:t>[2]</a:t>
            </a:r>
          </a:p>
          <a:p>
            <a:pPr lvl="1"/>
            <a:r>
              <a:rPr lang="en-NZ" dirty="0"/>
              <a:t>c</a:t>
            </a:r>
            <a:endParaRPr lang="en-NZ" dirty="0" smtClean="0"/>
          </a:p>
          <a:p>
            <a:r>
              <a:rPr lang="en-NZ" dirty="0" err="1"/>
              <a:t>sequenceOfChar</a:t>
            </a:r>
            <a:r>
              <a:rPr lang="en-NZ" dirty="0" smtClean="0"/>
              <a:t>[-1]</a:t>
            </a:r>
          </a:p>
          <a:p>
            <a:pPr lvl="1"/>
            <a:r>
              <a:rPr lang="en-NZ" dirty="0" smtClean="0"/>
              <a:t>e</a:t>
            </a:r>
          </a:p>
          <a:p>
            <a:r>
              <a:rPr lang="en-NZ" dirty="0" err="1"/>
              <a:t>sequenceOfChar</a:t>
            </a:r>
            <a:r>
              <a:rPr lang="en-NZ" dirty="0" smtClean="0"/>
              <a:t>[-2]</a:t>
            </a:r>
          </a:p>
          <a:p>
            <a:pPr lvl="1"/>
            <a:r>
              <a:rPr lang="en-NZ" dirty="0"/>
              <a:t>d</a:t>
            </a:r>
            <a:endParaRPr lang="en-NZ" dirty="0" smtClean="0"/>
          </a:p>
          <a:p>
            <a:endParaRPr lang="en-NZ" dirty="0" smtClean="0"/>
          </a:p>
          <a:p>
            <a:endParaRPr lang="en-US" dirty="0"/>
          </a:p>
        </p:txBody>
      </p:sp>
    </p:spTree>
    <p:extLst>
      <p:ext uri="{BB962C8B-B14F-4D97-AF65-F5344CB8AC3E}">
        <p14:creationId xmlns:p14="http://schemas.microsoft.com/office/powerpoint/2010/main" val="3357516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Slicing</a:t>
            </a:r>
            <a:endParaRPr lang="en-US" dirty="0"/>
          </a:p>
        </p:txBody>
      </p:sp>
      <p:sp>
        <p:nvSpPr>
          <p:cNvPr id="3" name="Content Placeholder 2"/>
          <p:cNvSpPr>
            <a:spLocks noGrp="1"/>
          </p:cNvSpPr>
          <p:nvPr>
            <p:ph idx="1"/>
          </p:nvPr>
        </p:nvSpPr>
        <p:spPr/>
        <p:txBody>
          <a:bodyPr/>
          <a:lstStyle/>
          <a:p>
            <a:r>
              <a:rPr lang="en-NZ" dirty="0"/>
              <a:t>s</a:t>
            </a:r>
            <a:r>
              <a:rPr lang="en-NZ" dirty="0" smtClean="0"/>
              <a:t>equence[</a:t>
            </a:r>
            <a:r>
              <a:rPr lang="en-NZ" i="1" dirty="0" err="1" smtClean="0"/>
              <a:t>start</a:t>
            </a:r>
            <a:r>
              <a:rPr lang="en-NZ" dirty="0" err="1" smtClean="0"/>
              <a:t>:</a:t>
            </a:r>
            <a:r>
              <a:rPr lang="en-NZ" i="1" dirty="0" err="1" smtClean="0"/>
              <a:t>end</a:t>
            </a:r>
            <a:r>
              <a:rPr lang="en-NZ" dirty="0" smtClean="0"/>
              <a:t>]</a:t>
            </a:r>
          </a:p>
          <a:p>
            <a:endParaRPr lang="en-NZ" dirty="0"/>
          </a:p>
          <a:p>
            <a:r>
              <a:rPr lang="en-NZ" b="1" dirty="0" smtClean="0"/>
              <a:t>NB: start is inclusive, end is exclusive</a:t>
            </a:r>
          </a:p>
          <a:p>
            <a:endParaRPr lang="en-NZ" b="1" dirty="0"/>
          </a:p>
          <a:p>
            <a:r>
              <a:rPr lang="en-NZ" dirty="0" err="1" smtClean="0"/>
              <a:t>stringOfDigits</a:t>
            </a:r>
            <a:r>
              <a:rPr lang="en-NZ" dirty="0" smtClean="0"/>
              <a:t> = “0123456789”</a:t>
            </a:r>
          </a:p>
          <a:p>
            <a:r>
              <a:rPr lang="en-NZ" dirty="0" err="1"/>
              <a:t>stringOfDigits</a:t>
            </a:r>
            <a:r>
              <a:rPr lang="en-NZ" dirty="0" smtClean="0"/>
              <a:t>[0:3] </a:t>
            </a:r>
          </a:p>
          <a:p>
            <a:pPr lvl="1"/>
            <a:r>
              <a:rPr lang="en-NZ" dirty="0" smtClean="0"/>
              <a:t>012</a:t>
            </a:r>
          </a:p>
          <a:p>
            <a:r>
              <a:rPr lang="en-NZ" dirty="0" err="1" smtClean="0"/>
              <a:t>stringOfDigits</a:t>
            </a:r>
            <a:r>
              <a:rPr lang="en-NZ" dirty="0" smtClean="0"/>
              <a:t>[4:6]</a:t>
            </a:r>
          </a:p>
          <a:p>
            <a:pPr lvl="1"/>
            <a:r>
              <a:rPr lang="en-NZ" dirty="0" smtClean="0"/>
              <a:t>45</a:t>
            </a:r>
            <a:endParaRPr lang="en-US" dirty="0"/>
          </a:p>
        </p:txBody>
      </p:sp>
      <p:cxnSp>
        <p:nvCxnSpPr>
          <p:cNvPr id="5" name="Straight Arrow Connector 4"/>
          <p:cNvCxnSpPr/>
          <p:nvPr/>
        </p:nvCxnSpPr>
        <p:spPr>
          <a:xfrm flipH="1">
            <a:off x="6516216" y="2708920"/>
            <a:ext cx="1728192"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6026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3"/>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Slicing</a:t>
            </a:r>
            <a:endParaRPr lang="en-US" dirty="0"/>
          </a:p>
        </p:txBody>
      </p:sp>
      <p:sp>
        <p:nvSpPr>
          <p:cNvPr id="3" name="Content Placeholder 2"/>
          <p:cNvSpPr>
            <a:spLocks noGrp="1"/>
          </p:cNvSpPr>
          <p:nvPr>
            <p:ph idx="1"/>
          </p:nvPr>
        </p:nvSpPr>
        <p:spPr/>
        <p:txBody>
          <a:bodyPr>
            <a:normAutofit lnSpcReduction="10000"/>
          </a:bodyPr>
          <a:lstStyle/>
          <a:p>
            <a:r>
              <a:rPr lang="en-NZ" dirty="0" err="1" smtClean="0"/>
              <a:t>stringOfDigits</a:t>
            </a:r>
            <a:r>
              <a:rPr lang="en-NZ" dirty="0" smtClean="0"/>
              <a:t> = “0123456789”</a:t>
            </a:r>
          </a:p>
          <a:p>
            <a:r>
              <a:rPr lang="en-NZ" dirty="0" err="1" smtClean="0"/>
              <a:t>stringOfDigits</a:t>
            </a:r>
            <a:r>
              <a:rPr lang="en-NZ" dirty="0" smtClean="0"/>
              <a:t>[-4:-1] </a:t>
            </a:r>
          </a:p>
          <a:p>
            <a:pPr lvl="1"/>
            <a:r>
              <a:rPr lang="en-NZ" dirty="0" smtClean="0"/>
              <a:t>678</a:t>
            </a:r>
          </a:p>
          <a:p>
            <a:r>
              <a:rPr lang="en-NZ" dirty="0" err="1" smtClean="0"/>
              <a:t>stringOfDigits</a:t>
            </a:r>
            <a:r>
              <a:rPr lang="en-NZ" dirty="0" smtClean="0"/>
              <a:t>[-6:-4]</a:t>
            </a:r>
          </a:p>
          <a:p>
            <a:pPr lvl="1"/>
            <a:r>
              <a:rPr lang="en-NZ" dirty="0" smtClean="0"/>
              <a:t>45</a:t>
            </a:r>
          </a:p>
          <a:p>
            <a:pPr marL="274320" lvl="1" indent="0">
              <a:buNone/>
            </a:pPr>
            <a:endParaRPr lang="en-NZ" dirty="0" smtClean="0"/>
          </a:p>
          <a:p>
            <a:r>
              <a:rPr lang="en-NZ" dirty="0" err="1" smtClean="0"/>
              <a:t>anotherString</a:t>
            </a:r>
            <a:r>
              <a:rPr lang="en-NZ" dirty="0" smtClean="0"/>
              <a:t> = “</a:t>
            </a:r>
            <a:r>
              <a:rPr lang="en-NZ" dirty="0" err="1" smtClean="0"/>
              <a:t>abcdefgh</a:t>
            </a:r>
            <a:r>
              <a:rPr lang="en-NZ" dirty="0" smtClean="0"/>
              <a:t>”</a:t>
            </a:r>
          </a:p>
          <a:p>
            <a:r>
              <a:rPr lang="en-NZ" dirty="0" err="1" smtClean="0"/>
              <a:t>anotherString</a:t>
            </a:r>
            <a:r>
              <a:rPr lang="en-NZ" dirty="0" smtClean="0"/>
              <a:t>[1:-2]</a:t>
            </a:r>
          </a:p>
          <a:p>
            <a:pPr lvl="1"/>
            <a:r>
              <a:rPr lang="en-NZ" dirty="0" err="1" smtClean="0"/>
              <a:t>bcdef</a:t>
            </a:r>
            <a:endParaRPr lang="en-NZ" dirty="0" smtClean="0"/>
          </a:p>
          <a:p>
            <a:r>
              <a:rPr lang="en-NZ" dirty="0" err="1" smtClean="0"/>
              <a:t>longerString</a:t>
            </a:r>
            <a:r>
              <a:rPr lang="en-NZ" dirty="0" smtClean="0"/>
              <a:t> = “</a:t>
            </a:r>
            <a:r>
              <a:rPr lang="en-NZ" dirty="0" err="1" smtClean="0"/>
              <a:t>abcdefghijklmnopqrstuvwxyz</a:t>
            </a:r>
            <a:r>
              <a:rPr lang="en-NZ" dirty="0" smtClean="0"/>
              <a:t>”</a:t>
            </a:r>
          </a:p>
          <a:p>
            <a:r>
              <a:rPr lang="en-NZ" dirty="0" err="1" smtClean="0"/>
              <a:t>longerString</a:t>
            </a:r>
            <a:r>
              <a:rPr lang="en-NZ" dirty="0" smtClean="0"/>
              <a:t>[1:-2]</a:t>
            </a:r>
          </a:p>
          <a:p>
            <a:pPr lvl="1"/>
            <a:r>
              <a:rPr lang="en-NZ" dirty="0" err="1"/>
              <a:t>bcdefghijklmnopqrstuvwx</a:t>
            </a:r>
            <a:endParaRPr lang="en-NZ" dirty="0" smtClean="0"/>
          </a:p>
          <a:p>
            <a:endParaRPr lang="en-NZ" dirty="0"/>
          </a:p>
          <a:p>
            <a:endParaRPr lang="en-NZ" dirty="0" smtClean="0"/>
          </a:p>
        </p:txBody>
      </p:sp>
    </p:spTree>
    <p:extLst>
      <p:ext uri="{BB962C8B-B14F-4D97-AF65-F5344CB8AC3E}">
        <p14:creationId xmlns:p14="http://schemas.microsoft.com/office/powerpoint/2010/main" val="4037193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Slicing</a:t>
            </a:r>
            <a:endParaRPr lang="en-US" dirty="0"/>
          </a:p>
        </p:txBody>
      </p:sp>
      <p:sp>
        <p:nvSpPr>
          <p:cNvPr id="3" name="Content Placeholder 2"/>
          <p:cNvSpPr>
            <a:spLocks noGrp="1"/>
          </p:cNvSpPr>
          <p:nvPr>
            <p:ph idx="1"/>
          </p:nvPr>
        </p:nvSpPr>
        <p:spPr/>
        <p:txBody>
          <a:bodyPr>
            <a:normAutofit/>
          </a:bodyPr>
          <a:lstStyle/>
          <a:p>
            <a:r>
              <a:rPr lang="en-NZ" dirty="0" err="1" smtClean="0"/>
              <a:t>stringOfDigits</a:t>
            </a:r>
            <a:r>
              <a:rPr lang="en-NZ" dirty="0" smtClean="0"/>
              <a:t> = “0123456789”</a:t>
            </a:r>
          </a:p>
          <a:p>
            <a:r>
              <a:rPr lang="en-NZ" dirty="0" err="1" smtClean="0"/>
              <a:t>stringOfDigits</a:t>
            </a:r>
            <a:r>
              <a:rPr lang="en-NZ" dirty="0" smtClean="0"/>
              <a:t>[-1:-</a:t>
            </a:r>
            <a:r>
              <a:rPr lang="en-NZ" dirty="0"/>
              <a:t>4</a:t>
            </a:r>
            <a:r>
              <a:rPr lang="en-NZ" dirty="0" smtClean="0"/>
              <a:t>] </a:t>
            </a:r>
          </a:p>
          <a:p>
            <a:pPr lvl="1"/>
            <a:r>
              <a:rPr lang="en-NZ" dirty="0"/>
              <a:t>r</a:t>
            </a:r>
            <a:r>
              <a:rPr lang="en-NZ" dirty="0" smtClean="0"/>
              <a:t>eturns an empty string</a:t>
            </a:r>
          </a:p>
          <a:p>
            <a:endParaRPr lang="en-NZ" dirty="0"/>
          </a:p>
          <a:p>
            <a:endParaRPr lang="en-NZ" dirty="0" smtClean="0"/>
          </a:p>
        </p:txBody>
      </p:sp>
    </p:spTree>
    <p:extLst>
      <p:ext uri="{BB962C8B-B14F-4D97-AF65-F5344CB8AC3E}">
        <p14:creationId xmlns:p14="http://schemas.microsoft.com/office/powerpoint/2010/main" val="3825141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Slicing</a:t>
            </a:r>
            <a:endParaRPr lang="en-US" dirty="0"/>
          </a:p>
        </p:txBody>
      </p:sp>
      <p:sp>
        <p:nvSpPr>
          <p:cNvPr id="3" name="Content Placeholder 2"/>
          <p:cNvSpPr>
            <a:spLocks noGrp="1"/>
          </p:cNvSpPr>
          <p:nvPr>
            <p:ph idx="1"/>
          </p:nvPr>
        </p:nvSpPr>
        <p:spPr/>
        <p:txBody>
          <a:bodyPr>
            <a:normAutofit fontScale="77500" lnSpcReduction="20000"/>
          </a:bodyPr>
          <a:lstStyle/>
          <a:p>
            <a:r>
              <a:rPr lang="en-NZ" dirty="0" smtClean="0"/>
              <a:t>Omitting an index means “all”, i.e. from the beginning or to the end</a:t>
            </a:r>
          </a:p>
          <a:p>
            <a:endParaRPr lang="en-NZ" dirty="0"/>
          </a:p>
          <a:p>
            <a:r>
              <a:rPr lang="en-NZ" dirty="0" err="1"/>
              <a:t>s</a:t>
            </a:r>
            <a:r>
              <a:rPr lang="en-NZ" dirty="0" err="1" smtClean="0"/>
              <a:t>eq</a:t>
            </a:r>
            <a:r>
              <a:rPr lang="en-NZ" dirty="0" smtClean="0"/>
              <a:t>[start:]	# from location start (inclusive) to the end of the sequence</a:t>
            </a:r>
          </a:p>
          <a:p>
            <a:r>
              <a:rPr lang="en-NZ" dirty="0" err="1"/>
              <a:t>s</a:t>
            </a:r>
            <a:r>
              <a:rPr lang="en-NZ" dirty="0" err="1" smtClean="0"/>
              <a:t>eq</a:t>
            </a:r>
            <a:r>
              <a:rPr lang="en-NZ" dirty="0" smtClean="0"/>
              <a:t>[:end]	# from the beginning of the </a:t>
            </a:r>
            <a:r>
              <a:rPr lang="en-NZ" dirty="0" err="1" smtClean="0"/>
              <a:t>seq</a:t>
            </a:r>
            <a:r>
              <a:rPr lang="en-NZ" dirty="0" smtClean="0"/>
              <a:t> to location end (exclusive)</a:t>
            </a:r>
          </a:p>
          <a:p>
            <a:endParaRPr lang="en-NZ" dirty="0" smtClean="0"/>
          </a:p>
          <a:p>
            <a:r>
              <a:rPr lang="en-NZ" dirty="0" err="1" smtClean="0"/>
              <a:t>someAlph</a:t>
            </a:r>
            <a:r>
              <a:rPr lang="en-NZ" dirty="0" smtClean="0"/>
              <a:t> = “</a:t>
            </a:r>
            <a:r>
              <a:rPr lang="en-NZ" dirty="0" err="1" smtClean="0"/>
              <a:t>abcdefghij</a:t>
            </a:r>
            <a:r>
              <a:rPr lang="en-NZ" dirty="0" smtClean="0"/>
              <a:t>”</a:t>
            </a:r>
            <a:endParaRPr lang="en-NZ" dirty="0"/>
          </a:p>
          <a:p>
            <a:r>
              <a:rPr lang="en-NZ" dirty="0" err="1"/>
              <a:t>someAlph</a:t>
            </a:r>
            <a:r>
              <a:rPr lang="en-NZ" dirty="0" smtClean="0"/>
              <a:t>[4:]</a:t>
            </a:r>
          </a:p>
          <a:p>
            <a:pPr lvl="1"/>
            <a:r>
              <a:rPr lang="en-NZ" dirty="0" err="1" smtClean="0"/>
              <a:t>efghij</a:t>
            </a:r>
            <a:endParaRPr lang="en-NZ" dirty="0"/>
          </a:p>
          <a:p>
            <a:r>
              <a:rPr lang="en-NZ" dirty="0" err="1"/>
              <a:t>someAlph</a:t>
            </a:r>
            <a:r>
              <a:rPr lang="en-NZ" dirty="0" smtClean="0"/>
              <a:t>[:</a:t>
            </a:r>
            <a:r>
              <a:rPr lang="en-NZ" dirty="0"/>
              <a:t>4</a:t>
            </a:r>
            <a:r>
              <a:rPr lang="en-NZ" dirty="0" smtClean="0"/>
              <a:t>]</a:t>
            </a:r>
            <a:endParaRPr lang="en-NZ" dirty="0"/>
          </a:p>
          <a:p>
            <a:pPr lvl="1"/>
            <a:r>
              <a:rPr lang="en-NZ" dirty="0" err="1" smtClean="0"/>
              <a:t>abcd</a:t>
            </a:r>
            <a:endParaRPr lang="en-NZ" dirty="0"/>
          </a:p>
          <a:p>
            <a:r>
              <a:rPr lang="en-NZ" dirty="0" err="1"/>
              <a:t>someAlph</a:t>
            </a:r>
            <a:r>
              <a:rPr lang="en-NZ" dirty="0" smtClean="0"/>
              <a:t>[-</a:t>
            </a:r>
            <a:r>
              <a:rPr lang="en-NZ" dirty="0"/>
              <a:t>3</a:t>
            </a:r>
            <a:r>
              <a:rPr lang="en-NZ" dirty="0" smtClean="0"/>
              <a:t>:]</a:t>
            </a:r>
            <a:endParaRPr lang="en-NZ" dirty="0"/>
          </a:p>
          <a:p>
            <a:pPr lvl="1"/>
            <a:r>
              <a:rPr lang="en-NZ" dirty="0" err="1" smtClean="0"/>
              <a:t>hij</a:t>
            </a:r>
            <a:endParaRPr lang="en-NZ" dirty="0"/>
          </a:p>
          <a:p>
            <a:r>
              <a:rPr lang="en-NZ" dirty="0" err="1"/>
              <a:t>someAlph</a:t>
            </a:r>
            <a:r>
              <a:rPr lang="en-NZ" dirty="0" smtClean="0"/>
              <a:t>[:-</a:t>
            </a:r>
            <a:r>
              <a:rPr lang="en-NZ" dirty="0"/>
              <a:t>3</a:t>
            </a:r>
            <a:r>
              <a:rPr lang="en-NZ" dirty="0" smtClean="0"/>
              <a:t>]</a:t>
            </a:r>
            <a:endParaRPr lang="en-NZ" dirty="0"/>
          </a:p>
          <a:p>
            <a:pPr lvl="1"/>
            <a:r>
              <a:rPr lang="en-NZ" smtClean="0"/>
              <a:t>abcdefg</a:t>
            </a:r>
            <a:endParaRPr lang="en-NZ" dirty="0"/>
          </a:p>
          <a:p>
            <a:r>
              <a:rPr lang="en-NZ" dirty="0" err="1"/>
              <a:t>someAlph</a:t>
            </a:r>
            <a:r>
              <a:rPr lang="en-NZ" dirty="0" smtClean="0"/>
              <a:t>[:]</a:t>
            </a:r>
          </a:p>
          <a:p>
            <a:pPr lvl="1"/>
            <a:r>
              <a:rPr lang="en-NZ" dirty="0" err="1" smtClean="0"/>
              <a:t>abcdefghij</a:t>
            </a:r>
            <a:endParaRPr lang="en-NZ" dirty="0"/>
          </a:p>
        </p:txBody>
      </p:sp>
    </p:spTree>
    <p:extLst>
      <p:ext uri="{BB962C8B-B14F-4D97-AF65-F5344CB8AC3E}">
        <p14:creationId xmlns:p14="http://schemas.microsoft.com/office/powerpoint/2010/main" val="696188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Slicing</a:t>
            </a:r>
            <a:endParaRPr lang="en-US" dirty="0"/>
          </a:p>
        </p:txBody>
      </p:sp>
      <p:sp>
        <p:nvSpPr>
          <p:cNvPr id="3" name="Content Placeholder 2"/>
          <p:cNvSpPr>
            <a:spLocks noGrp="1"/>
          </p:cNvSpPr>
          <p:nvPr>
            <p:ph idx="1"/>
          </p:nvPr>
        </p:nvSpPr>
        <p:spPr/>
        <p:txBody>
          <a:bodyPr>
            <a:normAutofit lnSpcReduction="10000"/>
          </a:bodyPr>
          <a:lstStyle/>
          <a:p>
            <a:r>
              <a:rPr lang="en-NZ" dirty="0"/>
              <a:t>s</a:t>
            </a:r>
            <a:r>
              <a:rPr lang="en-NZ" dirty="0" smtClean="0"/>
              <a:t>equence[</a:t>
            </a:r>
            <a:r>
              <a:rPr lang="en-NZ" i="1" dirty="0" err="1" smtClean="0"/>
              <a:t>start</a:t>
            </a:r>
            <a:r>
              <a:rPr lang="en-NZ" dirty="0" err="1" smtClean="0"/>
              <a:t>:</a:t>
            </a:r>
            <a:r>
              <a:rPr lang="en-NZ" i="1" dirty="0" err="1" smtClean="0"/>
              <a:t>end</a:t>
            </a:r>
            <a:r>
              <a:rPr lang="en-NZ" dirty="0" err="1" smtClean="0"/>
              <a:t>:</a:t>
            </a:r>
            <a:r>
              <a:rPr lang="en-NZ" i="1" dirty="0" err="1" smtClean="0"/>
              <a:t>stepSize</a:t>
            </a:r>
            <a:r>
              <a:rPr lang="en-NZ" dirty="0" smtClean="0"/>
              <a:t>]</a:t>
            </a:r>
          </a:p>
          <a:p>
            <a:r>
              <a:rPr lang="en-NZ" dirty="0" err="1" smtClean="0"/>
              <a:t>stringOfDigits</a:t>
            </a:r>
            <a:r>
              <a:rPr lang="en-NZ" dirty="0" smtClean="0"/>
              <a:t> = “0123456789”</a:t>
            </a:r>
          </a:p>
          <a:p>
            <a:r>
              <a:rPr lang="en-NZ" dirty="0" err="1" smtClean="0"/>
              <a:t>stringOfDigits</a:t>
            </a:r>
            <a:r>
              <a:rPr lang="en-NZ" dirty="0" smtClean="0"/>
              <a:t>[0:6:2]</a:t>
            </a:r>
          </a:p>
          <a:p>
            <a:pPr lvl="1"/>
            <a:r>
              <a:rPr lang="en-NZ" dirty="0" smtClean="0"/>
              <a:t>024</a:t>
            </a:r>
          </a:p>
          <a:p>
            <a:r>
              <a:rPr lang="en-NZ" dirty="0" smtClean="0"/>
              <a:t>NB: When using a negative step size, the start and end arguments must describe a right-to-left slice.</a:t>
            </a:r>
          </a:p>
          <a:p>
            <a:r>
              <a:rPr lang="en-NZ" dirty="0" smtClean="0"/>
              <a:t>NB: Even when stepping backwards, start is inclusive and end is exclusive.</a:t>
            </a:r>
          </a:p>
          <a:p>
            <a:r>
              <a:rPr lang="en-NZ" dirty="0" err="1"/>
              <a:t>stringOfDigits</a:t>
            </a:r>
            <a:r>
              <a:rPr lang="en-NZ" dirty="0"/>
              <a:t>[6:0:-2]</a:t>
            </a:r>
          </a:p>
          <a:p>
            <a:pPr lvl="1"/>
            <a:r>
              <a:rPr lang="en-NZ" dirty="0" smtClean="0"/>
              <a:t>642</a:t>
            </a:r>
          </a:p>
          <a:p>
            <a:r>
              <a:rPr lang="en-NZ" dirty="0" err="1" smtClean="0"/>
              <a:t>stringOfDigits</a:t>
            </a:r>
            <a:r>
              <a:rPr lang="en-NZ" dirty="0" smtClean="0"/>
              <a:t>[::-1]</a:t>
            </a:r>
          </a:p>
          <a:p>
            <a:pPr lvl="1"/>
            <a:r>
              <a:rPr lang="en-NZ" smtClean="0"/>
              <a:t>9876543210</a:t>
            </a:r>
            <a:endParaRPr lang="en-NZ" dirty="0"/>
          </a:p>
          <a:p>
            <a:endParaRPr lang="en-US" dirty="0"/>
          </a:p>
        </p:txBody>
      </p:sp>
    </p:spTree>
    <p:extLst>
      <p:ext uri="{BB962C8B-B14F-4D97-AF65-F5344CB8AC3E}">
        <p14:creationId xmlns:p14="http://schemas.microsoft.com/office/powerpoint/2010/main" val="3744780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Python Sequence Types</a:t>
            </a:r>
            <a:endParaRPr lang="en-US" dirty="0"/>
          </a:p>
        </p:txBody>
      </p:sp>
      <p:sp>
        <p:nvSpPr>
          <p:cNvPr id="3" name="Content Placeholder 2"/>
          <p:cNvSpPr>
            <a:spLocks noGrp="1"/>
          </p:cNvSpPr>
          <p:nvPr>
            <p:ph idx="1"/>
          </p:nvPr>
        </p:nvSpPr>
        <p:spPr/>
        <p:txBody>
          <a:bodyPr/>
          <a:lstStyle/>
          <a:p>
            <a:r>
              <a:rPr lang="en-NZ" dirty="0" smtClean="0"/>
              <a:t>List</a:t>
            </a:r>
          </a:p>
          <a:p>
            <a:r>
              <a:rPr lang="en-NZ" dirty="0" smtClean="0"/>
              <a:t>Tuple</a:t>
            </a:r>
          </a:p>
          <a:p>
            <a:r>
              <a:rPr lang="en-NZ" dirty="0" smtClean="0"/>
              <a:t>Dictionary</a:t>
            </a:r>
          </a:p>
          <a:p>
            <a:endParaRPr lang="en-NZ" dirty="0"/>
          </a:p>
          <a:p>
            <a:r>
              <a:rPr lang="en-NZ" dirty="0" smtClean="0"/>
              <a:t>List and Tuple are ordered collections of elements</a:t>
            </a:r>
          </a:p>
          <a:p>
            <a:r>
              <a:rPr lang="en-NZ" dirty="0" smtClean="0"/>
              <a:t>Both List and Tuple main hold heterogeneous collections</a:t>
            </a:r>
          </a:p>
          <a:p>
            <a:r>
              <a:rPr lang="en-NZ" dirty="0" smtClean="0"/>
              <a:t>List is mutable</a:t>
            </a:r>
            <a:r>
              <a:rPr lang="en-US" dirty="0" smtClean="0"/>
              <a:t>; Tuple is immutable</a:t>
            </a:r>
          </a:p>
          <a:p>
            <a:r>
              <a:rPr lang="en-NZ" dirty="0" smtClean="0"/>
              <a:t>Dictionary is </a:t>
            </a:r>
            <a:r>
              <a:rPr lang="en-NZ" dirty="0" err="1" smtClean="0"/>
              <a:t>key:value</a:t>
            </a:r>
            <a:r>
              <a:rPr lang="en-NZ" dirty="0" smtClean="0"/>
              <a:t> pair storage</a:t>
            </a:r>
          </a:p>
        </p:txBody>
      </p:sp>
    </p:spTree>
    <p:extLst>
      <p:ext uri="{BB962C8B-B14F-4D97-AF65-F5344CB8AC3E}">
        <p14:creationId xmlns:p14="http://schemas.microsoft.com/office/powerpoint/2010/main" val="1670201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1176</TotalTime>
  <Words>2290</Words>
  <Application>Microsoft Office PowerPoint</Application>
  <PresentationFormat>On-screen Show (4:3)</PresentationFormat>
  <Paragraphs>265</Paragraphs>
  <Slides>23</Slides>
  <Notes>21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Times New Roman</vt:lpstr>
      <vt:lpstr>Clarity</vt:lpstr>
      <vt:lpstr>Python Syntax</vt:lpstr>
      <vt:lpstr>Sequences</vt:lpstr>
      <vt:lpstr>Slicing</vt:lpstr>
      <vt:lpstr>Slicing</vt:lpstr>
      <vt:lpstr>Slicing</vt:lpstr>
      <vt:lpstr>Slicing</vt:lpstr>
      <vt:lpstr>Slicing</vt:lpstr>
      <vt:lpstr>Slicing</vt:lpstr>
      <vt:lpstr>Python Sequence Types</vt:lpstr>
      <vt:lpstr>List</vt:lpstr>
      <vt:lpstr>Lists</vt:lpstr>
      <vt:lpstr>Lists</vt:lpstr>
      <vt:lpstr>Lists</vt:lpstr>
      <vt:lpstr>Lists</vt:lpstr>
      <vt:lpstr>Lists</vt:lpstr>
      <vt:lpstr>Lists</vt:lpstr>
      <vt:lpstr>Lists</vt:lpstr>
      <vt:lpstr>Tuples</vt:lpstr>
      <vt:lpstr>Dictionaries</vt:lpstr>
      <vt:lpstr>Classes</vt:lpstr>
      <vt:lpstr>Classes</vt:lpstr>
      <vt:lpstr>Classes</vt:lpstr>
      <vt:lpstr>Practical</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Patricia</dc:creator>
  <cp:lastModifiedBy>Patricia Haden</cp:lastModifiedBy>
  <cp:revision>709</cp:revision>
  <dcterms:created xsi:type="dcterms:W3CDTF">1601-01-01T00:00:00Z</dcterms:created>
  <dcterms:modified xsi:type="dcterms:W3CDTF">2016-10-13T00:38:15Z</dcterms:modified>
</cp:coreProperties>
</file>