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831" r:id="rId2"/>
    <p:sldId id="744" r:id="rId3"/>
    <p:sldId id="863" r:id="rId4"/>
    <p:sldId id="848" r:id="rId5"/>
    <p:sldId id="850" r:id="rId6"/>
    <p:sldId id="885" r:id="rId7"/>
    <p:sldId id="886" r:id="rId8"/>
    <p:sldId id="887" r:id="rId9"/>
    <p:sldId id="888" r:id="rId10"/>
    <p:sldId id="889" r:id="rId11"/>
    <p:sldId id="890" r:id="rId12"/>
    <p:sldId id="891" r:id="rId13"/>
    <p:sldId id="892" r:id="rId14"/>
    <p:sldId id="893" r:id="rId15"/>
    <p:sldId id="894" r:id="rId16"/>
    <p:sldId id="895" r:id="rId17"/>
    <p:sldId id="896" r:id="rId18"/>
    <p:sldId id="897" r:id="rId19"/>
    <p:sldId id="899" r:id="rId20"/>
    <p:sldId id="901" r:id="rId21"/>
    <p:sldId id="902" r:id="rId22"/>
    <p:sldId id="903" r:id="rId23"/>
    <p:sldId id="904" r:id="rId24"/>
    <p:sldId id="905" r:id="rId25"/>
    <p:sldId id="872"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86">
          <p15:clr>
            <a:srgbClr val="A4A3A4"/>
          </p15:clr>
        </p15:guide>
        <p15:guide id="2" pos="29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69B37"/>
    <a:srgbClr val="84B3A4"/>
    <a:srgbClr val="829662"/>
    <a:srgbClr val="BA421E"/>
    <a:srgbClr val="0A0106"/>
    <a:srgbClr val="D4631E"/>
    <a:srgbClr val="E1732F"/>
    <a:srgbClr val="31302E"/>
    <a:srgbClr val="DB5327"/>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3" autoAdjust="0"/>
    <p:restoredTop sz="95494" autoAdjust="0"/>
  </p:normalViewPr>
  <p:slideViewPr>
    <p:cSldViewPr>
      <p:cViewPr varScale="1">
        <p:scale>
          <a:sx n="90" d="100"/>
          <a:sy n="90" d="100"/>
        </p:scale>
        <p:origin x="-942" y="-90"/>
      </p:cViewPr>
      <p:guideLst>
        <p:guide orient="horz" pos="1586"/>
        <p:guide pos="2974"/>
      </p:guideLst>
    </p:cSldViewPr>
  </p:slideViewPr>
  <p:notesTextViewPr>
    <p:cViewPr>
      <p:scale>
        <a:sx n="25" d="100"/>
        <a:sy n="25"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pPr/>
              <a:t>2019/10/9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pPr/>
              <a:t>‹#›</a:t>
            </a:fld>
            <a:endParaRPr lang="zh-CN" altLang="en-US"/>
          </a:p>
        </p:txBody>
      </p:sp>
    </p:spTree>
    <p:extLst>
      <p:ext uri="{BB962C8B-B14F-4D97-AF65-F5344CB8AC3E}">
        <p14:creationId xmlns:p14="http://schemas.microsoft.com/office/powerpoint/2010/main" xmlns="" val="397695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xmlns="" val="55771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xmlns="" val="57005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xmlns="" val="358241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xmlns="" val="93344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xmlns="" val="91426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xmlns="" val="363859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pPr/>
              <a:t>2019/10/9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pPr/>
              <a:t>2019/10/9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pPr/>
              <a:t>2019/10/9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pPr/>
              <a:t>2019/10/9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pPr/>
              <a:t>2019/10/9</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pPr/>
              <a:t>2019/10/9</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pPr/>
              <a:t>2019/10/9</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pPr/>
              <a:t>2019/10/9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pPr/>
              <a:t>2019/10/9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4060" y="0"/>
            <a:ext cx="913587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217942" y="2208525"/>
            <a:ext cx="2664296" cy="1491630"/>
          </a:xfrm>
          <a:prstGeom prst="rect">
            <a:avLst/>
          </a:prstGeom>
        </p:spPr>
      </p:pic>
      <p:sp>
        <p:nvSpPr>
          <p:cNvPr id="10" name="TextBox 9"/>
          <p:cNvSpPr txBox="1"/>
          <p:nvPr/>
        </p:nvSpPr>
        <p:spPr>
          <a:xfrm>
            <a:off x="1758950" y="2065020"/>
            <a:ext cx="5927090" cy="583565"/>
          </a:xfrm>
          <a:prstGeom prst="rect">
            <a:avLst/>
          </a:prstGeom>
          <a:noFill/>
        </p:spPr>
        <p:txBody>
          <a:bodyPr wrap="square" rtlCol="0">
            <a:spAutoFit/>
          </a:bodyPr>
          <a:lstStyle/>
          <a:p>
            <a:r>
              <a:rPr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cs typeface="微软雅黑" panose="020B0503020204020204" pitchFamily="34" charset="-122"/>
                <a:sym typeface="+mn-ea"/>
              </a:rPr>
              <a:t>企业知识产权管理体系认证宣</a:t>
            </a:r>
            <a:r>
              <a:rPr lang="zh-CN"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cs typeface="微软雅黑" panose="020B0503020204020204" pitchFamily="34" charset="-122"/>
                <a:sym typeface="+mn-ea"/>
              </a:rPr>
              <a:t>讲</a:t>
            </a:r>
            <a:endParaRPr lang="zh-CN"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529520" y="2744589"/>
            <a:ext cx="1936383" cy="193638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linds(horizontal)">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0" y="326390"/>
            <a:ext cx="6123305" cy="521970"/>
          </a:xfrm>
          <a:prstGeom prst="rect">
            <a:avLst/>
          </a:prstGeom>
          <a:noFill/>
          <a:ln w="9525">
            <a:noFill/>
          </a:ln>
        </p:spPr>
        <p:txBody>
          <a:bodyPr wrap="square">
            <a:spAutoFit/>
          </a:bodyPr>
          <a:lstStyle/>
          <a:p>
            <a:pPr indent="0"/>
            <a:r>
              <a:rPr sz="2800" b="1">
                <a:latin typeface="Arial" panose="020B0604020202020204" pitchFamily="34" charset="0"/>
                <a:ea typeface="宋体" panose="02010600030101010101" pitchFamily="2" charset="-122"/>
              </a:rPr>
              <a:t>5.提升企业知识产权影响力</a:t>
            </a:r>
          </a:p>
        </p:txBody>
      </p:sp>
      <p:sp>
        <p:nvSpPr>
          <p:cNvPr id="2" name="文本框 1"/>
          <p:cNvSpPr txBox="1"/>
          <p:nvPr/>
        </p:nvSpPr>
        <p:spPr>
          <a:xfrm>
            <a:off x="975995" y="1136650"/>
            <a:ext cx="6633845" cy="3784600"/>
          </a:xfrm>
          <a:prstGeom prst="rect">
            <a:avLst/>
          </a:prstGeom>
          <a:noFill/>
          <a:ln w="9525">
            <a:noFill/>
          </a:ln>
        </p:spPr>
        <p:txBody>
          <a:bodyPr wrap="square">
            <a:spAutoFit/>
          </a:bodyPr>
          <a:lstStyle/>
          <a:p>
            <a:pPr indent="0"/>
            <a:r>
              <a:rPr lang="en-US" altLang="zh-CN" sz="2400" b="0">
                <a:ea typeface="宋体" panose="02010600030101010101" pitchFamily="2" charset="-122"/>
              </a:rPr>
              <a:t>       </a:t>
            </a:r>
            <a:r>
              <a:rPr lang="zh-CN" sz="2400" b="0">
                <a:ea typeface="宋体" panose="02010600030101010101" pitchFamily="2" charset="-122"/>
              </a:rPr>
              <a:t>通过贯标，企业领导和广大职工知识产权意识大大增加，实现知识产权管理“领导落实、机构落实、制度落实、人员落实”，在内部形成创造知识产权、尊重知识产权、保护知识产权的良好氛围。</a:t>
            </a:r>
          </a:p>
          <a:p>
            <a:pPr indent="0"/>
            <a:r>
              <a:rPr lang="zh-CN" sz="2400" b="0">
                <a:ea typeface="宋体" panose="02010600030101010101" pitchFamily="2" charset="-122"/>
              </a:rPr>
              <a:t>        贯标认证，是第三方结合标准要求，对企业知识产权管理工作进行检查和评价。贯标成功，有效证明了企业知识产权管理工作的规范和完善，为企业创造、运营知识产权以巩固市场地位、创造经济效益，奠定了坚实的基础。</a:t>
            </a:r>
          </a:p>
        </p:txBody>
      </p:sp>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5030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p:cNvSpPr txBox="1"/>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3200" dirty="0">
                <a:solidFill>
                  <a:schemeClr val="tx1"/>
                </a:solidFill>
                <a:effectLst>
                  <a:outerShdw blurRad="38100" dist="19050" dir="2700000" algn="tl" rotWithShape="0">
                    <a:schemeClr val="dk1">
                      <a:alpha val="40000"/>
                    </a:schemeClr>
                  </a:outerShdw>
                </a:effectLst>
                <a:latin typeface="+mn-ea"/>
              </a:rPr>
              <a:t>企业如何贯标</a:t>
            </a:r>
          </a:p>
        </p:txBody>
      </p:sp>
      <p:cxnSp>
        <p:nvCxnSpPr>
          <p:cNvPr id="7" name="Straight Connector 12"/>
          <p:cNvCxnSpPr/>
          <p:nvPr/>
        </p:nvCxnSpPr>
        <p:spPr>
          <a:xfrm>
            <a:off x="8456792" y="469156"/>
            <a:ext cx="0" cy="5394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5464518" y="1295291"/>
            <a:ext cx="2796076" cy="2835506"/>
            <a:chOff x="1331640" y="1707654"/>
            <a:chExt cx="2796076" cy="2835506"/>
          </a:xfrm>
        </p:grpSpPr>
        <p:sp>
          <p:nvSpPr>
            <p:cNvPr id="60" name="等腰三角形 5"/>
            <p:cNvSpPr/>
            <p:nvPr/>
          </p:nvSpPr>
          <p:spPr>
            <a:xfrm>
              <a:off x="1608861" y="1707654"/>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9B37"/>
                </a:solidFill>
                <a:effectLst/>
                <a:latin typeface="+mn-ea"/>
              </a:endParaRPr>
            </a:p>
          </p:txBody>
        </p:sp>
        <p:sp>
          <p:nvSpPr>
            <p:cNvPr id="61" name="等腰三角形 5"/>
            <p:cNvSpPr/>
            <p:nvPr/>
          </p:nvSpPr>
          <p:spPr>
            <a:xfrm>
              <a:off x="1619672" y="2445005"/>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9B37"/>
                </a:solidFill>
                <a:effectLst/>
                <a:latin typeface="+mn-ea"/>
              </a:endParaRPr>
            </a:p>
          </p:txBody>
        </p:sp>
        <p:sp>
          <p:nvSpPr>
            <p:cNvPr id="62" name="等腰三角形 5"/>
            <p:cNvSpPr/>
            <p:nvPr/>
          </p:nvSpPr>
          <p:spPr>
            <a:xfrm flipV="1">
              <a:off x="1608861" y="3167482"/>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9B37"/>
                </a:solidFill>
                <a:effectLst/>
                <a:latin typeface="+mn-ea"/>
              </a:endParaRPr>
            </a:p>
          </p:txBody>
        </p:sp>
        <p:sp>
          <p:nvSpPr>
            <p:cNvPr id="63" name="等腰三角形 5"/>
            <p:cNvSpPr/>
            <p:nvPr/>
          </p:nvSpPr>
          <p:spPr>
            <a:xfrm flipV="1">
              <a:off x="1619672" y="3356821"/>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9B37"/>
                </a:solidFill>
                <a:effectLst/>
                <a:latin typeface="+mn-ea"/>
              </a:endParaRPr>
            </a:p>
          </p:txBody>
        </p:sp>
        <p:sp>
          <p:nvSpPr>
            <p:cNvPr id="64" name="圆角矩形 11"/>
            <p:cNvSpPr/>
            <p:nvPr/>
          </p:nvSpPr>
          <p:spPr>
            <a:xfrm>
              <a:off x="1331640" y="3079858"/>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9B37"/>
                </a:solidFill>
                <a:effectLst/>
                <a:latin typeface="+mn-ea"/>
              </a:endParaRPr>
            </a:p>
          </p:txBody>
        </p:sp>
        <p:sp>
          <p:nvSpPr>
            <p:cNvPr id="65"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9B37"/>
                </a:solidFill>
                <a:effectLst/>
                <a:latin typeface="+mn-ea"/>
              </a:endParaRPr>
            </a:p>
          </p:txBody>
        </p:sp>
      </p:grpSp>
      <p:sp>
        <p:nvSpPr>
          <p:cNvPr id="66" name="矩形 1"/>
          <p:cNvSpPr>
            <a:spLocks noChangeArrowheads="1"/>
          </p:cNvSpPr>
          <p:nvPr/>
        </p:nvSpPr>
        <p:spPr bwMode="auto">
          <a:xfrm>
            <a:off x="320675" y="1121410"/>
            <a:ext cx="398589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12700">
              <a:lnSpc>
                <a:spcPct val="100000"/>
              </a:lnSpc>
            </a:pPr>
            <a:r>
              <a:rPr lang="en-US" altLang="zh-CN" dirty="0">
                <a:solidFill>
                  <a:srgbClr val="769B37"/>
                </a:solidFill>
                <a:effectLst/>
                <a:latin typeface="+mn-ea"/>
                <a:cs typeface="+mn-ea"/>
              </a:rPr>
              <a:t>1</a:t>
            </a:r>
            <a:r>
              <a:rPr lang="zh-CN" altLang="en-US" dirty="0">
                <a:solidFill>
                  <a:srgbClr val="769B37"/>
                </a:solidFill>
                <a:effectLst/>
                <a:latin typeface="+mn-ea"/>
                <a:cs typeface="+mn-ea"/>
              </a:rPr>
              <a:t>.</a:t>
            </a:r>
            <a:r>
              <a:rPr dirty="0">
                <a:solidFill>
                  <a:srgbClr val="769B37"/>
                </a:solidFill>
                <a:effectLst/>
                <a:latin typeface="+mn-ea"/>
                <a:cs typeface="+mn-ea"/>
                <a:sym typeface="+mn-ea"/>
              </a:rPr>
              <a:t>贯标工作启动</a:t>
            </a:r>
            <a:endParaRPr lang="zh-CN" altLang="en-US" dirty="0">
              <a:solidFill>
                <a:srgbClr val="769B37"/>
              </a:solidFill>
              <a:effectLst/>
              <a:latin typeface="+mn-ea"/>
              <a:cs typeface="+mn-ea"/>
              <a:sym typeface="+mn-ea"/>
            </a:endParaRPr>
          </a:p>
        </p:txBody>
      </p:sp>
      <p:sp>
        <p:nvSpPr>
          <p:cNvPr id="67" name="矩形 1"/>
          <p:cNvSpPr>
            <a:spLocks noChangeArrowheads="1"/>
          </p:cNvSpPr>
          <p:nvPr/>
        </p:nvSpPr>
        <p:spPr bwMode="auto">
          <a:xfrm>
            <a:off x="320675" y="1489710"/>
            <a:ext cx="398589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dirty="0">
                <a:solidFill>
                  <a:srgbClr val="769B37"/>
                </a:solidFill>
                <a:effectLst/>
                <a:latin typeface="+mn-ea"/>
                <a:cs typeface="+mn-ea"/>
              </a:rPr>
              <a:t>2</a:t>
            </a:r>
            <a:r>
              <a:rPr lang="zh-CN" altLang="en-US" dirty="0">
                <a:solidFill>
                  <a:srgbClr val="769B37"/>
                </a:solidFill>
                <a:effectLst/>
                <a:latin typeface="+mn-ea"/>
                <a:cs typeface="+mn-ea"/>
              </a:rPr>
              <a:t>.诊断调查</a:t>
            </a:r>
          </a:p>
        </p:txBody>
      </p:sp>
      <p:sp>
        <p:nvSpPr>
          <p:cNvPr id="68" name="矩形 1"/>
          <p:cNvSpPr>
            <a:spLocks noChangeArrowheads="1"/>
          </p:cNvSpPr>
          <p:nvPr/>
        </p:nvSpPr>
        <p:spPr bwMode="auto">
          <a:xfrm>
            <a:off x="320675" y="1857375"/>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12700">
              <a:lnSpc>
                <a:spcPct val="100000"/>
              </a:lnSpc>
            </a:pPr>
            <a:r>
              <a:rPr lang="en-US" altLang="zh-CN" dirty="0">
                <a:solidFill>
                  <a:srgbClr val="769B37"/>
                </a:solidFill>
                <a:effectLst/>
                <a:latin typeface="+mn-ea"/>
                <a:cs typeface="+mn-ea"/>
              </a:rPr>
              <a:t>3</a:t>
            </a:r>
            <a:r>
              <a:rPr lang="zh-CN" altLang="en-US" dirty="0">
                <a:solidFill>
                  <a:srgbClr val="769B37"/>
                </a:solidFill>
                <a:effectLst/>
                <a:latin typeface="+mn-ea"/>
                <a:cs typeface="+mn-ea"/>
              </a:rPr>
              <a:t>.</a:t>
            </a:r>
            <a:r>
              <a:rPr dirty="0">
                <a:solidFill>
                  <a:srgbClr val="769B37"/>
                </a:solidFill>
                <a:effectLst/>
                <a:latin typeface="+mn-ea"/>
                <a:cs typeface="+mn-ea"/>
                <a:sym typeface="+mn-ea"/>
              </a:rPr>
              <a:t>构建知识产权管理体系</a:t>
            </a:r>
            <a:endParaRPr lang="zh-CN" altLang="en-US" dirty="0">
              <a:solidFill>
                <a:srgbClr val="769B37"/>
              </a:solidFill>
              <a:effectLst/>
              <a:latin typeface="+mn-ea"/>
              <a:cs typeface="+mn-ea"/>
              <a:sym typeface="+mn-ea"/>
            </a:endParaRPr>
          </a:p>
        </p:txBody>
      </p:sp>
      <p:sp>
        <p:nvSpPr>
          <p:cNvPr id="69" name="矩形 1"/>
          <p:cNvSpPr>
            <a:spLocks noChangeArrowheads="1"/>
          </p:cNvSpPr>
          <p:nvPr/>
        </p:nvSpPr>
        <p:spPr bwMode="auto">
          <a:xfrm>
            <a:off x="320675" y="2271395"/>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dirty="0">
                <a:solidFill>
                  <a:srgbClr val="769B37"/>
                </a:solidFill>
                <a:effectLst/>
                <a:latin typeface="+mn-ea"/>
                <a:cs typeface="+mn-ea"/>
              </a:rPr>
              <a:t>4</a:t>
            </a:r>
            <a:r>
              <a:rPr lang="zh-CN" altLang="en-US" dirty="0">
                <a:solidFill>
                  <a:srgbClr val="769B37"/>
                </a:solidFill>
                <a:effectLst/>
                <a:latin typeface="+mn-ea"/>
                <a:cs typeface="+mn-ea"/>
              </a:rPr>
              <a:t>.编制体系文件</a:t>
            </a:r>
          </a:p>
        </p:txBody>
      </p:sp>
      <p:cxnSp>
        <p:nvCxnSpPr>
          <p:cNvPr id="70" name="直接连接符 69"/>
          <p:cNvCxnSpPr/>
          <p:nvPr/>
        </p:nvCxnSpPr>
        <p:spPr>
          <a:xfrm flipH="1">
            <a:off x="4397052" y="1336433"/>
            <a:ext cx="792087" cy="0"/>
          </a:xfrm>
          <a:prstGeom prst="line">
            <a:avLst/>
          </a:prstGeom>
          <a:ln w="6350">
            <a:solidFill>
              <a:schemeClr val="bg1">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397052" y="1700225"/>
            <a:ext cx="792087" cy="0"/>
          </a:xfrm>
          <a:prstGeom prst="line">
            <a:avLst/>
          </a:prstGeom>
          <a:ln w="6350">
            <a:solidFill>
              <a:schemeClr val="tx1">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4397687" y="2041792"/>
            <a:ext cx="792087" cy="0"/>
          </a:xfrm>
          <a:prstGeom prst="line">
            <a:avLst/>
          </a:prstGeom>
          <a:ln w="6350">
            <a:solidFill>
              <a:schemeClr val="bg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397687" y="2471625"/>
            <a:ext cx="792087" cy="0"/>
          </a:xfrm>
          <a:prstGeom prst="line">
            <a:avLst/>
          </a:prstGeom>
          <a:ln w="6350">
            <a:solidFill>
              <a:schemeClr val="tx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矩形 1"/>
          <p:cNvSpPr>
            <a:spLocks noChangeArrowheads="1"/>
          </p:cNvSpPr>
          <p:nvPr/>
        </p:nvSpPr>
        <p:spPr bwMode="auto">
          <a:xfrm>
            <a:off x="320040" y="2766060"/>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dirty="0">
                <a:solidFill>
                  <a:srgbClr val="769B37"/>
                </a:solidFill>
                <a:effectLst/>
                <a:latin typeface="+mn-ea"/>
                <a:cs typeface="+mn-ea"/>
              </a:rPr>
              <a:t>5</a:t>
            </a:r>
            <a:r>
              <a:rPr lang="zh-CN" altLang="en-US" dirty="0">
                <a:solidFill>
                  <a:srgbClr val="769B37"/>
                </a:solidFill>
                <a:effectLst/>
                <a:latin typeface="+mn-ea"/>
                <a:cs typeface="+mn-ea"/>
              </a:rPr>
              <a:t>.宣贯培训</a:t>
            </a:r>
          </a:p>
        </p:txBody>
      </p:sp>
      <p:cxnSp>
        <p:nvCxnSpPr>
          <p:cNvPr id="3" name="直接连接符 2"/>
          <p:cNvCxnSpPr/>
          <p:nvPr/>
        </p:nvCxnSpPr>
        <p:spPr>
          <a:xfrm flipH="1">
            <a:off x="4397052" y="2966290"/>
            <a:ext cx="792087" cy="0"/>
          </a:xfrm>
          <a:prstGeom prst="line">
            <a:avLst/>
          </a:prstGeom>
          <a:ln w="6350">
            <a:solidFill>
              <a:schemeClr val="tx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矩形 1"/>
          <p:cNvSpPr>
            <a:spLocks noChangeArrowheads="1"/>
          </p:cNvSpPr>
          <p:nvPr/>
        </p:nvSpPr>
        <p:spPr bwMode="auto">
          <a:xfrm>
            <a:off x="320040" y="3320415"/>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dirty="0">
                <a:solidFill>
                  <a:srgbClr val="769B37"/>
                </a:solidFill>
                <a:effectLst/>
                <a:latin typeface="+mn-ea"/>
                <a:cs typeface="+mn-ea"/>
              </a:rPr>
              <a:t>6</a:t>
            </a:r>
            <a:r>
              <a:rPr lang="zh-CN" altLang="en-US" dirty="0">
                <a:solidFill>
                  <a:srgbClr val="769B37"/>
                </a:solidFill>
                <a:effectLst/>
                <a:latin typeface="+mn-ea"/>
                <a:cs typeface="+mn-ea"/>
              </a:rPr>
              <a:t>.实施运行</a:t>
            </a:r>
          </a:p>
        </p:txBody>
      </p:sp>
      <p:cxnSp>
        <p:nvCxnSpPr>
          <p:cNvPr id="9" name="直接连接符 8"/>
          <p:cNvCxnSpPr/>
          <p:nvPr/>
        </p:nvCxnSpPr>
        <p:spPr>
          <a:xfrm flipH="1">
            <a:off x="4397052" y="3520645"/>
            <a:ext cx="792087" cy="0"/>
          </a:xfrm>
          <a:prstGeom prst="line">
            <a:avLst/>
          </a:prstGeom>
          <a:ln w="6350">
            <a:solidFill>
              <a:schemeClr val="tx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1"/>
          <p:cNvSpPr>
            <a:spLocks noChangeArrowheads="1"/>
          </p:cNvSpPr>
          <p:nvPr/>
        </p:nvSpPr>
        <p:spPr bwMode="auto">
          <a:xfrm>
            <a:off x="320040" y="3820795"/>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12700">
              <a:lnSpc>
                <a:spcPct val="100000"/>
              </a:lnSpc>
            </a:pPr>
            <a:r>
              <a:rPr lang="en-US" altLang="zh-CN" dirty="0">
                <a:solidFill>
                  <a:srgbClr val="769B37"/>
                </a:solidFill>
                <a:effectLst/>
                <a:latin typeface="+mn-ea"/>
                <a:cs typeface="+mn-ea"/>
              </a:rPr>
              <a:t>7</a:t>
            </a:r>
            <a:r>
              <a:rPr lang="zh-CN" altLang="en-US" dirty="0">
                <a:solidFill>
                  <a:srgbClr val="769B37"/>
                </a:solidFill>
                <a:effectLst/>
                <a:latin typeface="+mn-ea"/>
                <a:cs typeface="+mn-ea"/>
              </a:rPr>
              <a:t>.</a:t>
            </a:r>
            <a:r>
              <a:rPr dirty="0">
                <a:solidFill>
                  <a:srgbClr val="769B37"/>
                </a:solidFill>
                <a:effectLst/>
                <a:latin typeface="+mn-ea"/>
                <a:cs typeface="+mn-ea"/>
                <a:sym typeface="+mn-ea"/>
              </a:rPr>
              <a:t>内部审核与管理评审</a:t>
            </a:r>
            <a:endParaRPr lang="zh-CN" altLang="en-US" dirty="0">
              <a:solidFill>
                <a:srgbClr val="769B37"/>
              </a:solidFill>
              <a:effectLst/>
              <a:latin typeface="+mn-ea"/>
              <a:cs typeface="+mn-ea"/>
              <a:sym typeface="+mn-ea"/>
            </a:endParaRPr>
          </a:p>
        </p:txBody>
      </p:sp>
      <p:cxnSp>
        <p:nvCxnSpPr>
          <p:cNvPr id="11" name="直接连接符 10"/>
          <p:cNvCxnSpPr/>
          <p:nvPr/>
        </p:nvCxnSpPr>
        <p:spPr>
          <a:xfrm flipH="1">
            <a:off x="4397052" y="4021025"/>
            <a:ext cx="792087" cy="0"/>
          </a:xfrm>
          <a:prstGeom prst="line">
            <a:avLst/>
          </a:prstGeom>
          <a:ln w="6350">
            <a:solidFill>
              <a:schemeClr val="tx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矩形 1"/>
          <p:cNvSpPr>
            <a:spLocks noChangeArrowheads="1"/>
          </p:cNvSpPr>
          <p:nvPr/>
        </p:nvSpPr>
        <p:spPr bwMode="auto">
          <a:xfrm>
            <a:off x="320040" y="4278630"/>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12700">
              <a:lnSpc>
                <a:spcPct val="100000"/>
              </a:lnSpc>
            </a:pPr>
            <a:r>
              <a:rPr lang="en-US" altLang="zh-CN" dirty="0">
                <a:solidFill>
                  <a:srgbClr val="769B37"/>
                </a:solidFill>
                <a:effectLst/>
                <a:latin typeface="+mn-ea"/>
                <a:cs typeface="+mn-ea"/>
              </a:rPr>
              <a:t>8</a:t>
            </a:r>
            <a:r>
              <a:rPr lang="zh-CN" altLang="en-US" dirty="0">
                <a:solidFill>
                  <a:srgbClr val="769B37"/>
                </a:solidFill>
                <a:effectLst/>
                <a:latin typeface="+mn-ea"/>
                <a:cs typeface="+mn-ea"/>
              </a:rPr>
              <a:t>.第三方认证</a:t>
            </a:r>
          </a:p>
        </p:txBody>
      </p:sp>
      <p:cxnSp>
        <p:nvCxnSpPr>
          <p:cNvPr id="13" name="直接连接符 12"/>
          <p:cNvCxnSpPr/>
          <p:nvPr/>
        </p:nvCxnSpPr>
        <p:spPr>
          <a:xfrm flipH="1">
            <a:off x="4397052" y="4462985"/>
            <a:ext cx="792087" cy="0"/>
          </a:xfrm>
          <a:prstGeom prst="line">
            <a:avLst/>
          </a:prstGeom>
          <a:ln w="6350">
            <a:solidFill>
              <a:schemeClr val="tx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ppt_x"/>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additive="base">
                                        <p:cTn id="17" dur="500" fill="hold"/>
                                        <p:tgtEl>
                                          <p:spTgt spid="70"/>
                                        </p:tgtEl>
                                        <p:attrNameLst>
                                          <p:attrName>ppt_x</p:attrName>
                                        </p:attrNameLst>
                                      </p:cBhvr>
                                      <p:tavLst>
                                        <p:tav tm="0">
                                          <p:val>
                                            <p:strVal val="#ppt_x"/>
                                          </p:val>
                                        </p:tav>
                                        <p:tav tm="100000">
                                          <p:val>
                                            <p:strVal val="#ppt_x"/>
                                          </p:val>
                                        </p:tav>
                                      </p:tavLst>
                                    </p:anim>
                                    <p:anim calcmode="lin" valueType="num">
                                      <p:cBhvr additive="base">
                                        <p:cTn id="18" dur="500" fill="hold"/>
                                        <p:tgtEl>
                                          <p:spTgt spid="7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ppt_x"/>
                                          </p:val>
                                        </p:tav>
                                        <p:tav tm="100000">
                                          <p:val>
                                            <p:strVal val="#ppt_x"/>
                                          </p:val>
                                        </p:tav>
                                      </p:tavLst>
                                    </p:anim>
                                    <p:anim calcmode="lin" valueType="num">
                                      <p:cBhvr additive="base">
                                        <p:cTn id="23" dur="500" fill="hold"/>
                                        <p:tgtEl>
                                          <p:spTgt spid="6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ppt_x"/>
                                          </p:val>
                                        </p:tav>
                                        <p:tav tm="100000">
                                          <p:val>
                                            <p:strVal val="#ppt_x"/>
                                          </p:val>
                                        </p:tav>
                                      </p:tavLst>
                                    </p:anim>
                                    <p:anim calcmode="lin" valueType="num">
                                      <p:cBhvr additive="base">
                                        <p:cTn id="28" dur="500" fill="hold"/>
                                        <p:tgtEl>
                                          <p:spTgt spid="7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additive="base">
                                        <p:cTn id="32" dur="500" fill="hold"/>
                                        <p:tgtEl>
                                          <p:spTgt spid="67"/>
                                        </p:tgtEl>
                                        <p:attrNameLst>
                                          <p:attrName>ppt_x</p:attrName>
                                        </p:attrNameLst>
                                      </p:cBhvr>
                                      <p:tavLst>
                                        <p:tav tm="0">
                                          <p:val>
                                            <p:strVal val="#ppt_x"/>
                                          </p:val>
                                        </p:tav>
                                        <p:tav tm="100000">
                                          <p:val>
                                            <p:strVal val="#ppt_x"/>
                                          </p:val>
                                        </p:tav>
                                      </p:tavLst>
                                    </p:anim>
                                    <p:anim calcmode="lin" valueType="num">
                                      <p:cBhvr additive="base">
                                        <p:cTn id="33" dur="500" fill="hold"/>
                                        <p:tgtEl>
                                          <p:spTgt spid="6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fill="hold"/>
                                        <p:tgtEl>
                                          <p:spTgt spid="72"/>
                                        </p:tgtEl>
                                        <p:attrNameLst>
                                          <p:attrName>ppt_x</p:attrName>
                                        </p:attrNameLst>
                                      </p:cBhvr>
                                      <p:tavLst>
                                        <p:tav tm="0">
                                          <p:val>
                                            <p:strVal val="#ppt_x"/>
                                          </p:val>
                                        </p:tav>
                                        <p:tav tm="100000">
                                          <p:val>
                                            <p:strVal val="#ppt_x"/>
                                          </p:val>
                                        </p:tav>
                                      </p:tavLst>
                                    </p:anim>
                                    <p:anim calcmode="lin" valueType="num">
                                      <p:cBhvr additive="base">
                                        <p:cTn id="38" dur="500" fill="hold"/>
                                        <p:tgtEl>
                                          <p:spTgt spid="7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ppt_x"/>
                                          </p:val>
                                        </p:tav>
                                        <p:tav tm="100000">
                                          <p:val>
                                            <p:strVal val="#ppt_x"/>
                                          </p:val>
                                        </p:tav>
                                      </p:tavLst>
                                    </p:anim>
                                    <p:anim calcmode="lin" valueType="num">
                                      <p:cBhvr additive="base">
                                        <p:cTn id="43" dur="500" fill="hold"/>
                                        <p:tgtEl>
                                          <p:spTgt spid="6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ppt_x"/>
                                          </p:val>
                                        </p:tav>
                                        <p:tav tm="100000">
                                          <p:val>
                                            <p:strVal val="#ppt_x"/>
                                          </p:val>
                                        </p:tav>
                                      </p:tavLst>
                                    </p:anim>
                                    <p:anim calcmode="lin" valueType="num">
                                      <p:cBhvr additive="base">
                                        <p:cTn id="48" dur="500" fill="hold"/>
                                        <p:tgtEl>
                                          <p:spTgt spid="7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500" fill="hold"/>
                                        <p:tgtEl>
                                          <p:spTgt spid="69"/>
                                        </p:tgtEl>
                                        <p:attrNameLst>
                                          <p:attrName>ppt_x</p:attrName>
                                        </p:attrNameLst>
                                      </p:cBhvr>
                                      <p:tavLst>
                                        <p:tav tm="0">
                                          <p:val>
                                            <p:strVal val="#ppt_x"/>
                                          </p:val>
                                        </p:tav>
                                        <p:tav tm="100000">
                                          <p:val>
                                            <p:strVal val="#ppt_x"/>
                                          </p:val>
                                        </p:tav>
                                      </p:tavLst>
                                    </p:anim>
                                    <p:anim calcmode="lin" valueType="num">
                                      <p:cBhvr additive="base">
                                        <p:cTn id="53" dur="500" fill="hold"/>
                                        <p:tgtEl>
                                          <p:spTgt spid="69"/>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additive="base">
                                        <p:cTn id="72" dur="500" fill="hold"/>
                                        <p:tgtEl>
                                          <p:spTgt spid="6"/>
                                        </p:tgtEl>
                                        <p:attrNameLst>
                                          <p:attrName>ppt_x</p:attrName>
                                        </p:attrNameLst>
                                      </p:cBhvr>
                                      <p:tavLst>
                                        <p:tav tm="0">
                                          <p:val>
                                            <p:strVal val="#ppt_x"/>
                                          </p:val>
                                        </p:tav>
                                        <p:tav tm="100000">
                                          <p:val>
                                            <p:strVal val="#ppt_x"/>
                                          </p:val>
                                        </p:tav>
                                      </p:tavLst>
                                    </p:anim>
                                    <p:anim calcmode="lin" valueType="num">
                                      <p:cBhvr additive="base">
                                        <p:cTn id="73" dur="500" fill="hold"/>
                                        <p:tgtEl>
                                          <p:spTgt spid="6"/>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nodeType="after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additive="base">
                                        <p:cTn id="82" dur="500" fill="hold"/>
                                        <p:tgtEl>
                                          <p:spTgt spid="10"/>
                                        </p:tgtEl>
                                        <p:attrNameLst>
                                          <p:attrName>ppt_x</p:attrName>
                                        </p:attrNameLst>
                                      </p:cBhvr>
                                      <p:tavLst>
                                        <p:tav tm="0">
                                          <p:val>
                                            <p:strVal val="#ppt_x"/>
                                          </p:val>
                                        </p:tav>
                                        <p:tav tm="100000">
                                          <p:val>
                                            <p:strVal val="#ppt_x"/>
                                          </p:val>
                                        </p:tav>
                                      </p:tavLst>
                                    </p:anim>
                                    <p:anim calcmode="lin" valueType="num">
                                      <p:cBhvr additive="base">
                                        <p:cTn id="83" dur="500" fill="hold"/>
                                        <p:tgtEl>
                                          <p:spTgt spid="10"/>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nodeType="after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additive="base">
                                        <p:cTn id="87" dur="500" fill="hold"/>
                                        <p:tgtEl>
                                          <p:spTgt spid="13"/>
                                        </p:tgtEl>
                                        <p:attrNameLst>
                                          <p:attrName>ppt_x</p:attrName>
                                        </p:attrNameLst>
                                      </p:cBhvr>
                                      <p:tavLst>
                                        <p:tav tm="0">
                                          <p:val>
                                            <p:strVal val="#ppt_x"/>
                                          </p:val>
                                        </p:tav>
                                        <p:tav tm="100000">
                                          <p:val>
                                            <p:strVal val="#ppt_x"/>
                                          </p:val>
                                        </p:tav>
                                      </p:tavLst>
                                    </p:anim>
                                    <p:anim calcmode="lin" valueType="num">
                                      <p:cBhvr additive="base">
                                        <p:cTn id="88" dur="500" fill="hold"/>
                                        <p:tgtEl>
                                          <p:spTgt spid="13"/>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12"/>
                                        </p:tgtEl>
                                        <p:attrNameLst>
                                          <p:attrName>style.visibility</p:attrName>
                                        </p:attrNameLst>
                                      </p:cBhvr>
                                      <p:to>
                                        <p:strVal val="visible"/>
                                      </p:to>
                                    </p:set>
                                    <p:anim calcmode="lin" valueType="num">
                                      <p:cBhvr additive="base">
                                        <p:cTn id="92" dur="500" fill="hold"/>
                                        <p:tgtEl>
                                          <p:spTgt spid="12"/>
                                        </p:tgtEl>
                                        <p:attrNameLst>
                                          <p:attrName>ppt_x</p:attrName>
                                        </p:attrNameLst>
                                      </p:cBhvr>
                                      <p:tavLst>
                                        <p:tav tm="0">
                                          <p:val>
                                            <p:strVal val="#ppt_x"/>
                                          </p:val>
                                        </p:tav>
                                        <p:tav tm="100000">
                                          <p:val>
                                            <p:strVal val="#ppt_x"/>
                                          </p:val>
                                        </p:tav>
                                      </p:tavLst>
                                    </p:anim>
                                    <p:anim calcmode="lin" valueType="num">
                                      <p:cBhvr additive="base">
                                        <p:cTn id="9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6" grpId="0"/>
      <p:bldP spid="67" grpId="0"/>
      <p:bldP spid="68" grpId="0"/>
      <p:bldP spid="69" grpId="0"/>
      <p:bldP spid="2" grpId="0"/>
      <p:bldP spid="6" grpId="0"/>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115" y="407670"/>
            <a:ext cx="1795780" cy="368300"/>
          </a:xfrm>
          <a:prstGeom prst="rect">
            <a:avLst/>
          </a:prstGeom>
          <a:noFill/>
        </p:spPr>
        <p:txBody>
          <a:bodyPr wrap="none" rtlCol="0" anchor="t">
            <a:spAutoFit/>
          </a:bodyPr>
          <a:lstStyle/>
          <a:p>
            <a:pPr marL="12700" algn="l">
              <a:lnSpc>
                <a:spcPct val="100000"/>
              </a:lnSpc>
            </a:pPr>
            <a:r>
              <a:rPr lang="en-US" altLang="zh-CN" dirty="0">
                <a:solidFill>
                  <a:srgbClr val="769B37"/>
                </a:solidFill>
                <a:effectLst/>
                <a:latin typeface="+mn-ea"/>
                <a:cs typeface="+mn-ea"/>
                <a:sym typeface="+mn-ea"/>
              </a:rPr>
              <a:t>1</a:t>
            </a:r>
            <a:r>
              <a:rPr lang="zh-CN" altLang="en-US" dirty="0">
                <a:solidFill>
                  <a:srgbClr val="769B37"/>
                </a:solidFill>
                <a:effectLst/>
                <a:latin typeface="+mn-ea"/>
                <a:cs typeface="+mn-ea"/>
                <a:sym typeface="+mn-ea"/>
              </a:rPr>
              <a:t>.</a:t>
            </a:r>
            <a:r>
              <a:rPr dirty="0">
                <a:solidFill>
                  <a:srgbClr val="769B37"/>
                </a:solidFill>
                <a:effectLst/>
                <a:latin typeface="+mn-ea"/>
                <a:cs typeface="+mn-ea"/>
                <a:sym typeface="+mn-ea"/>
              </a:rPr>
              <a:t>贯标工作启动</a:t>
            </a:r>
            <a:endParaRPr lang="zh-CN" altLang="en-US"/>
          </a:p>
        </p:txBody>
      </p:sp>
      <p:sp>
        <p:nvSpPr>
          <p:cNvPr id="22" name="object 22"/>
          <p:cNvSpPr/>
          <p:nvPr/>
        </p:nvSpPr>
        <p:spPr>
          <a:xfrm>
            <a:off x="107632" y="1541843"/>
            <a:ext cx="8929624" cy="3160649"/>
          </a:xfrm>
          <a:prstGeom prst="rect">
            <a:avLst/>
          </a:prstGeom>
          <a:blipFill>
            <a:blip r:embed="rId2" cstate="print"/>
            <a:stretch>
              <a:fillRect/>
            </a:stretch>
          </a:blipFill>
        </p:spPr>
        <p:txBody>
          <a:bodyPr wrap="square" lIns="0" tIns="0" rIns="0" bIns="0" rtlCol="0"/>
          <a:lstStyle/>
          <a:p>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5030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115" y="407670"/>
            <a:ext cx="1338580" cy="368300"/>
          </a:xfrm>
          <a:prstGeom prst="rect">
            <a:avLst/>
          </a:prstGeom>
          <a:noFill/>
        </p:spPr>
        <p:txBody>
          <a:bodyPr wrap="none" rtlCol="0" anchor="t">
            <a:spAutoFit/>
          </a:bodyPr>
          <a:lstStyle/>
          <a:p>
            <a:pPr marL="12700" algn="l">
              <a:lnSpc>
                <a:spcPct val="100000"/>
              </a:lnSpc>
            </a:pPr>
            <a:r>
              <a:rPr lang="en-US" altLang="zh-CN" dirty="0">
                <a:solidFill>
                  <a:srgbClr val="769B37"/>
                </a:solidFill>
                <a:effectLst/>
                <a:latin typeface="+mn-ea"/>
                <a:cs typeface="+mn-ea"/>
                <a:sym typeface="+mn-ea"/>
              </a:rPr>
              <a:t>2</a:t>
            </a:r>
            <a:r>
              <a:rPr lang="zh-CN" altLang="en-US" dirty="0">
                <a:solidFill>
                  <a:srgbClr val="769B37"/>
                </a:solidFill>
                <a:effectLst/>
                <a:latin typeface="+mn-ea"/>
                <a:cs typeface="+mn-ea"/>
                <a:sym typeface="+mn-ea"/>
              </a:rPr>
              <a:t>.诊断调查</a:t>
            </a:r>
            <a:endParaRPr lang="zh-CN" altLang="en-US"/>
          </a:p>
        </p:txBody>
      </p:sp>
      <p:sp>
        <p:nvSpPr>
          <p:cNvPr id="3" name="文本框 2"/>
          <p:cNvSpPr txBox="1"/>
          <p:nvPr/>
        </p:nvSpPr>
        <p:spPr>
          <a:xfrm>
            <a:off x="981710" y="1400810"/>
            <a:ext cx="4871085" cy="1999615"/>
          </a:xfrm>
          <a:prstGeom prst="rect">
            <a:avLst/>
          </a:prstGeom>
          <a:noFill/>
        </p:spPr>
        <p:txBody>
          <a:bodyPr wrap="square" rtlCol="0" anchor="t">
            <a:spAutoFit/>
          </a:bodyPr>
          <a:lstStyle/>
          <a:p>
            <a:pPr marL="866140">
              <a:lnSpc>
                <a:spcPct val="100000"/>
              </a:lnSpc>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进行问卷调查</a:t>
            </a:r>
            <a:endParaRPr spc="-5" dirty="0"/>
          </a:p>
          <a:p>
            <a:pPr marL="866140">
              <a:lnSpc>
                <a:spcPct val="100000"/>
              </a:lnSpc>
              <a:spcBef>
                <a:spcPts val="135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根据标准审阅企业相关制度、记录</a:t>
            </a:r>
            <a:r>
              <a:rPr dirty="0">
                <a:sym typeface="+mn-ea"/>
              </a:rPr>
              <a:t>文</a:t>
            </a:r>
            <a:r>
              <a:rPr spc="-5" dirty="0">
                <a:sym typeface="+mn-ea"/>
              </a:rPr>
              <a:t>件</a:t>
            </a:r>
            <a:endParaRPr spc="-5" dirty="0"/>
          </a:p>
          <a:p>
            <a:pPr marL="866140">
              <a:lnSpc>
                <a:spcPct val="100000"/>
              </a:lnSpc>
              <a:spcBef>
                <a:spcPts val="1370"/>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组织相关部门相关人员进行座谈</a:t>
            </a:r>
            <a:endParaRPr spc="-5" dirty="0"/>
          </a:p>
          <a:p>
            <a:pPr marL="866140">
              <a:lnSpc>
                <a:spcPct val="100000"/>
              </a:lnSpc>
              <a:spcBef>
                <a:spcPts val="135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分析调查情况，形</a:t>
            </a:r>
            <a:r>
              <a:rPr spc="-25" dirty="0">
                <a:sym typeface="+mn-ea"/>
              </a:rPr>
              <a:t>成</a:t>
            </a:r>
            <a:r>
              <a:rPr spc="-5" dirty="0">
                <a:solidFill>
                  <a:srgbClr val="C00000"/>
                </a:solidFill>
                <a:sym typeface="+mn-ea"/>
              </a:rPr>
              <a:t>诊断报告</a:t>
            </a: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5030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115" y="407670"/>
            <a:ext cx="2710180" cy="368300"/>
          </a:xfrm>
          <a:prstGeom prst="rect">
            <a:avLst/>
          </a:prstGeom>
          <a:noFill/>
        </p:spPr>
        <p:txBody>
          <a:bodyPr wrap="none" rtlCol="0" anchor="t">
            <a:spAutoFit/>
          </a:bodyPr>
          <a:lstStyle/>
          <a:p>
            <a:pPr marL="12700" algn="l">
              <a:lnSpc>
                <a:spcPct val="100000"/>
              </a:lnSpc>
            </a:pPr>
            <a:r>
              <a:rPr lang="en-US" altLang="zh-CN" dirty="0">
                <a:solidFill>
                  <a:srgbClr val="769B37"/>
                </a:solidFill>
                <a:effectLst/>
                <a:latin typeface="+mn-ea"/>
                <a:cs typeface="+mn-ea"/>
                <a:sym typeface="+mn-ea"/>
              </a:rPr>
              <a:t>3</a:t>
            </a:r>
            <a:r>
              <a:rPr lang="zh-CN" altLang="en-US" dirty="0">
                <a:solidFill>
                  <a:srgbClr val="769B37"/>
                </a:solidFill>
                <a:effectLst/>
                <a:latin typeface="+mn-ea"/>
                <a:cs typeface="+mn-ea"/>
                <a:sym typeface="+mn-ea"/>
              </a:rPr>
              <a:t>.</a:t>
            </a:r>
            <a:r>
              <a:rPr dirty="0">
                <a:solidFill>
                  <a:schemeClr val="tx1"/>
                </a:solidFill>
                <a:effectLst/>
                <a:latin typeface="微软雅黑" panose="020B0503020204020204" pitchFamily="34" charset="-122"/>
                <a:cs typeface="微软雅黑" panose="020B0503020204020204" pitchFamily="34" charset="-122"/>
                <a:sym typeface="+mn-ea"/>
              </a:rPr>
              <a:t>构建知识产权管理体系</a:t>
            </a:r>
            <a:endParaRPr lang="zh-CN" altLang="en-US" dirty="0">
              <a:solidFill>
                <a:schemeClr val="tx1"/>
              </a:solidFill>
              <a:effectLst/>
              <a:latin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981710" y="1400810"/>
            <a:ext cx="4871085" cy="1548130"/>
          </a:xfrm>
          <a:prstGeom prst="rect">
            <a:avLst/>
          </a:prstGeom>
          <a:noFill/>
        </p:spPr>
        <p:txBody>
          <a:bodyPr wrap="square" rtlCol="0" anchor="t">
            <a:spAutoFit/>
          </a:bodyPr>
          <a:lstStyle/>
          <a:p>
            <a:pPr marL="12700">
              <a:lnSpc>
                <a:spcPct val="100000"/>
              </a:lnSpc>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latin typeface="微软雅黑" panose="020B0503020204020204" pitchFamily="34" charset="-122"/>
                <a:cs typeface="微软雅黑" panose="020B0503020204020204" pitchFamily="34" charset="-122"/>
                <a:sym typeface="+mn-ea"/>
              </a:rPr>
              <a:t>制定知识产权方针、目标</a:t>
            </a:r>
            <a:endParaRPr>
              <a:latin typeface="微软雅黑" panose="020B0503020204020204" pitchFamily="34" charset="-122"/>
              <a:cs typeface="微软雅黑" panose="020B0503020204020204" pitchFamily="34" charset="-122"/>
            </a:endParaRPr>
          </a:p>
          <a:p>
            <a:pPr marL="12700">
              <a:lnSpc>
                <a:spcPct val="100000"/>
              </a:lnSpc>
              <a:spcBef>
                <a:spcPts val="135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latin typeface="微软雅黑" panose="020B0503020204020204" pitchFamily="34" charset="-122"/>
                <a:cs typeface="微软雅黑" panose="020B0503020204020204" pitchFamily="34" charset="-122"/>
                <a:sym typeface="+mn-ea"/>
              </a:rPr>
              <a:t>建立知识产权管理职责分配表</a:t>
            </a:r>
            <a:endParaRPr>
              <a:latin typeface="微软雅黑" panose="020B0503020204020204" pitchFamily="34" charset="-122"/>
              <a:cs typeface="微软雅黑" panose="020B0503020204020204" pitchFamily="34" charset="-122"/>
            </a:endParaRPr>
          </a:p>
          <a:p>
            <a:pPr marL="12700">
              <a:lnSpc>
                <a:spcPct val="100000"/>
              </a:lnSpc>
              <a:spcBef>
                <a:spcPts val="136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latin typeface="微软雅黑" panose="020B0503020204020204" pitchFamily="34" charset="-122"/>
                <a:cs typeface="微软雅黑" panose="020B0503020204020204" pitchFamily="34" charset="-122"/>
                <a:sym typeface="+mn-ea"/>
              </a:rPr>
              <a:t>合理划分知识产权管理工作职责，</a:t>
            </a:r>
            <a:r>
              <a:rPr dirty="0">
                <a:latin typeface="微软雅黑" panose="020B0503020204020204" pitchFamily="34" charset="-122"/>
                <a:cs typeface="微软雅黑" panose="020B0503020204020204" pitchFamily="34" charset="-122"/>
                <a:sym typeface="+mn-ea"/>
              </a:rPr>
              <a:t>明</a:t>
            </a:r>
            <a:r>
              <a:rPr spc="-5" dirty="0">
                <a:latin typeface="微软雅黑" panose="020B0503020204020204" pitchFamily="34" charset="-122"/>
                <a:cs typeface="微软雅黑" panose="020B0503020204020204" pitchFamily="34" charset="-122"/>
                <a:sym typeface="+mn-ea"/>
              </a:rPr>
              <a:t>确各</a:t>
            </a:r>
            <a:r>
              <a:rPr dirty="0">
                <a:latin typeface="微软雅黑" panose="020B0503020204020204" pitchFamily="34" charset="-122"/>
                <a:cs typeface="微软雅黑" panose="020B0503020204020204" pitchFamily="34" charset="-122"/>
                <a:sym typeface="+mn-ea"/>
              </a:rPr>
              <a:t>部</a:t>
            </a:r>
            <a:r>
              <a:rPr spc="-5" dirty="0">
                <a:latin typeface="微软雅黑" panose="020B0503020204020204" pitchFamily="34" charset="-122"/>
                <a:cs typeface="微软雅黑" panose="020B0503020204020204" pitchFamily="34" charset="-122"/>
                <a:sym typeface="+mn-ea"/>
              </a:rPr>
              <a:t>门的</a:t>
            </a:r>
            <a:r>
              <a:rPr dirty="0">
                <a:latin typeface="微软雅黑" panose="020B0503020204020204" pitchFamily="34" charset="-122"/>
                <a:cs typeface="微软雅黑" panose="020B0503020204020204" pitchFamily="34" charset="-122"/>
                <a:sym typeface="+mn-ea"/>
              </a:rPr>
              <a:t>工</a:t>
            </a:r>
            <a:r>
              <a:rPr spc="-5" dirty="0">
                <a:latin typeface="微软雅黑" panose="020B0503020204020204" pitchFamily="34" charset="-122"/>
                <a:cs typeface="微软雅黑" panose="020B0503020204020204" pitchFamily="34" charset="-122"/>
                <a:sym typeface="+mn-ea"/>
              </a:rPr>
              <a:t>作职责</a:t>
            </a: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5030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115" y="407670"/>
            <a:ext cx="1795780" cy="368300"/>
          </a:xfrm>
          <a:prstGeom prst="rect">
            <a:avLst/>
          </a:prstGeom>
          <a:noFill/>
        </p:spPr>
        <p:txBody>
          <a:bodyPr wrap="none" rtlCol="0" anchor="t">
            <a:spAutoFit/>
          </a:bodyPr>
          <a:lstStyle/>
          <a:p>
            <a:pPr marL="12700" algn="l">
              <a:lnSpc>
                <a:spcPct val="100000"/>
              </a:lnSpc>
            </a:pPr>
            <a:r>
              <a:rPr lang="en-US" altLang="zh-CN" dirty="0">
                <a:solidFill>
                  <a:srgbClr val="769B37"/>
                </a:solidFill>
                <a:effectLst/>
                <a:latin typeface="+mn-ea"/>
                <a:cs typeface="+mn-ea"/>
                <a:sym typeface="+mn-ea"/>
              </a:rPr>
              <a:t>4.</a:t>
            </a:r>
            <a:r>
              <a:rPr lang="zh-CN" altLang="en-US" dirty="0">
                <a:solidFill>
                  <a:srgbClr val="769B37"/>
                </a:solidFill>
                <a:effectLst/>
                <a:latin typeface="+mn-ea"/>
                <a:cs typeface="+mn-ea"/>
                <a:sym typeface="+mn-ea"/>
              </a:rPr>
              <a:t>编制体系文件</a:t>
            </a:r>
            <a:endParaRPr lang="zh-CN" altLang="en-US"/>
          </a:p>
        </p:txBody>
      </p:sp>
      <p:sp>
        <p:nvSpPr>
          <p:cNvPr id="3" name="文本框 2"/>
          <p:cNvSpPr txBox="1"/>
          <p:nvPr/>
        </p:nvSpPr>
        <p:spPr>
          <a:xfrm>
            <a:off x="981710" y="1400810"/>
            <a:ext cx="4871085" cy="2553335"/>
          </a:xfrm>
          <a:prstGeom prst="rect">
            <a:avLst/>
          </a:prstGeom>
          <a:noFill/>
        </p:spPr>
        <p:txBody>
          <a:bodyPr wrap="square" rtlCol="0" anchor="t">
            <a:spAutoFit/>
          </a:bodyPr>
          <a:lstStyle/>
          <a:p>
            <a:pPr marL="657860">
              <a:lnSpc>
                <a:spcPct val="100000"/>
              </a:lnSpc>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体系文件包括：知识产权方针和目</a:t>
            </a:r>
            <a:r>
              <a:rPr dirty="0">
                <a:sym typeface="+mn-ea"/>
              </a:rPr>
              <a:t>标</a:t>
            </a:r>
            <a:r>
              <a:rPr spc="-5" dirty="0">
                <a:sym typeface="+mn-ea"/>
              </a:rPr>
              <a:t>；手</a:t>
            </a:r>
            <a:r>
              <a:rPr dirty="0">
                <a:sym typeface="+mn-ea"/>
              </a:rPr>
              <a:t>册</a:t>
            </a:r>
            <a:r>
              <a:rPr spc="-5" dirty="0">
                <a:sym typeface="+mn-ea"/>
              </a:rPr>
              <a:t>；程</a:t>
            </a:r>
            <a:r>
              <a:rPr dirty="0">
                <a:sym typeface="+mn-ea"/>
              </a:rPr>
              <a:t>序</a:t>
            </a:r>
            <a:r>
              <a:rPr spc="-5" dirty="0">
                <a:sym typeface="+mn-ea"/>
              </a:rPr>
              <a:t>文件</a:t>
            </a:r>
            <a:r>
              <a:rPr dirty="0">
                <a:sym typeface="+mn-ea"/>
              </a:rPr>
              <a:t>和</a:t>
            </a:r>
            <a:r>
              <a:rPr spc="-5" dirty="0">
                <a:sym typeface="+mn-ea"/>
              </a:rPr>
              <a:t>记录</a:t>
            </a:r>
            <a:endParaRPr spc="-5" dirty="0"/>
          </a:p>
          <a:p>
            <a:pPr marL="657860">
              <a:lnSpc>
                <a:spcPct val="100000"/>
              </a:lnSpc>
              <a:spcBef>
                <a:spcPts val="135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比较知识产权手册与《规范》的匹</a:t>
            </a:r>
            <a:r>
              <a:rPr dirty="0">
                <a:sym typeface="+mn-ea"/>
              </a:rPr>
              <a:t>配</a:t>
            </a:r>
            <a:r>
              <a:rPr spc="-5" dirty="0">
                <a:sym typeface="+mn-ea"/>
              </a:rPr>
              <a:t>度，</a:t>
            </a:r>
            <a:r>
              <a:rPr dirty="0">
                <a:sym typeface="+mn-ea"/>
              </a:rPr>
              <a:t>提</a:t>
            </a:r>
            <a:r>
              <a:rPr spc="-5" dirty="0">
                <a:sym typeface="+mn-ea"/>
              </a:rPr>
              <a:t>出修</a:t>
            </a:r>
            <a:r>
              <a:rPr dirty="0">
                <a:sym typeface="+mn-ea"/>
              </a:rPr>
              <a:t>改</a:t>
            </a:r>
            <a:r>
              <a:rPr spc="-5" dirty="0">
                <a:sym typeface="+mn-ea"/>
              </a:rPr>
              <a:t>意见</a:t>
            </a:r>
            <a:endParaRPr spc="-5" dirty="0"/>
          </a:p>
          <a:p>
            <a:pPr marL="657860">
              <a:lnSpc>
                <a:spcPct val="100000"/>
              </a:lnSpc>
              <a:spcBef>
                <a:spcPts val="136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审查知识产权手册是否具有适应性</a:t>
            </a:r>
            <a:r>
              <a:rPr dirty="0">
                <a:sym typeface="+mn-ea"/>
              </a:rPr>
              <a:t>，</a:t>
            </a:r>
            <a:r>
              <a:rPr spc="-5" dirty="0">
                <a:sym typeface="+mn-ea"/>
              </a:rPr>
              <a:t>并进</a:t>
            </a:r>
            <a:r>
              <a:rPr dirty="0">
                <a:sym typeface="+mn-ea"/>
              </a:rPr>
              <a:t>行</a:t>
            </a:r>
            <a:r>
              <a:rPr spc="-5" dirty="0">
                <a:sym typeface="+mn-ea"/>
              </a:rPr>
              <a:t>有效</a:t>
            </a:r>
            <a:r>
              <a:rPr dirty="0">
                <a:sym typeface="+mn-ea"/>
              </a:rPr>
              <a:t>性</a:t>
            </a:r>
            <a:r>
              <a:rPr spc="-5" dirty="0">
                <a:sym typeface="+mn-ea"/>
              </a:rPr>
              <a:t>评估</a:t>
            </a:r>
            <a:endParaRPr spc="-5" dirty="0"/>
          </a:p>
          <a:p>
            <a:pPr marL="657860">
              <a:lnSpc>
                <a:spcPct val="100000"/>
              </a:lnSpc>
              <a:spcBef>
                <a:spcPts val="1360"/>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将知识产权手册与已有体系</a:t>
            </a:r>
            <a:r>
              <a:rPr spc="-5" dirty="0">
                <a:solidFill>
                  <a:srgbClr val="FF0000"/>
                </a:solidFill>
                <a:sym typeface="+mn-ea"/>
              </a:rPr>
              <a:t>融合</a:t>
            </a: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5030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115" y="407670"/>
            <a:ext cx="1338580" cy="368300"/>
          </a:xfrm>
          <a:prstGeom prst="rect">
            <a:avLst/>
          </a:prstGeom>
          <a:noFill/>
        </p:spPr>
        <p:txBody>
          <a:bodyPr wrap="none" rtlCol="0" anchor="t">
            <a:spAutoFit/>
          </a:bodyPr>
          <a:lstStyle/>
          <a:p>
            <a:pPr marL="12700" algn="l">
              <a:lnSpc>
                <a:spcPct val="100000"/>
              </a:lnSpc>
            </a:pPr>
            <a:r>
              <a:rPr lang="en-US" altLang="zh-CN" dirty="0">
                <a:solidFill>
                  <a:srgbClr val="769B37"/>
                </a:solidFill>
                <a:effectLst/>
                <a:latin typeface="+mn-ea"/>
                <a:cs typeface="+mn-ea"/>
                <a:sym typeface="+mn-ea"/>
              </a:rPr>
              <a:t>5</a:t>
            </a:r>
            <a:r>
              <a:rPr lang="zh-CN" altLang="en-US" dirty="0">
                <a:solidFill>
                  <a:srgbClr val="769B37"/>
                </a:solidFill>
                <a:effectLst/>
                <a:latin typeface="+mn-ea"/>
                <a:cs typeface="+mn-ea"/>
                <a:sym typeface="+mn-ea"/>
              </a:rPr>
              <a:t>.宣贯培训</a:t>
            </a:r>
            <a:endParaRPr lang="zh-CN" altLang="en-US"/>
          </a:p>
        </p:txBody>
      </p:sp>
      <p:sp>
        <p:nvSpPr>
          <p:cNvPr id="3" name="文本框 2"/>
          <p:cNvSpPr txBox="1"/>
          <p:nvPr/>
        </p:nvSpPr>
        <p:spPr>
          <a:xfrm>
            <a:off x="981710" y="1400810"/>
            <a:ext cx="5328920" cy="2081530"/>
          </a:xfrm>
          <a:prstGeom prst="rect">
            <a:avLst/>
          </a:prstGeom>
          <a:noFill/>
        </p:spPr>
        <p:txBody>
          <a:bodyPr wrap="square" rtlCol="0" anchor="t">
            <a:spAutoFit/>
          </a:bodyPr>
          <a:lstStyle/>
          <a:p>
            <a:pPr marL="657860">
              <a:lnSpc>
                <a:spcPct val="100000"/>
              </a:lnSpc>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宣贯方针、目标，颁布实施知识产</a:t>
            </a:r>
            <a:r>
              <a:rPr dirty="0">
                <a:sym typeface="+mn-ea"/>
              </a:rPr>
              <a:t>权</a:t>
            </a:r>
            <a:r>
              <a:rPr spc="-5" dirty="0">
                <a:sym typeface="+mn-ea"/>
              </a:rPr>
              <a:t>手册</a:t>
            </a:r>
            <a:endParaRPr spc="-5" dirty="0"/>
          </a:p>
          <a:p>
            <a:pPr marL="988060" indent="-330835">
              <a:lnSpc>
                <a:spcPct val="100000"/>
              </a:lnSpc>
              <a:spcBef>
                <a:spcPts val="135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企业内部开展针对性培训</a:t>
            </a:r>
            <a:endParaRPr spc="-5" dirty="0"/>
          </a:p>
          <a:p>
            <a:pPr marL="988060" marR="5080">
              <a:lnSpc>
                <a:spcPct val="152000"/>
              </a:lnSpc>
              <a:spcBef>
                <a:spcPts val="5"/>
              </a:spcBef>
            </a:pPr>
            <a:r>
              <a:rPr spc="-5" dirty="0">
                <a:sym typeface="+mn-ea"/>
              </a:rPr>
              <a:t>包括：企业管理人员培训、技术人员</a:t>
            </a:r>
            <a:r>
              <a:rPr dirty="0">
                <a:sym typeface="+mn-ea"/>
              </a:rPr>
              <a:t>培</a:t>
            </a:r>
            <a:r>
              <a:rPr spc="-5" dirty="0">
                <a:sym typeface="+mn-ea"/>
              </a:rPr>
              <a:t>训、</a:t>
            </a:r>
            <a:r>
              <a:rPr dirty="0">
                <a:sym typeface="+mn-ea"/>
              </a:rPr>
              <a:t>全</a:t>
            </a:r>
            <a:r>
              <a:rPr spc="-5" dirty="0">
                <a:sym typeface="+mn-ea"/>
              </a:rPr>
              <a:t>体员</a:t>
            </a:r>
            <a:r>
              <a:rPr dirty="0">
                <a:sym typeface="+mn-ea"/>
              </a:rPr>
              <a:t>工</a:t>
            </a:r>
            <a:r>
              <a:rPr spc="-5" dirty="0">
                <a:sym typeface="+mn-ea"/>
              </a:rPr>
              <a:t>培训和 知识产权管理人员培训，形成培训记录</a:t>
            </a: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43969" y="-5030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115" y="407670"/>
            <a:ext cx="1338580" cy="368300"/>
          </a:xfrm>
          <a:prstGeom prst="rect">
            <a:avLst/>
          </a:prstGeom>
          <a:noFill/>
        </p:spPr>
        <p:txBody>
          <a:bodyPr wrap="none" rtlCol="0" anchor="t">
            <a:spAutoFit/>
          </a:bodyPr>
          <a:lstStyle/>
          <a:p>
            <a:pPr marL="12700" algn="l">
              <a:lnSpc>
                <a:spcPct val="100000"/>
              </a:lnSpc>
            </a:pPr>
            <a:r>
              <a:rPr lang="en-US" altLang="zh-CN" dirty="0">
                <a:solidFill>
                  <a:srgbClr val="769B37"/>
                </a:solidFill>
                <a:effectLst/>
                <a:latin typeface="+mn-ea"/>
                <a:cs typeface="+mn-ea"/>
                <a:sym typeface="+mn-ea"/>
              </a:rPr>
              <a:t>6</a:t>
            </a:r>
            <a:r>
              <a:rPr lang="zh-CN" altLang="en-US" dirty="0">
                <a:solidFill>
                  <a:srgbClr val="769B37"/>
                </a:solidFill>
                <a:effectLst/>
                <a:latin typeface="+mn-ea"/>
                <a:cs typeface="+mn-ea"/>
                <a:sym typeface="+mn-ea"/>
              </a:rPr>
              <a:t>.实施运行</a:t>
            </a:r>
            <a:endParaRPr lang="zh-CN" altLang="en-US"/>
          </a:p>
        </p:txBody>
      </p:sp>
      <p:sp>
        <p:nvSpPr>
          <p:cNvPr id="3" name="文本框 2"/>
          <p:cNvSpPr txBox="1"/>
          <p:nvPr/>
        </p:nvSpPr>
        <p:spPr>
          <a:xfrm>
            <a:off x="981710" y="1400810"/>
            <a:ext cx="6594475" cy="2187575"/>
          </a:xfrm>
          <a:prstGeom prst="rect">
            <a:avLst/>
          </a:prstGeom>
          <a:noFill/>
        </p:spPr>
        <p:txBody>
          <a:bodyPr wrap="square" rtlCol="0" anchor="t">
            <a:spAutoFit/>
          </a:bodyPr>
          <a:lstStyle/>
          <a:p>
            <a:pPr marL="1000760" marR="5080" indent="-342900">
              <a:lnSpc>
                <a:spcPct val="151000"/>
              </a:lnSpc>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跟踪企业知识产权管理体系运行情</a:t>
            </a:r>
            <a:r>
              <a:rPr dirty="0">
                <a:sym typeface="+mn-ea"/>
              </a:rPr>
              <a:t>况</a:t>
            </a:r>
            <a:r>
              <a:rPr spc="-5" dirty="0">
                <a:sym typeface="+mn-ea"/>
              </a:rPr>
              <a:t>，发</a:t>
            </a:r>
            <a:r>
              <a:rPr dirty="0">
                <a:sym typeface="+mn-ea"/>
              </a:rPr>
              <a:t>现</a:t>
            </a:r>
            <a:r>
              <a:rPr spc="-5" dirty="0">
                <a:sym typeface="+mn-ea"/>
              </a:rPr>
              <a:t>并解</a:t>
            </a:r>
            <a:r>
              <a:rPr dirty="0">
                <a:sym typeface="+mn-ea"/>
              </a:rPr>
              <a:t>决</a:t>
            </a:r>
            <a:r>
              <a:rPr spc="-5" dirty="0">
                <a:sym typeface="+mn-ea"/>
              </a:rPr>
              <a:t>试运</a:t>
            </a:r>
            <a:r>
              <a:rPr dirty="0">
                <a:sym typeface="+mn-ea"/>
              </a:rPr>
              <a:t>行</a:t>
            </a:r>
            <a:r>
              <a:rPr spc="-5" dirty="0">
                <a:sym typeface="+mn-ea"/>
              </a:rPr>
              <a:t>中 出现的问题，补充、修改、完善现</a:t>
            </a:r>
            <a:r>
              <a:rPr dirty="0">
                <a:sym typeface="+mn-ea"/>
              </a:rPr>
              <a:t>有</a:t>
            </a:r>
            <a:r>
              <a:rPr spc="-5" dirty="0">
                <a:sym typeface="+mn-ea"/>
              </a:rPr>
              <a:t>管理</a:t>
            </a:r>
            <a:r>
              <a:rPr dirty="0">
                <a:sym typeface="+mn-ea"/>
              </a:rPr>
              <a:t>文</a:t>
            </a:r>
            <a:r>
              <a:rPr spc="-5" dirty="0">
                <a:sym typeface="+mn-ea"/>
              </a:rPr>
              <a:t>件与</a:t>
            </a:r>
            <a:r>
              <a:rPr dirty="0">
                <a:sym typeface="+mn-ea"/>
              </a:rPr>
              <a:t>制</a:t>
            </a:r>
            <a:r>
              <a:rPr spc="-5" dirty="0">
                <a:sym typeface="+mn-ea"/>
              </a:rPr>
              <a:t>度</a:t>
            </a:r>
            <a:endParaRPr spc="-5" dirty="0"/>
          </a:p>
          <a:p>
            <a:pPr marL="1000760" marR="5080" indent="-342900">
              <a:lnSpc>
                <a:spcPct val="152000"/>
              </a:lnSpc>
              <a:spcBef>
                <a:spcPts val="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sym typeface="+mn-ea"/>
              </a:rPr>
              <a:t>督促并检查企业各部门根据管理体</a:t>
            </a:r>
            <a:r>
              <a:rPr dirty="0">
                <a:sym typeface="+mn-ea"/>
              </a:rPr>
              <a:t>系</a:t>
            </a:r>
            <a:r>
              <a:rPr spc="-5" dirty="0">
                <a:sym typeface="+mn-ea"/>
              </a:rPr>
              <a:t>文件</a:t>
            </a:r>
            <a:r>
              <a:rPr dirty="0">
                <a:sym typeface="+mn-ea"/>
              </a:rPr>
              <a:t>与</a:t>
            </a:r>
            <a:r>
              <a:rPr spc="-5" dirty="0">
                <a:sym typeface="+mn-ea"/>
              </a:rPr>
              <a:t>制度</a:t>
            </a:r>
            <a:r>
              <a:rPr dirty="0">
                <a:sym typeface="+mn-ea"/>
              </a:rPr>
              <a:t>要</a:t>
            </a:r>
            <a:r>
              <a:rPr spc="-5" dirty="0">
                <a:sym typeface="+mn-ea"/>
              </a:rPr>
              <a:t>求，</a:t>
            </a:r>
            <a:r>
              <a:rPr dirty="0">
                <a:sym typeface="+mn-ea"/>
              </a:rPr>
              <a:t>做</a:t>
            </a:r>
            <a:r>
              <a:rPr spc="-5" dirty="0">
                <a:sym typeface="+mn-ea"/>
              </a:rPr>
              <a:t>好 记录工作</a:t>
            </a: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43969" y="-9094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115" y="407670"/>
            <a:ext cx="2481580" cy="368300"/>
          </a:xfrm>
          <a:prstGeom prst="rect">
            <a:avLst/>
          </a:prstGeom>
          <a:noFill/>
        </p:spPr>
        <p:txBody>
          <a:bodyPr wrap="none" rtlCol="0" anchor="t">
            <a:spAutoFit/>
          </a:bodyPr>
          <a:lstStyle/>
          <a:p>
            <a:pPr marL="12700" algn="l">
              <a:lnSpc>
                <a:spcPct val="100000"/>
              </a:lnSpc>
            </a:pPr>
            <a:r>
              <a:rPr lang="en-US" altLang="zh-CN" dirty="0">
                <a:solidFill>
                  <a:srgbClr val="769B37"/>
                </a:solidFill>
                <a:effectLst/>
                <a:latin typeface="+mn-ea"/>
                <a:cs typeface="+mn-ea"/>
                <a:sym typeface="+mn-ea"/>
              </a:rPr>
              <a:t>7</a:t>
            </a:r>
            <a:r>
              <a:rPr lang="zh-CN" altLang="en-US" dirty="0">
                <a:solidFill>
                  <a:srgbClr val="769B37"/>
                </a:solidFill>
                <a:effectLst/>
                <a:latin typeface="+mn-ea"/>
                <a:cs typeface="+mn-ea"/>
                <a:sym typeface="+mn-ea"/>
              </a:rPr>
              <a:t>.</a:t>
            </a:r>
            <a:r>
              <a:rPr dirty="0">
                <a:solidFill>
                  <a:srgbClr val="769B37"/>
                </a:solidFill>
                <a:effectLst/>
                <a:latin typeface="+mn-ea"/>
                <a:cs typeface="+mn-ea"/>
                <a:sym typeface="+mn-ea"/>
              </a:rPr>
              <a:t>内部审核与管理评审</a:t>
            </a:r>
            <a:endParaRPr lang="zh-CN" altLang="en-US"/>
          </a:p>
        </p:txBody>
      </p:sp>
      <p:sp>
        <p:nvSpPr>
          <p:cNvPr id="3" name="文本框 2"/>
          <p:cNvSpPr txBox="1"/>
          <p:nvPr/>
        </p:nvSpPr>
        <p:spPr>
          <a:xfrm>
            <a:off x="988060" y="775970"/>
            <a:ext cx="7167880" cy="3662045"/>
          </a:xfrm>
          <a:prstGeom prst="rect">
            <a:avLst/>
          </a:prstGeom>
          <a:noFill/>
        </p:spPr>
        <p:txBody>
          <a:bodyPr wrap="square" rtlCol="0" anchor="t">
            <a:spAutoFit/>
          </a:bodyPr>
          <a:lstStyle/>
          <a:p>
            <a:pPr marL="12700">
              <a:lnSpc>
                <a:spcPct val="100000"/>
              </a:lnSpc>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50" dirty="0">
                <a:latin typeface="Times New Roman" panose="02020603050405020304"/>
                <a:cs typeface="Times New Roman" panose="02020603050405020304"/>
                <a:sym typeface="+mn-ea"/>
              </a:rPr>
              <a:t> </a:t>
            </a:r>
            <a:r>
              <a:rPr spc="-10" dirty="0">
                <a:latin typeface="微软雅黑" panose="020B0503020204020204" pitchFamily="34" charset="-122"/>
                <a:cs typeface="微软雅黑" panose="020B0503020204020204" pitchFamily="34" charset="-122"/>
                <a:sym typeface="+mn-ea"/>
              </a:rPr>
              <a:t>组织内审员进行内部审核</a:t>
            </a:r>
            <a:endParaRPr>
              <a:latin typeface="微软雅黑" panose="020B0503020204020204" pitchFamily="34" charset="-122"/>
              <a:cs typeface="微软雅黑" panose="020B0503020204020204" pitchFamily="34" charset="-122"/>
            </a:endParaRPr>
          </a:p>
          <a:p>
            <a:pPr marL="12700">
              <a:lnSpc>
                <a:spcPct val="100000"/>
              </a:lnSpc>
              <a:spcBef>
                <a:spcPts val="135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latin typeface="微软雅黑" panose="020B0503020204020204" pitchFamily="34" charset="-122"/>
                <a:cs typeface="微软雅黑" panose="020B0503020204020204" pitchFamily="34" charset="-122"/>
                <a:sym typeface="+mn-ea"/>
              </a:rPr>
              <a:t>根据标准要求辅助最高管理者实施</a:t>
            </a:r>
            <a:r>
              <a:rPr dirty="0">
                <a:latin typeface="微软雅黑" panose="020B0503020204020204" pitchFamily="34" charset="-122"/>
                <a:cs typeface="微软雅黑" panose="020B0503020204020204" pitchFamily="34" charset="-122"/>
                <a:sym typeface="+mn-ea"/>
              </a:rPr>
              <a:t>管</a:t>
            </a:r>
            <a:r>
              <a:rPr spc="-5" dirty="0">
                <a:latin typeface="微软雅黑" panose="020B0503020204020204" pitchFamily="34" charset="-122"/>
                <a:cs typeface="微软雅黑" panose="020B0503020204020204" pitchFamily="34" charset="-122"/>
                <a:sym typeface="+mn-ea"/>
              </a:rPr>
              <a:t>理评审</a:t>
            </a:r>
            <a:endParaRPr>
              <a:latin typeface="微软雅黑" panose="020B0503020204020204" pitchFamily="34" charset="-122"/>
              <a:cs typeface="微软雅黑" panose="020B0503020204020204" pitchFamily="34" charset="-122"/>
            </a:endParaRPr>
          </a:p>
          <a:p>
            <a:pPr marL="12700">
              <a:lnSpc>
                <a:spcPct val="100000"/>
              </a:lnSpc>
              <a:spcBef>
                <a:spcPts val="1365"/>
              </a:spcBef>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latin typeface="微软雅黑" panose="020B0503020204020204" pitchFamily="34" charset="-122"/>
                <a:cs typeface="微软雅黑" panose="020B0503020204020204" pitchFamily="34" charset="-122"/>
                <a:sym typeface="+mn-ea"/>
              </a:rPr>
              <a:t>协助企业纠正审核发现的问题</a:t>
            </a:r>
          </a:p>
          <a:p>
            <a:pPr marL="12700">
              <a:lnSpc>
                <a:spcPct val="100000"/>
              </a:lnSpc>
              <a:spcBef>
                <a:spcPts val="1365"/>
              </a:spcBef>
            </a:pPr>
            <a:r>
              <a:rPr lang="zh-CN" altLang="en-US" b="1" dirty="0" smtClean="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监督</a:t>
            </a:r>
            <a:r>
              <a:rPr lang="zh-CN" altLang="en-US" b="1" dirty="0" smtClean="0">
                <a:solidFill>
                  <a:schemeClr val="accent1"/>
                </a:solidFill>
                <a:effectLst>
                  <a:outerShdw blurRad="38100" dist="25400" dir="5400000" algn="ctr" rotWithShape="0">
                    <a:srgbClr val="6E747A">
                      <a:alpha val="43000"/>
                    </a:srgbClr>
                  </a:outerShdw>
                </a:effectLst>
                <a:latin typeface="+mn-ea"/>
                <a:sym typeface="+mn-ea"/>
              </a:rPr>
              <a:t>审核</a:t>
            </a:r>
            <a:r>
              <a:rPr lang="zh-CN" b="1" spc="-5" dirty="0">
                <a:solidFill>
                  <a:schemeClr val="accent1"/>
                </a:solidFill>
                <a:latin typeface="微软雅黑" panose="020B0503020204020204" pitchFamily="34" charset="-122"/>
                <a:cs typeface="微软雅黑" panose="020B0503020204020204" pitchFamily="34" charset="-122"/>
                <a:sym typeface="+mn-ea"/>
              </a:rPr>
              <a:t>：</a:t>
            </a:r>
            <a:endParaRPr spc="-5" dirty="0">
              <a:latin typeface="微软雅黑" panose="020B0503020204020204" pitchFamily="34" charset="-122"/>
              <a:cs typeface="微软雅黑" panose="020B0503020204020204" pitchFamily="34" charset="-122"/>
              <a:sym typeface="+mn-ea"/>
            </a:endParaRPr>
          </a:p>
          <a:p>
            <a:pPr algn="l"/>
            <a:r>
              <a:rPr spc="-5" dirty="0">
                <a:latin typeface="Wingdings" panose="05000000000000000000"/>
                <a:cs typeface="Wingdings" panose="05000000000000000000"/>
                <a:sym typeface="+mn-ea"/>
              </a:rPr>
              <a:t></a:t>
            </a:r>
            <a:r>
              <a:rPr lang="zh-CN" altLang="en-US" dirty="0" smtClean="0">
                <a:sym typeface="+mn-ea"/>
              </a:rPr>
              <a:t>    证书有效期内，至少每年进行一次程序和方法与初次审核一致      </a:t>
            </a:r>
            <a:r>
              <a:rPr spc="-5" dirty="0">
                <a:latin typeface="Wingdings" panose="05000000000000000000"/>
                <a:cs typeface="Wingdings" panose="05000000000000000000"/>
                <a:sym typeface="+mn-ea"/>
              </a:rPr>
              <a:t></a:t>
            </a:r>
            <a:r>
              <a:rPr lang="zh-CN" altLang="en-US" dirty="0" smtClean="0">
                <a:sym typeface="+mn-ea"/>
              </a:rPr>
              <a:t>    审核时间（人日数）一般为初次现场审核的</a:t>
            </a:r>
            <a:r>
              <a:rPr lang="en-US" altLang="zh-CN" dirty="0" smtClean="0">
                <a:sym typeface="+mn-ea"/>
              </a:rPr>
              <a:t>1/3</a:t>
            </a:r>
          </a:p>
          <a:p>
            <a:pPr algn="l"/>
            <a:r>
              <a:rPr spc="-5" dirty="0">
                <a:latin typeface="Wingdings" panose="05000000000000000000"/>
                <a:cs typeface="Wingdings" panose="05000000000000000000"/>
                <a:sym typeface="+mn-ea"/>
              </a:rPr>
              <a:t> </a:t>
            </a:r>
            <a:r>
              <a:rPr lang="zh-CN" altLang="en-US" dirty="0" smtClean="0">
                <a:sym typeface="+mn-ea"/>
              </a:rPr>
              <a:t>可以不覆盖认证范围内知识产权管理体系的全部活动、过程或部门</a:t>
            </a:r>
            <a:r>
              <a:rPr lang="en-US" altLang="zh-CN" dirty="0" smtClean="0">
                <a:sym typeface="+mn-ea"/>
              </a:rPr>
              <a:t>/</a:t>
            </a:r>
            <a:r>
              <a:rPr lang="zh-CN" altLang="en-US" dirty="0" smtClean="0">
                <a:sym typeface="+mn-ea"/>
              </a:rPr>
              <a:t>区域，但认证证书有效期内必需覆盖全部过程、产品和部门</a:t>
            </a:r>
            <a:r>
              <a:rPr lang="en-US" altLang="zh-CN" dirty="0" smtClean="0">
                <a:sym typeface="+mn-ea"/>
              </a:rPr>
              <a:t>/</a:t>
            </a:r>
            <a:r>
              <a:rPr lang="zh-CN" altLang="en-US" dirty="0" smtClean="0">
                <a:sym typeface="+mn-ea"/>
              </a:rPr>
              <a:t>区域</a:t>
            </a:r>
            <a:endParaRPr lang="en-US" altLang="zh-CN" dirty="0" smtClean="0"/>
          </a:p>
          <a:p>
            <a:pPr algn="l"/>
            <a:r>
              <a:rPr lang="zh-CN" altLang="en-US" dirty="0" smtClean="0">
                <a:sym typeface="+mn-ea"/>
              </a:rPr>
              <a:t> </a:t>
            </a:r>
            <a:r>
              <a:rPr spc="-5" dirty="0">
                <a:latin typeface="Wingdings" panose="05000000000000000000"/>
                <a:cs typeface="Wingdings" panose="05000000000000000000"/>
                <a:sym typeface="+mn-ea"/>
              </a:rPr>
              <a:t> </a:t>
            </a:r>
            <a:r>
              <a:rPr lang="zh-CN" altLang="en-US" dirty="0" smtClean="0">
                <a:sym typeface="+mn-ea"/>
              </a:rPr>
              <a:t>至少审查：内审和管评；上次不符合采取的措施；投诉的处理；实现目标的有效，为持续改进而策划的活动进展；持续的运作控制；任何变更；标志的使用和（或）任何其他对认证资格的引用</a:t>
            </a: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43969" y="-9094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115" y="407670"/>
            <a:ext cx="1567180" cy="368300"/>
          </a:xfrm>
          <a:prstGeom prst="rect">
            <a:avLst/>
          </a:prstGeom>
          <a:noFill/>
        </p:spPr>
        <p:txBody>
          <a:bodyPr wrap="none" rtlCol="0" anchor="t">
            <a:spAutoFit/>
          </a:bodyPr>
          <a:lstStyle/>
          <a:p>
            <a:pPr marL="12700" algn="l">
              <a:lnSpc>
                <a:spcPct val="100000"/>
              </a:lnSpc>
            </a:pPr>
            <a:r>
              <a:rPr lang="en-US" altLang="zh-CN" dirty="0">
                <a:solidFill>
                  <a:srgbClr val="769B37"/>
                </a:solidFill>
                <a:effectLst/>
                <a:latin typeface="+mn-ea"/>
                <a:cs typeface="+mn-ea"/>
                <a:sym typeface="+mn-ea"/>
              </a:rPr>
              <a:t>8</a:t>
            </a:r>
            <a:r>
              <a:rPr lang="zh-CN" altLang="en-US" dirty="0">
                <a:solidFill>
                  <a:srgbClr val="769B37"/>
                </a:solidFill>
                <a:effectLst/>
                <a:latin typeface="+mn-ea"/>
                <a:cs typeface="+mn-ea"/>
                <a:sym typeface="+mn-ea"/>
              </a:rPr>
              <a:t>.第三方认证</a:t>
            </a:r>
            <a:endParaRPr lang="zh-CN" altLang="en-US"/>
          </a:p>
        </p:txBody>
      </p:sp>
      <p:sp>
        <p:nvSpPr>
          <p:cNvPr id="3" name="文本框 2"/>
          <p:cNvSpPr txBox="1"/>
          <p:nvPr/>
        </p:nvSpPr>
        <p:spPr>
          <a:xfrm>
            <a:off x="981710" y="1400810"/>
            <a:ext cx="4871085" cy="368300"/>
          </a:xfrm>
          <a:prstGeom prst="rect">
            <a:avLst/>
          </a:prstGeom>
          <a:noFill/>
        </p:spPr>
        <p:txBody>
          <a:bodyPr wrap="square" rtlCol="0" anchor="t">
            <a:spAutoFit/>
          </a:bodyPr>
          <a:lstStyle/>
          <a:p>
            <a:pPr marL="12700">
              <a:lnSpc>
                <a:spcPct val="100000"/>
              </a:lnSpc>
            </a:pPr>
            <a:r>
              <a:rPr spc="-5" dirty="0">
                <a:latin typeface="Wingdings" panose="05000000000000000000"/>
                <a:cs typeface="Wingdings" panose="05000000000000000000"/>
                <a:sym typeface="+mn-ea"/>
              </a:rPr>
              <a:t></a:t>
            </a:r>
            <a:r>
              <a:rPr spc="-5" dirty="0">
                <a:latin typeface="Times New Roman" panose="02020603050405020304"/>
                <a:cs typeface="Times New Roman" panose="02020603050405020304"/>
                <a:sym typeface="+mn-ea"/>
              </a:rPr>
              <a:t> </a:t>
            </a:r>
            <a:r>
              <a:rPr spc="-145" dirty="0">
                <a:latin typeface="Times New Roman" panose="02020603050405020304"/>
                <a:cs typeface="Times New Roman" panose="02020603050405020304"/>
                <a:sym typeface="+mn-ea"/>
              </a:rPr>
              <a:t> </a:t>
            </a:r>
            <a:r>
              <a:rPr spc="-5" dirty="0">
                <a:latin typeface="微软雅黑" panose="020B0503020204020204" pitchFamily="34" charset="-122"/>
                <a:cs typeface="微软雅黑" panose="020B0503020204020204" pitchFamily="34" charset="-122"/>
                <a:sym typeface="+mn-ea"/>
              </a:rPr>
              <a:t>外审准备：填写申请书、准备申请</a:t>
            </a:r>
            <a:r>
              <a:rPr dirty="0">
                <a:latin typeface="微软雅黑" panose="020B0503020204020204" pitchFamily="34" charset="-122"/>
                <a:cs typeface="微软雅黑" panose="020B0503020204020204" pitchFamily="34" charset="-122"/>
                <a:sym typeface="+mn-ea"/>
              </a:rPr>
              <a:t>材</a:t>
            </a:r>
            <a:r>
              <a:rPr spc="-5" dirty="0">
                <a:latin typeface="微软雅黑" panose="020B0503020204020204" pitchFamily="34" charset="-122"/>
                <a:cs typeface="微软雅黑" panose="020B0503020204020204" pitchFamily="34" charset="-122"/>
                <a:sym typeface="+mn-ea"/>
              </a:rPr>
              <a:t>料</a:t>
            </a: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43969" y="-9094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6486664" y="459601"/>
            <a:ext cx="2664296" cy="149163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00181" y="1561609"/>
            <a:ext cx="3840465" cy="3840465"/>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572065" y="2775069"/>
            <a:ext cx="1936383" cy="1936383"/>
          </a:xfrm>
          <a:prstGeom prst="rect">
            <a:avLst/>
          </a:prstGeom>
        </p:spPr>
      </p:pic>
      <p:sp>
        <p:nvSpPr>
          <p:cNvPr id="7" name="文本框 6"/>
          <p:cNvSpPr txBox="1"/>
          <p:nvPr/>
        </p:nvSpPr>
        <p:spPr>
          <a:xfrm>
            <a:off x="2239746" y="1035216"/>
            <a:ext cx="4246880" cy="2553335"/>
          </a:xfrm>
          <a:prstGeom prst="rect">
            <a:avLst/>
          </a:prstGeom>
          <a:noFill/>
        </p:spPr>
        <p:txBody>
          <a:bodyPr wrap="none" rtlCol="0">
            <a:spAutoFit/>
          </a:bodyPr>
          <a:lstStyle/>
          <a:p>
            <a:pPr algn="l"/>
            <a:r>
              <a:rPr lang="en-US" altLang="zh-CN" sz="3200" dirty="0" smtClean="0">
                <a:solidFill>
                  <a:srgbClr val="829662"/>
                </a:solidFill>
                <a:effectLst/>
                <a:latin typeface="+mn-ea"/>
                <a:cs typeface="+mn-ea"/>
              </a:rPr>
              <a:t>01</a:t>
            </a:r>
            <a:r>
              <a:rPr lang="zh-CN" altLang="en-US" sz="3200" dirty="0" smtClean="0">
                <a:solidFill>
                  <a:srgbClr val="829662"/>
                </a:solidFill>
                <a:effectLst/>
                <a:latin typeface="+mn-ea"/>
                <a:cs typeface="+mn-ea"/>
              </a:rPr>
              <a:t>什么是知识产权贯标</a:t>
            </a:r>
          </a:p>
          <a:p>
            <a:pPr algn="l"/>
            <a:r>
              <a:rPr lang="en-US" altLang="zh-CN" sz="3200" dirty="0" smtClean="0">
                <a:solidFill>
                  <a:srgbClr val="829662"/>
                </a:solidFill>
                <a:effectLst/>
                <a:latin typeface="+mn-ea"/>
                <a:cs typeface="+mn-ea"/>
              </a:rPr>
              <a:t>02</a:t>
            </a:r>
            <a:r>
              <a:rPr lang="zh-CN" altLang="en-US" sz="3200" dirty="0">
                <a:solidFill>
                  <a:schemeClr val="tx1"/>
                </a:solidFill>
                <a:effectLst/>
                <a:latin typeface="+mn-ea"/>
                <a:cs typeface="+mn-ea"/>
                <a:sym typeface="+mn-ea"/>
              </a:rPr>
              <a:t>贯标适用那种企业</a:t>
            </a:r>
            <a:endParaRPr lang="en-US" altLang="zh-CN" sz="3200" dirty="0" smtClean="0">
              <a:solidFill>
                <a:srgbClr val="829662"/>
              </a:solidFill>
              <a:effectLst/>
              <a:latin typeface="+mn-ea"/>
              <a:cs typeface="+mn-ea"/>
            </a:endParaRPr>
          </a:p>
          <a:p>
            <a:pPr algn="l"/>
            <a:r>
              <a:rPr lang="en-US" altLang="zh-CN" sz="3200" dirty="0" smtClean="0">
                <a:solidFill>
                  <a:srgbClr val="829662"/>
                </a:solidFill>
                <a:effectLst/>
                <a:latin typeface="+mn-ea"/>
                <a:cs typeface="+mn-ea"/>
              </a:rPr>
              <a:t>03</a:t>
            </a:r>
            <a:r>
              <a:rPr lang="zh-CN" altLang="en-US" sz="3200" dirty="0">
                <a:effectLst/>
                <a:latin typeface="+mn-ea"/>
                <a:cs typeface="+mn-ea"/>
                <a:sym typeface="+mn-ea"/>
              </a:rPr>
              <a:t>为什么要贯标</a:t>
            </a:r>
            <a:endParaRPr lang="en-US" altLang="zh-CN" sz="3200" dirty="0" smtClean="0">
              <a:solidFill>
                <a:srgbClr val="829662"/>
              </a:solidFill>
              <a:effectLst/>
              <a:latin typeface="+mn-ea"/>
              <a:cs typeface="+mn-ea"/>
            </a:endParaRPr>
          </a:p>
          <a:p>
            <a:pPr algn="l"/>
            <a:r>
              <a:rPr lang="en-US" altLang="zh-CN" sz="3200" dirty="0" smtClean="0">
                <a:solidFill>
                  <a:srgbClr val="829662"/>
                </a:solidFill>
                <a:effectLst/>
                <a:latin typeface="+mn-ea"/>
                <a:cs typeface="+mn-ea"/>
              </a:rPr>
              <a:t>04</a:t>
            </a:r>
            <a:r>
              <a:rPr lang="zh-CN" altLang="en-US" sz="3200" dirty="0" smtClean="0">
                <a:solidFill>
                  <a:srgbClr val="829662"/>
                </a:solidFill>
                <a:effectLst/>
                <a:latin typeface="+mn-ea"/>
                <a:cs typeface="+mn-ea"/>
              </a:rPr>
              <a:t>企业如何贯标</a:t>
            </a:r>
            <a:endParaRPr lang="en-US" altLang="zh-CN" sz="3200" dirty="0" smtClean="0">
              <a:solidFill>
                <a:srgbClr val="829662"/>
              </a:solidFill>
              <a:effectLst/>
              <a:latin typeface="+mn-ea"/>
              <a:cs typeface="+mn-ea"/>
            </a:endParaRPr>
          </a:p>
          <a:p>
            <a:pPr algn="l"/>
            <a:r>
              <a:rPr lang="en-US" altLang="zh-CN" sz="3200" dirty="0" smtClean="0">
                <a:solidFill>
                  <a:srgbClr val="829662"/>
                </a:solidFill>
                <a:effectLst/>
                <a:latin typeface="+mn-ea"/>
                <a:cs typeface="+mn-ea"/>
              </a:rPr>
              <a:t>05国标认证简介</a:t>
            </a:r>
          </a:p>
        </p:txBody>
      </p:sp>
      <p:pic>
        <p:nvPicPr>
          <p:cNvPr id="10" name="图片 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15812" y="3264669"/>
            <a:ext cx="2451507" cy="2451507"/>
          </a:xfrm>
          <a:prstGeom prst="rect">
            <a:avLst/>
          </a:prstGeom>
        </p:spPr>
      </p:pic>
      <p:sp>
        <p:nvSpPr>
          <p:cNvPr id="2" name="文本框 1"/>
          <p:cNvSpPr txBox="1"/>
          <p:nvPr/>
        </p:nvSpPr>
        <p:spPr>
          <a:xfrm>
            <a:off x="1501775" y="451485"/>
            <a:ext cx="1313815" cy="583565"/>
          </a:xfrm>
          <a:prstGeom prst="rect">
            <a:avLst/>
          </a:prstGeom>
          <a:noFill/>
        </p:spPr>
        <p:txBody>
          <a:bodyPr wrap="square" rtlCol="0">
            <a:spAutoFit/>
          </a:bodyPr>
          <a:lstStyle/>
          <a:p>
            <a:r>
              <a:rPr lang="zh-CN" altLang="en-US" sz="3200"/>
              <a:t>目录</a:t>
            </a:r>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p:cNvSpPr txBox="1"/>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国标认证简介</a:t>
            </a:r>
          </a:p>
        </p:txBody>
      </p:sp>
      <p:cxnSp>
        <p:nvCxnSpPr>
          <p:cNvPr id="7" name="Straight Connector 12"/>
          <p:cNvCxnSpPr/>
          <p:nvPr/>
        </p:nvCxnSpPr>
        <p:spPr>
          <a:xfrm>
            <a:off x="8456792" y="469156"/>
            <a:ext cx="0" cy="5394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5464518" y="1295291"/>
            <a:ext cx="2796076" cy="2835506"/>
            <a:chOff x="1331640" y="1707654"/>
            <a:chExt cx="2796076" cy="2835506"/>
          </a:xfrm>
        </p:grpSpPr>
        <p:sp>
          <p:nvSpPr>
            <p:cNvPr id="60" name="等腰三角形 5"/>
            <p:cNvSpPr/>
            <p:nvPr/>
          </p:nvSpPr>
          <p:spPr>
            <a:xfrm>
              <a:off x="1608861" y="1707654"/>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等腰三角形 5"/>
            <p:cNvSpPr/>
            <p:nvPr/>
          </p:nvSpPr>
          <p:spPr>
            <a:xfrm>
              <a:off x="1619672" y="2445005"/>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等腰三角形 5"/>
            <p:cNvSpPr/>
            <p:nvPr/>
          </p:nvSpPr>
          <p:spPr>
            <a:xfrm flipV="1">
              <a:off x="1608861" y="3167482"/>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等腰三角形 5"/>
            <p:cNvSpPr/>
            <p:nvPr/>
          </p:nvSpPr>
          <p:spPr>
            <a:xfrm flipV="1">
              <a:off x="1619672" y="3356821"/>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圆角矩形 11"/>
            <p:cNvSpPr/>
            <p:nvPr/>
          </p:nvSpPr>
          <p:spPr>
            <a:xfrm>
              <a:off x="1331640" y="3079858"/>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6" name="矩形 1"/>
          <p:cNvSpPr>
            <a:spLocks noChangeArrowheads="1"/>
          </p:cNvSpPr>
          <p:nvPr/>
        </p:nvSpPr>
        <p:spPr bwMode="auto">
          <a:xfrm>
            <a:off x="351790" y="1391285"/>
            <a:ext cx="398589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dirty="0">
                <a:solidFill>
                  <a:schemeClr val="accent1"/>
                </a:solidFill>
                <a:latin typeface="微软雅黑" panose="020B0503020204020204" pitchFamily="34" charset="-122"/>
                <a:ea typeface="微软雅黑" panose="020B0503020204020204" pitchFamily="34" charset="-122"/>
              </a:rPr>
              <a:t>1.评审/认证依据</a:t>
            </a:r>
          </a:p>
        </p:txBody>
      </p:sp>
      <p:sp>
        <p:nvSpPr>
          <p:cNvPr id="67" name="矩形 1"/>
          <p:cNvSpPr>
            <a:spLocks noChangeArrowheads="1"/>
          </p:cNvSpPr>
          <p:nvPr/>
        </p:nvSpPr>
        <p:spPr bwMode="auto">
          <a:xfrm>
            <a:off x="351155" y="2113280"/>
            <a:ext cx="398589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2.认证形式及机构</a:t>
            </a:r>
          </a:p>
        </p:txBody>
      </p:sp>
      <p:sp>
        <p:nvSpPr>
          <p:cNvPr id="68" name="矩形 1"/>
          <p:cNvSpPr>
            <a:spLocks noChangeArrowheads="1"/>
          </p:cNvSpPr>
          <p:nvPr/>
        </p:nvSpPr>
        <p:spPr bwMode="auto">
          <a:xfrm>
            <a:off x="351155" y="2854960"/>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3.认证流程</a:t>
            </a:r>
          </a:p>
        </p:txBody>
      </p:sp>
      <p:sp>
        <p:nvSpPr>
          <p:cNvPr id="69" name="矩形 1"/>
          <p:cNvSpPr>
            <a:spLocks noChangeArrowheads="1"/>
          </p:cNvSpPr>
          <p:nvPr/>
        </p:nvSpPr>
        <p:spPr bwMode="auto">
          <a:xfrm>
            <a:off x="351155" y="3587115"/>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dirty="0">
                <a:solidFill>
                  <a:schemeClr val="accent1"/>
                </a:solidFill>
                <a:latin typeface="微软雅黑" panose="020B0503020204020204" pitchFamily="34" charset="-122"/>
                <a:ea typeface="微软雅黑" panose="020B0503020204020204" pitchFamily="34" charset="-122"/>
              </a:rPr>
              <a:t>4</a:t>
            </a:r>
            <a:r>
              <a:rPr lang="zh-CN" altLang="en-US" dirty="0">
                <a:solidFill>
                  <a:schemeClr val="accent1"/>
                </a:solidFill>
                <a:latin typeface="微软雅黑" panose="020B0503020204020204" pitchFamily="34" charset="-122"/>
                <a:ea typeface="微软雅黑" panose="020B0503020204020204" pitchFamily="34" charset="-122"/>
              </a:rPr>
              <a:t>.证书有效期</a:t>
            </a:r>
          </a:p>
        </p:txBody>
      </p:sp>
      <p:cxnSp>
        <p:nvCxnSpPr>
          <p:cNvPr id="70" name="直接连接符 69"/>
          <p:cNvCxnSpPr/>
          <p:nvPr/>
        </p:nvCxnSpPr>
        <p:spPr>
          <a:xfrm flipH="1">
            <a:off x="4428167" y="1575193"/>
            <a:ext cx="792087" cy="0"/>
          </a:xfrm>
          <a:prstGeom prst="line">
            <a:avLst/>
          </a:prstGeom>
          <a:ln w="6350">
            <a:solidFill>
              <a:schemeClr val="bg1">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428167" y="2349830"/>
            <a:ext cx="792087" cy="0"/>
          </a:xfrm>
          <a:prstGeom prst="line">
            <a:avLst/>
          </a:prstGeom>
          <a:ln w="6350">
            <a:solidFill>
              <a:schemeClr val="tx1">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4428167" y="3060332"/>
            <a:ext cx="792087" cy="0"/>
          </a:xfrm>
          <a:prstGeom prst="line">
            <a:avLst/>
          </a:prstGeom>
          <a:ln w="6350">
            <a:solidFill>
              <a:schemeClr val="bg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428167" y="3787345"/>
            <a:ext cx="792087" cy="0"/>
          </a:xfrm>
          <a:prstGeom prst="line">
            <a:avLst/>
          </a:prstGeom>
          <a:ln w="6350">
            <a:solidFill>
              <a:schemeClr val="tx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additive="base">
                                        <p:cTn id="17" dur="500" fill="hold"/>
                                        <p:tgtEl>
                                          <p:spTgt spid="70"/>
                                        </p:tgtEl>
                                        <p:attrNameLst>
                                          <p:attrName>ppt_x</p:attrName>
                                        </p:attrNameLst>
                                      </p:cBhvr>
                                      <p:tavLst>
                                        <p:tav tm="0">
                                          <p:val>
                                            <p:strVal val="#ppt_x"/>
                                          </p:val>
                                        </p:tav>
                                        <p:tav tm="100000">
                                          <p:val>
                                            <p:strVal val="#ppt_x"/>
                                          </p:val>
                                        </p:tav>
                                      </p:tavLst>
                                    </p:anim>
                                    <p:anim calcmode="lin" valueType="num">
                                      <p:cBhvr additive="base">
                                        <p:cTn id="18" dur="500" fill="hold"/>
                                        <p:tgtEl>
                                          <p:spTgt spid="7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ppt_x"/>
                                          </p:val>
                                        </p:tav>
                                        <p:tav tm="100000">
                                          <p:val>
                                            <p:strVal val="#ppt_x"/>
                                          </p:val>
                                        </p:tav>
                                      </p:tavLst>
                                    </p:anim>
                                    <p:anim calcmode="lin" valueType="num">
                                      <p:cBhvr additive="base">
                                        <p:cTn id="23" dur="500" fill="hold"/>
                                        <p:tgtEl>
                                          <p:spTgt spid="6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ppt_x"/>
                                          </p:val>
                                        </p:tav>
                                        <p:tav tm="100000">
                                          <p:val>
                                            <p:strVal val="#ppt_x"/>
                                          </p:val>
                                        </p:tav>
                                      </p:tavLst>
                                    </p:anim>
                                    <p:anim calcmode="lin" valueType="num">
                                      <p:cBhvr additive="base">
                                        <p:cTn id="28" dur="500" fill="hold"/>
                                        <p:tgtEl>
                                          <p:spTgt spid="7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additive="base">
                                        <p:cTn id="32" dur="500" fill="hold"/>
                                        <p:tgtEl>
                                          <p:spTgt spid="67"/>
                                        </p:tgtEl>
                                        <p:attrNameLst>
                                          <p:attrName>ppt_x</p:attrName>
                                        </p:attrNameLst>
                                      </p:cBhvr>
                                      <p:tavLst>
                                        <p:tav tm="0">
                                          <p:val>
                                            <p:strVal val="#ppt_x"/>
                                          </p:val>
                                        </p:tav>
                                        <p:tav tm="100000">
                                          <p:val>
                                            <p:strVal val="#ppt_x"/>
                                          </p:val>
                                        </p:tav>
                                      </p:tavLst>
                                    </p:anim>
                                    <p:anim calcmode="lin" valueType="num">
                                      <p:cBhvr additive="base">
                                        <p:cTn id="33" dur="500" fill="hold"/>
                                        <p:tgtEl>
                                          <p:spTgt spid="6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fill="hold"/>
                                        <p:tgtEl>
                                          <p:spTgt spid="72"/>
                                        </p:tgtEl>
                                        <p:attrNameLst>
                                          <p:attrName>ppt_x</p:attrName>
                                        </p:attrNameLst>
                                      </p:cBhvr>
                                      <p:tavLst>
                                        <p:tav tm="0">
                                          <p:val>
                                            <p:strVal val="#ppt_x"/>
                                          </p:val>
                                        </p:tav>
                                        <p:tav tm="100000">
                                          <p:val>
                                            <p:strVal val="#ppt_x"/>
                                          </p:val>
                                        </p:tav>
                                      </p:tavLst>
                                    </p:anim>
                                    <p:anim calcmode="lin" valueType="num">
                                      <p:cBhvr additive="base">
                                        <p:cTn id="38" dur="500" fill="hold"/>
                                        <p:tgtEl>
                                          <p:spTgt spid="7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ppt_x"/>
                                          </p:val>
                                        </p:tav>
                                        <p:tav tm="100000">
                                          <p:val>
                                            <p:strVal val="#ppt_x"/>
                                          </p:val>
                                        </p:tav>
                                      </p:tavLst>
                                    </p:anim>
                                    <p:anim calcmode="lin" valueType="num">
                                      <p:cBhvr additive="base">
                                        <p:cTn id="43" dur="500" fill="hold"/>
                                        <p:tgtEl>
                                          <p:spTgt spid="6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ppt_x"/>
                                          </p:val>
                                        </p:tav>
                                        <p:tav tm="100000">
                                          <p:val>
                                            <p:strVal val="#ppt_x"/>
                                          </p:val>
                                        </p:tav>
                                      </p:tavLst>
                                    </p:anim>
                                    <p:anim calcmode="lin" valueType="num">
                                      <p:cBhvr additive="base">
                                        <p:cTn id="48" dur="500" fill="hold"/>
                                        <p:tgtEl>
                                          <p:spTgt spid="7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500" fill="hold"/>
                                        <p:tgtEl>
                                          <p:spTgt spid="69"/>
                                        </p:tgtEl>
                                        <p:attrNameLst>
                                          <p:attrName>ppt_x</p:attrName>
                                        </p:attrNameLst>
                                      </p:cBhvr>
                                      <p:tavLst>
                                        <p:tav tm="0">
                                          <p:val>
                                            <p:strVal val="#ppt_x"/>
                                          </p:val>
                                        </p:tav>
                                        <p:tav tm="100000">
                                          <p:val>
                                            <p:strVal val="#ppt_x"/>
                                          </p:val>
                                        </p:tav>
                                      </p:tavLst>
                                    </p:anim>
                                    <p:anim calcmode="lin" valueType="num">
                                      <p:cBhvr additive="base">
                                        <p:cTn id="53"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6" grpId="0"/>
      <p:bldP spid="67" grpId="0"/>
      <p:bldP spid="68" grpId="0"/>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49885" y="532130"/>
            <a:ext cx="7677150" cy="1814830"/>
          </a:xfrm>
          <a:prstGeom prst="rect">
            <a:avLst/>
          </a:prstGeom>
          <a:noFill/>
          <a:ln w="9525">
            <a:noFill/>
          </a:ln>
        </p:spPr>
        <p:txBody>
          <a:bodyPr wrap="square">
            <a:spAutoFit/>
          </a:bodyPr>
          <a:lstStyle/>
          <a:p>
            <a:pPr indent="0"/>
            <a:r>
              <a:rPr lang="en-US" sz="2800" b="1">
                <a:latin typeface="+mn-ea"/>
                <a:cs typeface="+mn-ea"/>
              </a:rPr>
              <a:t>1.</a:t>
            </a:r>
            <a:r>
              <a:rPr lang="zh-CN" sz="2800" b="1">
                <a:latin typeface="+mn-ea"/>
                <a:cs typeface="+mn-ea"/>
              </a:rPr>
              <a:t>评审/认证依据</a:t>
            </a:r>
            <a:r>
              <a:rPr lang="en-US" sz="2800" b="0">
                <a:latin typeface="+mn-ea"/>
                <a:cs typeface="+mn-ea"/>
              </a:rPr>
              <a:t> </a:t>
            </a:r>
          </a:p>
          <a:p>
            <a:pPr indent="0"/>
            <a:endParaRPr lang="zh-CN" sz="2800" b="0">
              <a:latin typeface="+mn-ea"/>
              <a:cs typeface="+mn-ea"/>
            </a:endParaRPr>
          </a:p>
          <a:p>
            <a:pPr indent="0"/>
            <a:r>
              <a:rPr lang="zh-CN" sz="2800" b="0">
                <a:latin typeface="+mn-ea"/>
                <a:cs typeface="+mn-ea"/>
              </a:rPr>
              <a:t>国标的认证依据：《企业知识产权管理规范》（GB/T 29490-2013）</a:t>
            </a:r>
            <a:endParaRPr lang="zh-CN" altLang="en-US" sz="2800">
              <a:latin typeface="+mn-ea"/>
              <a:cs typeface="+mn-ea"/>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43969" y="-9094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03860" y="552450"/>
            <a:ext cx="8304530" cy="3538220"/>
          </a:xfrm>
          <a:prstGeom prst="rect">
            <a:avLst/>
          </a:prstGeom>
          <a:noFill/>
          <a:ln w="9525">
            <a:noFill/>
          </a:ln>
        </p:spPr>
        <p:txBody>
          <a:bodyPr wrap="square">
            <a:spAutoFit/>
          </a:bodyPr>
          <a:lstStyle/>
          <a:p>
            <a:pPr indent="0"/>
            <a:r>
              <a:rPr lang="en-US" sz="2800" b="1">
                <a:latin typeface="+mn-ea"/>
                <a:cs typeface="+mn-ea"/>
              </a:rPr>
              <a:t>2.</a:t>
            </a:r>
            <a:r>
              <a:rPr lang="zh-CN" sz="2800" b="1">
                <a:latin typeface="+mn-ea"/>
                <a:cs typeface="+mn-ea"/>
              </a:rPr>
              <a:t>认证形式及机构</a:t>
            </a:r>
          </a:p>
          <a:p>
            <a:pPr indent="0"/>
            <a:r>
              <a:rPr lang="en-US" sz="2800" b="0">
                <a:latin typeface="+mn-ea"/>
                <a:cs typeface="+mn-ea"/>
              </a:rPr>
              <a:t> </a:t>
            </a:r>
            <a:endParaRPr lang="zh-CN" sz="2800" b="0">
              <a:latin typeface="+mn-ea"/>
              <a:cs typeface="+mn-ea"/>
            </a:endParaRPr>
          </a:p>
          <a:p>
            <a:pPr indent="0"/>
            <a:r>
              <a:rPr lang="zh-CN" sz="2800" b="0">
                <a:latin typeface="+mn-ea"/>
                <a:cs typeface="+mn-ea"/>
              </a:rPr>
              <a:t>国标认证机构是由国家认证认可监督管理委员会（CNCA）批准，经国家登记主管机关依法登记注册的独立第三方认证机构，现在全国有十几家，</a:t>
            </a:r>
          </a:p>
          <a:p>
            <a:pPr indent="0"/>
            <a:r>
              <a:rPr lang="zh-CN" sz="2800" b="0">
                <a:latin typeface="+mn-ea"/>
                <a:cs typeface="+mn-ea"/>
              </a:rPr>
              <a:t>  第一批认证机构：</a:t>
            </a:r>
          </a:p>
          <a:p>
            <a:pPr indent="0"/>
            <a:r>
              <a:rPr lang="zh-CN" sz="2800" b="0">
                <a:latin typeface="+mn-ea"/>
                <a:cs typeface="+mn-ea"/>
              </a:rPr>
              <a:t>中知（北京）认证有限公司（简称：中知认证），中规（北京）认证有限公司（简称：中规认证）。</a:t>
            </a:r>
            <a:endParaRPr lang="zh-CN" altLang="en-US" sz="2800">
              <a:latin typeface="+mn-ea"/>
              <a:cs typeface="+mn-ea"/>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9094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78155" y="514350"/>
            <a:ext cx="7581900" cy="2676525"/>
          </a:xfrm>
          <a:prstGeom prst="rect">
            <a:avLst/>
          </a:prstGeom>
          <a:noFill/>
          <a:ln w="9525">
            <a:noFill/>
          </a:ln>
        </p:spPr>
        <p:txBody>
          <a:bodyPr wrap="square">
            <a:spAutoFit/>
          </a:bodyPr>
          <a:lstStyle/>
          <a:p>
            <a:pPr indent="0"/>
            <a:r>
              <a:rPr lang="en-US" sz="2800" b="1">
                <a:latin typeface="+mn-ea"/>
                <a:cs typeface="+mn-ea"/>
              </a:rPr>
              <a:t>3.</a:t>
            </a:r>
            <a:r>
              <a:rPr lang="zh-CN" sz="2800" b="1">
                <a:latin typeface="+mn-ea"/>
                <a:cs typeface="+mn-ea"/>
              </a:rPr>
              <a:t>认证流程</a:t>
            </a:r>
            <a:r>
              <a:rPr lang="en-US" sz="2800" b="0">
                <a:latin typeface="+mn-ea"/>
                <a:cs typeface="+mn-ea"/>
              </a:rPr>
              <a:t> </a:t>
            </a:r>
          </a:p>
          <a:p>
            <a:pPr indent="0"/>
            <a:endParaRPr lang="zh-CN" sz="2800" b="0">
              <a:latin typeface="+mn-ea"/>
              <a:cs typeface="+mn-ea"/>
            </a:endParaRPr>
          </a:p>
          <a:p>
            <a:pPr indent="0"/>
            <a:r>
              <a:rPr lang="zh-CN" sz="2800" b="0">
                <a:latin typeface="+mn-ea"/>
                <a:cs typeface="+mn-ea"/>
              </a:rPr>
              <a:t>提交认证申请书→签订认证合同→第一阶段审核（包括文件评审）→问题整改→第二阶段审核→不符合项的跟踪整改→认证决定→颁发认证证书</a:t>
            </a:r>
            <a:endParaRPr lang="zh-CN" altLang="en-US" sz="2800">
              <a:latin typeface="+mn-ea"/>
              <a:cs typeface="+mn-ea"/>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9094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9905" y="372745"/>
            <a:ext cx="8401050" cy="1383665"/>
          </a:xfrm>
          <a:prstGeom prst="rect">
            <a:avLst/>
          </a:prstGeom>
          <a:noFill/>
          <a:ln w="9525">
            <a:noFill/>
          </a:ln>
        </p:spPr>
        <p:txBody>
          <a:bodyPr wrap="square">
            <a:spAutoFit/>
          </a:bodyPr>
          <a:lstStyle/>
          <a:p>
            <a:pPr indent="0"/>
            <a:r>
              <a:rPr lang="en-US" sz="2800" b="1">
                <a:latin typeface="+mn-ea"/>
                <a:cs typeface="+mn-ea"/>
              </a:rPr>
              <a:t>4.</a:t>
            </a:r>
            <a:r>
              <a:rPr lang="zh-CN" sz="2800" b="1">
                <a:latin typeface="+mn-ea"/>
                <a:cs typeface="+mn-ea"/>
              </a:rPr>
              <a:t>证书有效期</a:t>
            </a:r>
          </a:p>
          <a:p>
            <a:pPr indent="0"/>
            <a:endParaRPr lang="zh-CN" sz="2800" b="0">
              <a:latin typeface="+mn-ea"/>
              <a:cs typeface="+mn-ea"/>
            </a:endParaRPr>
          </a:p>
          <a:p>
            <a:pPr indent="0"/>
            <a:r>
              <a:rPr lang="zh-CN" sz="2800" b="0">
                <a:latin typeface="+mn-ea"/>
                <a:cs typeface="+mn-ea"/>
              </a:rPr>
              <a:t>国标：3年，有效期满前3个月向认证机构申请复审。</a:t>
            </a:r>
            <a:endParaRPr lang="zh-CN" altLang="en-US" sz="2800">
              <a:latin typeface="+mn-ea"/>
              <a:cs typeface="+mn-ea"/>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9094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107504" y="1733601"/>
            <a:ext cx="2664296" cy="1491630"/>
          </a:xfrm>
          <a:prstGeom prst="rect">
            <a:avLst/>
          </a:prstGeom>
        </p:spPr>
      </p:pic>
      <p:sp>
        <p:nvSpPr>
          <p:cNvPr id="5" name="矩形 4"/>
          <p:cNvSpPr/>
          <p:nvPr/>
        </p:nvSpPr>
        <p:spPr>
          <a:xfrm>
            <a:off x="2032154" y="3324969"/>
            <a:ext cx="6519734" cy="1569660"/>
          </a:xfrm>
          <a:prstGeom prst="rect">
            <a:avLst/>
          </a:prstGeom>
        </p:spPr>
        <p:txBody>
          <a:bodyPr wrap="square">
            <a:spAutoFit/>
          </a:bodyPr>
          <a:lstStyle/>
          <a:p>
            <a:r>
              <a:rPr lang="zh-CN" altLang="en-US" sz="2400" b="1" dirty="0" smtClean="0"/>
              <a:t>索</a:t>
            </a:r>
            <a:r>
              <a:rPr lang="zh-CN" altLang="en-US" sz="2400" b="1" dirty="0" smtClean="0"/>
              <a:t>维斯信息技</a:t>
            </a:r>
            <a:r>
              <a:rPr lang="zh-CN" altLang="en-US" sz="2400" b="1" dirty="0" smtClean="0"/>
              <a:t>术（深圳）有</a:t>
            </a:r>
            <a:r>
              <a:rPr lang="zh-CN" altLang="en-US" sz="2400" b="1" dirty="0" smtClean="0"/>
              <a:t>限公</a:t>
            </a:r>
            <a:r>
              <a:rPr lang="zh-CN" altLang="en-US" sz="2400" b="1" dirty="0" smtClean="0"/>
              <a:t>司</a:t>
            </a:r>
            <a:endParaRPr lang="en-US" altLang="zh-CN" sz="2400" b="1" dirty="0" smtClean="0"/>
          </a:p>
          <a:p>
            <a:endParaRPr lang="en-US" altLang="zh-CN" sz="2400" b="1" dirty="0" smtClean="0"/>
          </a:p>
          <a:p>
            <a:r>
              <a:rPr lang="en-US" altLang="zh-CN" sz="2400" b="1" dirty="0"/>
              <a:t> </a:t>
            </a:r>
            <a:r>
              <a:rPr lang="en-US" altLang="zh-CN" sz="2400" b="1" dirty="0" smtClean="0"/>
              <a:t>                                                      </a:t>
            </a:r>
            <a:r>
              <a:rPr lang="en-US" altLang="zh-CN" sz="2400" b="1" dirty="0" smtClean="0"/>
              <a:t> </a:t>
            </a:r>
            <a:r>
              <a:rPr lang="zh-CN" altLang="en-US" sz="2400" b="1" dirty="0" smtClean="0"/>
              <a:t>咨询顾问</a:t>
            </a:r>
            <a:r>
              <a:rPr lang="zh-CN" altLang="en-US" sz="2400" b="1" dirty="0" smtClean="0"/>
              <a:t>：曹老</a:t>
            </a:r>
            <a:r>
              <a:rPr lang="zh-CN" altLang="en-US" sz="2400" b="1" dirty="0" smtClean="0"/>
              <a:t>师</a:t>
            </a:r>
            <a:endParaRPr lang="zh-CN" altLang="en-US" sz="2400" b="1" dirty="0"/>
          </a:p>
          <a:p>
            <a:endParaRPr lang="zh-CN" altLang="en-US" sz="2400" b="1" dirty="0"/>
          </a:p>
        </p:txBody>
      </p:sp>
      <p:sp>
        <p:nvSpPr>
          <p:cNvPr id="2" name="文本框 1"/>
          <p:cNvSpPr txBox="1"/>
          <p:nvPr/>
        </p:nvSpPr>
        <p:spPr>
          <a:xfrm>
            <a:off x="3997960" y="2187575"/>
            <a:ext cx="1148080" cy="583565"/>
          </a:xfrm>
          <a:prstGeom prst="rect">
            <a:avLst/>
          </a:prstGeom>
          <a:noFill/>
        </p:spPr>
        <p:txBody>
          <a:bodyPr wrap="square" rtlCol="0">
            <a:spAutoFit/>
          </a:bodyPr>
          <a:lstStyle/>
          <a:p>
            <a:r>
              <a:rPr lang="zh-CN" altLang="zh-CN" sz="3200"/>
              <a:t>谢谢</a:t>
            </a:r>
          </a:p>
        </p:txBody>
      </p:sp>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p:cNvSpPr txBox="1"/>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800" dirty="0" smtClean="0">
                <a:solidFill>
                  <a:srgbClr val="829662"/>
                </a:solidFill>
                <a:latin typeface="Ohka" panose="02000609000000000000" pitchFamily="49" charset="-128"/>
                <a:ea typeface="宋体" panose="02010600030101010101" pitchFamily="2" charset="-122"/>
                <a:sym typeface="+mn-ea"/>
              </a:rPr>
              <a:t>什么是知识产权贯标</a:t>
            </a:r>
            <a:endParaRPr lang="en-US" altLang="zh-CN" sz="2800" dirty="0">
              <a:solidFill>
                <a:schemeClr val="bg1"/>
              </a:solidFill>
              <a:latin typeface="微软雅黑" panose="020B0503020204020204" pitchFamily="34" charset="-122"/>
              <a:ea typeface="微软雅黑" panose="020B0503020204020204" pitchFamily="34" charset="-122"/>
            </a:endParaRPr>
          </a:p>
        </p:txBody>
      </p:sp>
      <p:cxnSp>
        <p:nvCxnSpPr>
          <p:cNvPr id="7" name="Straight Connector 12"/>
          <p:cNvCxnSpPr/>
          <p:nvPr/>
        </p:nvCxnSpPr>
        <p:spPr>
          <a:xfrm>
            <a:off x="8456792" y="469156"/>
            <a:ext cx="0" cy="5394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711200" y="1116330"/>
            <a:ext cx="7715885" cy="3415030"/>
          </a:xfrm>
          <a:prstGeom prst="rect">
            <a:avLst/>
          </a:prstGeom>
          <a:noFill/>
          <a:ln w="9525">
            <a:noFill/>
          </a:ln>
        </p:spPr>
        <p:txBody>
          <a:bodyPr wrap="square">
            <a:spAutoFit/>
          </a:bodyPr>
          <a:lstStyle/>
          <a:p>
            <a:pPr indent="0"/>
            <a:r>
              <a:rPr lang="en-US" altLang="zh-CN" sz="2400" b="0">
                <a:latin typeface="+mn-ea"/>
                <a:cs typeface="+mn-ea"/>
              </a:rPr>
              <a:t>    </a:t>
            </a:r>
            <a:r>
              <a:rPr lang="zh-CN" sz="2400" b="0">
                <a:latin typeface="+mn-ea"/>
                <a:cs typeface="+mn-ea"/>
              </a:rPr>
              <a:t>即为贯彻落实</a:t>
            </a:r>
            <a:r>
              <a:rPr lang="en-US" sz="2400" b="0">
                <a:latin typeface="+mn-ea"/>
                <a:cs typeface="+mn-ea"/>
              </a:rPr>
              <a:t> GB/T29490-2013 </a:t>
            </a:r>
            <a:r>
              <a:rPr lang="zh-CN" sz="2400" b="0">
                <a:latin typeface="+mn-ea"/>
                <a:cs typeface="+mn-ea"/>
              </a:rPr>
              <a:t>企业知识产权管理规范标准，简称</a:t>
            </a:r>
            <a:r>
              <a:rPr lang="en-US" sz="2400" b="0">
                <a:latin typeface="+mn-ea"/>
                <a:cs typeface="+mn-ea"/>
              </a:rPr>
              <a:t>“</a:t>
            </a:r>
            <a:r>
              <a:rPr lang="zh-CN" sz="2400" b="0">
                <a:latin typeface="+mn-ea"/>
                <a:cs typeface="+mn-ea"/>
              </a:rPr>
              <a:t>贯标</a:t>
            </a:r>
            <a:r>
              <a:rPr lang="en-US" sz="2400" b="0">
                <a:latin typeface="+mn-ea"/>
                <a:cs typeface="+mn-ea"/>
              </a:rPr>
              <a:t>”</a:t>
            </a:r>
            <a:r>
              <a:rPr lang="zh-CN" sz="2400" b="0">
                <a:latin typeface="+mn-ea"/>
                <a:cs typeface="+mn-ea"/>
              </a:rPr>
              <a:t>。《企业知识产权管理规范》（</a:t>
            </a:r>
            <a:r>
              <a:rPr lang="en-US" sz="2400" b="0">
                <a:latin typeface="+mn-ea"/>
                <a:cs typeface="+mn-ea"/>
              </a:rPr>
              <a:t>GB/T29490-2013</a:t>
            </a:r>
            <a:r>
              <a:rPr lang="zh-CN" sz="2400" b="0">
                <a:latin typeface="+mn-ea"/>
                <a:cs typeface="+mn-ea"/>
              </a:rPr>
              <a:t>，下称国标），于</a:t>
            </a:r>
            <a:r>
              <a:rPr lang="en-US" sz="2400" b="0">
                <a:latin typeface="+mn-ea"/>
                <a:cs typeface="+mn-ea"/>
              </a:rPr>
              <a:t> 2013 </a:t>
            </a:r>
            <a:r>
              <a:rPr lang="zh-CN" sz="2400" b="0">
                <a:latin typeface="+mn-ea"/>
                <a:cs typeface="+mn-ea"/>
              </a:rPr>
              <a:t>年</a:t>
            </a:r>
            <a:r>
              <a:rPr lang="en-US" sz="2400" b="0">
                <a:latin typeface="+mn-ea"/>
                <a:cs typeface="+mn-ea"/>
              </a:rPr>
              <a:t>3 </a:t>
            </a:r>
            <a:r>
              <a:rPr lang="zh-CN" sz="2400" b="0">
                <a:latin typeface="+mn-ea"/>
                <a:cs typeface="+mn-ea"/>
              </a:rPr>
              <a:t>月</a:t>
            </a:r>
            <a:r>
              <a:rPr lang="en-US" sz="2400" b="0">
                <a:latin typeface="+mn-ea"/>
                <a:cs typeface="+mn-ea"/>
              </a:rPr>
              <a:t> 1 </a:t>
            </a:r>
            <a:r>
              <a:rPr lang="zh-CN" sz="2400" b="0">
                <a:latin typeface="+mn-ea"/>
                <a:cs typeface="+mn-ea"/>
              </a:rPr>
              <a:t>日正式实施，重点参考了江苏省知识产权标准的成功经验，运用</a:t>
            </a:r>
            <a:r>
              <a:rPr lang="en-US" sz="2400" b="0">
                <a:latin typeface="+mn-ea"/>
                <a:cs typeface="+mn-ea"/>
              </a:rPr>
              <a:t> ISO </a:t>
            </a:r>
            <a:r>
              <a:rPr lang="zh-CN" sz="2400" b="0">
                <a:latin typeface="+mn-ea"/>
                <a:cs typeface="+mn-ea"/>
              </a:rPr>
              <a:t>过程方法的企业知识产权管理模型，指导企业策划、实施、检查、改进知识产权管理体系。该标准注重于通过建立完整的知识产权管理体系、完善的执行记录、持续的改善来达到科学管理企业知识产权资产和防范知识产权风险的目的。</a:t>
            </a:r>
            <a:endParaRPr lang="zh-CN" altLang="en-US" sz="2400">
              <a:latin typeface="+mn-ea"/>
              <a:cs typeface="+mn-ea"/>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466864" y="-105549"/>
            <a:ext cx="2664296" cy="1491630"/>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75490" y="3440549"/>
            <a:ext cx="1936383" cy="193638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blinds(horizontal)">
                                      <p:cBhvr>
                                        <p:cTn id="2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p:cNvSpPr txBox="1"/>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800" dirty="0">
                <a:solidFill>
                  <a:schemeClr val="bg1"/>
                </a:solidFill>
                <a:latin typeface="微软雅黑" panose="020B0503020204020204" pitchFamily="34" charset="-122"/>
                <a:ea typeface="微软雅黑" panose="020B0503020204020204" pitchFamily="34" charset="-122"/>
              </a:rPr>
              <a:t>贯标适用那种企业</a:t>
            </a:r>
          </a:p>
        </p:txBody>
      </p:sp>
      <p:cxnSp>
        <p:nvCxnSpPr>
          <p:cNvPr id="7" name="Straight Connector 12"/>
          <p:cNvCxnSpPr/>
          <p:nvPr/>
        </p:nvCxnSpPr>
        <p:spPr>
          <a:xfrm>
            <a:off x="8456792" y="469156"/>
            <a:ext cx="0" cy="5394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45845" y="1227455"/>
            <a:ext cx="7106285" cy="2787650"/>
          </a:xfrm>
          <a:prstGeom prst="rect">
            <a:avLst/>
          </a:prstGeom>
          <a:noFill/>
        </p:spPr>
        <p:txBody>
          <a:bodyPr wrap="square" rtlCol="0" anchor="t">
            <a:spAutoFit/>
          </a:bodyPr>
          <a:lstStyle/>
          <a:p>
            <a:pPr marL="12700" marR="3838575">
              <a:lnSpc>
                <a:spcPct val="120000"/>
              </a:lnSpc>
            </a:pP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适用于有下</a:t>
            </a:r>
            <a:r>
              <a:rPr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列</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愿望</a:t>
            </a:r>
            <a:r>
              <a:rPr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的</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企业：</a:t>
            </a:r>
          </a:p>
          <a:p>
            <a:pPr marL="12700" marR="3838575">
              <a:lnSpc>
                <a:spcPct val="120000"/>
              </a:lnSpc>
            </a:pP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 </a:t>
            </a:r>
          </a:p>
          <a:p>
            <a:pPr marL="12700" marR="3838575">
              <a:lnSpc>
                <a:spcPct val="120000"/>
              </a:lnSpc>
            </a:pPr>
            <a:r>
              <a:rPr dirty="0">
                <a:solidFill>
                  <a:schemeClr val="tx1"/>
                </a:solidFill>
                <a:effectLst>
                  <a:outerShdw blurRad="38100" dist="19050" dir="2700000" algn="tl" rotWithShape="0">
                    <a:schemeClr val="dk1">
                      <a:alpha val="40000"/>
                    </a:schemeClr>
                  </a:outerShdw>
                </a:effectLst>
                <a:latin typeface="Arial" panose="020B0604020202020204"/>
                <a:cs typeface="Arial" panose="020B0604020202020204"/>
                <a:sym typeface="+mn-ea"/>
              </a:rPr>
              <a:t>1</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、建立知识产权管理</a:t>
            </a:r>
            <a:r>
              <a:rPr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体</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系</a:t>
            </a:r>
            <a:r>
              <a:rPr dirty="0">
                <a:solidFill>
                  <a:schemeClr val="tx1"/>
                </a:solidFill>
                <a:effectLst>
                  <a:outerShdw blurRad="38100" dist="19050" dir="2700000" algn="tl" rotWithShape="0">
                    <a:schemeClr val="dk1">
                      <a:alpha val="40000"/>
                    </a:schemeClr>
                  </a:outerShdw>
                </a:effectLst>
                <a:latin typeface="Arial" panose="020B0604020202020204"/>
                <a:cs typeface="Arial" panose="020B0604020202020204"/>
                <a:sym typeface="+mn-ea"/>
              </a:rPr>
              <a:t>;</a:t>
            </a:r>
            <a:endParaRPr>
              <a:solidFill>
                <a:schemeClr val="tx1"/>
              </a:solidFill>
              <a:effectLst>
                <a:outerShdw blurRad="38100" dist="19050" dir="2700000" algn="tl" rotWithShape="0">
                  <a:schemeClr val="dk1">
                    <a:alpha val="40000"/>
                  </a:schemeClr>
                </a:outerShdw>
              </a:effectLst>
              <a:latin typeface="Arial" panose="020B0604020202020204"/>
              <a:cs typeface="Arial" panose="020B0604020202020204"/>
            </a:endParaRPr>
          </a:p>
          <a:p>
            <a:pPr marL="12700">
              <a:lnSpc>
                <a:spcPct val="100000"/>
              </a:lnSpc>
              <a:spcBef>
                <a:spcPts val="480"/>
              </a:spcBef>
            </a:pPr>
            <a:r>
              <a:rPr dirty="0">
                <a:solidFill>
                  <a:schemeClr val="tx1"/>
                </a:solidFill>
                <a:effectLst>
                  <a:outerShdw blurRad="38100" dist="19050" dir="2700000" algn="tl" rotWithShape="0">
                    <a:schemeClr val="dk1">
                      <a:alpha val="40000"/>
                    </a:schemeClr>
                  </a:outerShdw>
                </a:effectLst>
                <a:latin typeface="Arial" panose="020B0604020202020204"/>
                <a:cs typeface="Arial" panose="020B0604020202020204"/>
                <a:sym typeface="+mn-ea"/>
              </a:rPr>
              <a:t>2</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、运行并持续改进知</a:t>
            </a:r>
            <a:r>
              <a:rPr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识</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产权</a:t>
            </a:r>
            <a:r>
              <a:rPr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管</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理体</a:t>
            </a:r>
            <a:r>
              <a:rPr spc="-10"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系</a:t>
            </a:r>
            <a:r>
              <a:rPr dirty="0">
                <a:solidFill>
                  <a:schemeClr val="tx1"/>
                </a:solidFill>
                <a:effectLst>
                  <a:outerShdw blurRad="38100" dist="19050" dir="2700000" algn="tl" rotWithShape="0">
                    <a:schemeClr val="dk1">
                      <a:alpha val="40000"/>
                    </a:schemeClr>
                  </a:outerShdw>
                </a:effectLst>
                <a:latin typeface="Arial" panose="020B0604020202020204"/>
                <a:cs typeface="Arial" panose="020B0604020202020204"/>
                <a:sym typeface="+mn-ea"/>
              </a:rPr>
              <a:t>;</a:t>
            </a:r>
            <a:endParaRPr>
              <a:solidFill>
                <a:schemeClr val="tx1"/>
              </a:solidFill>
              <a:effectLst>
                <a:outerShdw blurRad="38100" dist="19050" dir="2700000" algn="tl" rotWithShape="0">
                  <a:schemeClr val="dk1">
                    <a:alpha val="40000"/>
                  </a:schemeClr>
                </a:outerShdw>
              </a:effectLst>
              <a:latin typeface="Arial" panose="020B0604020202020204"/>
              <a:cs typeface="Arial" panose="020B0604020202020204"/>
            </a:endParaRPr>
          </a:p>
          <a:p>
            <a:pPr marL="12700">
              <a:lnSpc>
                <a:spcPct val="100000"/>
              </a:lnSpc>
              <a:spcBef>
                <a:spcPts val="480"/>
              </a:spcBef>
            </a:pPr>
            <a:r>
              <a:rPr dirty="0">
                <a:solidFill>
                  <a:schemeClr val="tx1"/>
                </a:solidFill>
                <a:effectLst>
                  <a:outerShdw blurRad="38100" dist="19050" dir="2700000" algn="tl" rotWithShape="0">
                    <a:schemeClr val="dk1">
                      <a:alpha val="40000"/>
                    </a:schemeClr>
                  </a:outerShdw>
                </a:effectLst>
                <a:latin typeface="Arial" panose="020B0604020202020204"/>
                <a:cs typeface="Arial" panose="020B0604020202020204"/>
                <a:sym typeface="+mn-ea"/>
              </a:rPr>
              <a:t>3</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、寻求外部组织对其</a:t>
            </a:r>
            <a:r>
              <a:rPr spc="-10"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知</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识产</a:t>
            </a:r>
            <a:r>
              <a:rPr spc="-10"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权</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管理</a:t>
            </a:r>
            <a:r>
              <a:rPr spc="-10"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体</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系的</a:t>
            </a:r>
            <a:r>
              <a:rPr spc="-10"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评</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价。</a:t>
            </a:r>
          </a:p>
          <a:p>
            <a:pPr marL="12700">
              <a:lnSpc>
                <a:spcPct val="100000"/>
              </a:lnSpc>
              <a:spcBef>
                <a:spcPts val="480"/>
              </a:spcBef>
            </a:pPr>
            <a:endParaRPr>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a:p>
            <a:pPr marL="12700" marR="285750">
              <a:lnSpc>
                <a:spcPts val="2300"/>
              </a:lnSpc>
              <a:spcBef>
                <a:spcPts val="735"/>
              </a:spcBef>
            </a:pPr>
            <a:r>
              <a:rPr dirty="0">
                <a:solidFill>
                  <a:schemeClr val="tx1"/>
                </a:solidFill>
                <a:effectLst>
                  <a:outerShdw blurRad="38100" dist="19050" dir="2700000" algn="tl" rotWithShape="0">
                    <a:schemeClr val="dk1">
                      <a:alpha val="40000"/>
                    </a:schemeClr>
                  </a:outerShdw>
                </a:effectLst>
                <a:latin typeface="Wingdings" panose="05000000000000000000"/>
                <a:cs typeface="Wingdings" panose="05000000000000000000"/>
                <a:sym typeface="+mn-ea"/>
              </a:rPr>
              <a:t></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换一个角度讲，适用对</a:t>
            </a:r>
            <a:r>
              <a:rPr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象</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a:t>
            </a:r>
            <a:r>
              <a:rPr b="1" u="sng"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凡</a:t>
            </a:r>
            <a:r>
              <a:rPr b="1" u="sng" spc="-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是</a:t>
            </a:r>
            <a:r>
              <a:rPr b="1" u="sng"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希望强</a:t>
            </a:r>
            <a:r>
              <a:rPr b="1" u="sng" spc="-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化</a:t>
            </a:r>
            <a:r>
              <a:rPr b="1" u="sng"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知识</a:t>
            </a:r>
            <a:r>
              <a:rPr b="1" u="sng" spc="-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产</a:t>
            </a:r>
            <a:r>
              <a:rPr b="1" u="sng"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权管理</a:t>
            </a:r>
            <a:r>
              <a:rPr b="1" u="sng" spc="-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的</a:t>
            </a:r>
            <a:r>
              <a:rPr b="1" u="sng"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企业</a:t>
            </a:r>
            <a:r>
              <a:rPr b="1" u="sng" spc="-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均</a:t>
            </a:r>
            <a:r>
              <a:rPr b="1" u="sng"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可</a:t>
            </a:r>
            <a:r>
              <a:rPr b="1" u="sng" spc="-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申</a:t>
            </a:r>
            <a:r>
              <a:rPr b="1" u="sng"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请</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，例如高新技术企业</a:t>
            </a:r>
            <a:r>
              <a:rPr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创新</a:t>
            </a:r>
            <a:r>
              <a:rPr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型</a:t>
            </a:r>
            <a:r>
              <a:rPr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企业</a:t>
            </a:r>
            <a:r>
              <a:rPr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等</a:t>
            </a:r>
            <a:endParaRPr lang="zh-CN" altLang="en-US" spc="-15"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430034" y="-105549"/>
            <a:ext cx="2664296" cy="1491630"/>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75490" y="3440549"/>
            <a:ext cx="1936383" cy="193638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p:cNvSpPr txBox="1"/>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为什么要贯标</a:t>
            </a:r>
          </a:p>
        </p:txBody>
      </p:sp>
      <p:cxnSp>
        <p:nvCxnSpPr>
          <p:cNvPr id="7" name="Straight Connector 12"/>
          <p:cNvCxnSpPr/>
          <p:nvPr/>
        </p:nvCxnSpPr>
        <p:spPr>
          <a:xfrm>
            <a:off x="8456792" y="469156"/>
            <a:ext cx="0" cy="5394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5464518" y="1295291"/>
            <a:ext cx="2796076" cy="2835506"/>
            <a:chOff x="1331640" y="1707654"/>
            <a:chExt cx="2796076" cy="2835506"/>
          </a:xfrm>
        </p:grpSpPr>
        <p:sp>
          <p:nvSpPr>
            <p:cNvPr id="60" name="等腰三角形 5"/>
            <p:cNvSpPr/>
            <p:nvPr/>
          </p:nvSpPr>
          <p:spPr>
            <a:xfrm>
              <a:off x="1608861" y="1707654"/>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等腰三角形 5"/>
            <p:cNvSpPr/>
            <p:nvPr/>
          </p:nvSpPr>
          <p:spPr>
            <a:xfrm>
              <a:off x="1619672" y="2445005"/>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等腰三角形 5"/>
            <p:cNvSpPr/>
            <p:nvPr/>
          </p:nvSpPr>
          <p:spPr>
            <a:xfrm flipV="1">
              <a:off x="1608861" y="3167482"/>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等腰三角形 5"/>
            <p:cNvSpPr/>
            <p:nvPr/>
          </p:nvSpPr>
          <p:spPr>
            <a:xfrm flipV="1">
              <a:off x="1619672" y="3356821"/>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圆角矩形 11"/>
            <p:cNvSpPr/>
            <p:nvPr/>
          </p:nvSpPr>
          <p:spPr>
            <a:xfrm>
              <a:off x="1331640" y="3079858"/>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6" name="矩形 1"/>
          <p:cNvSpPr>
            <a:spLocks noChangeArrowheads="1"/>
          </p:cNvSpPr>
          <p:nvPr/>
        </p:nvSpPr>
        <p:spPr bwMode="auto">
          <a:xfrm>
            <a:off x="299085" y="2002155"/>
            <a:ext cx="398589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2.降低研发风险，实现创新有效转换</a:t>
            </a:r>
          </a:p>
        </p:txBody>
      </p:sp>
      <p:sp>
        <p:nvSpPr>
          <p:cNvPr id="67" name="矩形 1"/>
          <p:cNvSpPr>
            <a:spLocks noChangeArrowheads="1"/>
          </p:cNvSpPr>
          <p:nvPr/>
        </p:nvSpPr>
        <p:spPr bwMode="auto">
          <a:xfrm>
            <a:off x="299085" y="2667635"/>
            <a:ext cx="3985895" cy="645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3.捕捉知识产权信息，构建知识产权防御和保护机制</a:t>
            </a:r>
          </a:p>
        </p:txBody>
      </p:sp>
      <p:sp>
        <p:nvSpPr>
          <p:cNvPr id="68" name="矩形 1"/>
          <p:cNvSpPr>
            <a:spLocks noChangeArrowheads="1"/>
          </p:cNvSpPr>
          <p:nvPr/>
        </p:nvSpPr>
        <p:spPr bwMode="auto">
          <a:xfrm>
            <a:off x="298450" y="3545205"/>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4.获得国家及地方政策支持</a:t>
            </a:r>
          </a:p>
        </p:txBody>
      </p:sp>
      <p:sp>
        <p:nvSpPr>
          <p:cNvPr id="69" name="矩形 1"/>
          <p:cNvSpPr>
            <a:spLocks noChangeArrowheads="1"/>
          </p:cNvSpPr>
          <p:nvPr/>
        </p:nvSpPr>
        <p:spPr bwMode="auto">
          <a:xfrm>
            <a:off x="298450" y="4197985"/>
            <a:ext cx="398653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5.提升企业知识产权影响力</a:t>
            </a:r>
          </a:p>
        </p:txBody>
      </p:sp>
      <p:cxnSp>
        <p:nvCxnSpPr>
          <p:cNvPr id="70" name="直接连接符 69"/>
          <p:cNvCxnSpPr/>
          <p:nvPr/>
        </p:nvCxnSpPr>
        <p:spPr>
          <a:xfrm flipH="1">
            <a:off x="4375462" y="2217178"/>
            <a:ext cx="792087" cy="0"/>
          </a:xfrm>
          <a:prstGeom prst="line">
            <a:avLst/>
          </a:prstGeom>
          <a:ln w="6350">
            <a:solidFill>
              <a:schemeClr val="bg1">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375462" y="2944190"/>
            <a:ext cx="792087" cy="0"/>
          </a:xfrm>
          <a:prstGeom prst="line">
            <a:avLst/>
          </a:prstGeom>
          <a:ln w="6350">
            <a:solidFill>
              <a:schemeClr val="tx1">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4375462" y="3671202"/>
            <a:ext cx="792087" cy="0"/>
          </a:xfrm>
          <a:prstGeom prst="line">
            <a:avLst/>
          </a:prstGeom>
          <a:ln w="6350">
            <a:solidFill>
              <a:schemeClr val="bg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375462" y="4398215"/>
            <a:ext cx="792087" cy="0"/>
          </a:xfrm>
          <a:prstGeom prst="line">
            <a:avLst/>
          </a:prstGeom>
          <a:ln w="6350">
            <a:solidFill>
              <a:schemeClr val="tx2">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1"/>
          <p:cNvSpPr>
            <a:spLocks noChangeArrowheads="1"/>
          </p:cNvSpPr>
          <p:nvPr/>
        </p:nvSpPr>
        <p:spPr bwMode="auto">
          <a:xfrm>
            <a:off x="299085" y="1444625"/>
            <a:ext cx="398589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1.建立规范有序的知识产权管理体系</a:t>
            </a:r>
          </a:p>
        </p:txBody>
      </p:sp>
      <p:cxnSp>
        <p:nvCxnSpPr>
          <p:cNvPr id="8" name="直接连接符 7"/>
          <p:cNvCxnSpPr/>
          <p:nvPr/>
        </p:nvCxnSpPr>
        <p:spPr>
          <a:xfrm flipH="1">
            <a:off x="4375462" y="1628470"/>
            <a:ext cx="792087" cy="0"/>
          </a:xfrm>
          <a:prstGeom prst="line">
            <a:avLst/>
          </a:prstGeom>
          <a:ln w="6350">
            <a:solidFill>
              <a:schemeClr val="tx1">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430034" y="-105549"/>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2" presetClass="entr" presetSubtype="2" fill="hold" nodeType="after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wipe(right)">
                                          <p:cBhvr>
                                            <p:cTn id="28" dur="500"/>
                                            <p:tgtEl>
                                              <p:spTgt spid="70"/>
                                            </p:tgtEl>
                                          </p:cBhvr>
                                        </p:animEffect>
                                      </p:childTnLst>
                                    </p:cTn>
                                  </p:par>
                                </p:childTnLst>
                              </p:cTn>
                            </p:par>
                            <p:par>
                              <p:cTn id="29" fill="hold">
                                <p:stCondLst>
                                  <p:cond delay="3000"/>
                                </p:stCondLst>
                                <p:childTnLst>
                                  <p:par>
                                    <p:cTn id="30" presetID="2" presetClass="entr" presetSubtype="8" fill="hold" grpId="0" nodeType="afterEffect" p14:presetBounceEnd="50000">
                                      <p:stCondLst>
                                        <p:cond delay="0"/>
                                      </p:stCondLst>
                                      <p:childTnLst>
                                        <p:set>
                                          <p:cBhvr>
                                            <p:cTn id="31" dur="1" fill="hold">
                                              <p:stCondLst>
                                                <p:cond delay="0"/>
                                              </p:stCondLst>
                                            </p:cTn>
                                            <p:tgtEl>
                                              <p:spTgt spid="66"/>
                                            </p:tgtEl>
                                            <p:attrNameLst>
                                              <p:attrName>style.visibility</p:attrName>
                                            </p:attrNameLst>
                                          </p:cBhvr>
                                          <p:to>
                                            <p:strVal val="visible"/>
                                          </p:to>
                                        </p:set>
                                        <p:anim calcmode="lin" valueType="num" p14:bounceEnd="50000">
                                          <p:cBhvr additive="base">
                                            <p:cTn id="32" dur="300" fill="hold"/>
                                            <p:tgtEl>
                                              <p:spTgt spid="66"/>
                                            </p:tgtEl>
                                            <p:attrNameLst>
                                              <p:attrName>ppt_x</p:attrName>
                                            </p:attrNameLst>
                                          </p:cBhvr>
                                          <p:tavLst>
                                            <p:tav tm="0">
                                              <p:val>
                                                <p:strVal val="0-#ppt_w/2"/>
                                              </p:val>
                                            </p:tav>
                                            <p:tav tm="100000">
                                              <p:val>
                                                <p:strVal val="#ppt_x"/>
                                              </p:val>
                                            </p:tav>
                                          </p:tavLst>
                                        </p:anim>
                                        <p:anim calcmode="lin" valueType="num" p14:bounceEnd="50000">
                                          <p:cBhvr additive="base">
                                            <p:cTn id="33" dur="300" fill="hold"/>
                                            <p:tgtEl>
                                              <p:spTgt spid="66"/>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 presetClass="entr" presetSubtype="8" fill="hold" grpId="0" nodeType="afterEffect" p14:presetBounceEnd="50000">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14:bounceEnd="50000">
                                          <p:cBhvr additive="base">
                                            <p:cTn id="42" dur="300" fill="hold"/>
                                            <p:tgtEl>
                                              <p:spTgt spid="67"/>
                                            </p:tgtEl>
                                            <p:attrNameLst>
                                              <p:attrName>ppt_x</p:attrName>
                                            </p:attrNameLst>
                                          </p:cBhvr>
                                          <p:tavLst>
                                            <p:tav tm="0">
                                              <p:val>
                                                <p:strVal val="0-#ppt_w/2"/>
                                              </p:val>
                                            </p:tav>
                                            <p:tav tm="100000">
                                              <p:val>
                                                <p:strVal val="#ppt_x"/>
                                              </p:val>
                                            </p:tav>
                                          </p:tavLst>
                                        </p:anim>
                                        <p:anim calcmode="lin" valueType="num" p14:bounceEnd="50000">
                                          <p:cBhvr additive="base">
                                            <p:cTn id="43" dur="300" fill="hold"/>
                                            <p:tgtEl>
                                              <p:spTgt spid="67"/>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2" presetClass="entr" presetSubtype="2" fill="hold"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right)">
                                          <p:cBhvr>
                                            <p:cTn id="47" dur="500"/>
                                            <p:tgtEl>
                                              <p:spTgt spid="72"/>
                                            </p:tgtEl>
                                          </p:cBhvr>
                                        </p:animEffect>
                                      </p:childTnLst>
                                    </p:cTn>
                                  </p:par>
                                </p:childTnLst>
                              </p:cTn>
                            </p:par>
                            <p:par>
                              <p:cTn id="48" fill="hold">
                                <p:stCondLst>
                                  <p:cond delay="5000"/>
                                </p:stCondLst>
                                <p:childTnLst>
                                  <p:par>
                                    <p:cTn id="49" presetID="2" presetClass="entr" presetSubtype="8" fill="hold" grpId="0" nodeType="afterEffect" p14:presetBounceEnd="50000">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14:bounceEnd="50000">
                                          <p:cBhvr additive="base">
                                            <p:cTn id="51" dur="300" fill="hold"/>
                                            <p:tgtEl>
                                              <p:spTgt spid="68"/>
                                            </p:tgtEl>
                                            <p:attrNameLst>
                                              <p:attrName>ppt_x</p:attrName>
                                            </p:attrNameLst>
                                          </p:cBhvr>
                                          <p:tavLst>
                                            <p:tav tm="0">
                                              <p:val>
                                                <p:strVal val="0-#ppt_w/2"/>
                                              </p:val>
                                            </p:tav>
                                            <p:tav tm="100000">
                                              <p:val>
                                                <p:strVal val="#ppt_x"/>
                                              </p:val>
                                            </p:tav>
                                          </p:tavLst>
                                        </p:anim>
                                        <p:anim calcmode="lin" valueType="num" p14:bounceEnd="50000">
                                          <p:cBhvr additive="base">
                                            <p:cTn id="52" dur="300" fill="hold"/>
                                            <p:tgtEl>
                                              <p:spTgt spid="68"/>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2" presetClass="entr" presetSubtype="2"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right)">
                                          <p:cBhvr>
                                            <p:cTn id="56" dur="500"/>
                                            <p:tgtEl>
                                              <p:spTgt spid="73"/>
                                            </p:tgtEl>
                                          </p:cBhvr>
                                        </p:animEffect>
                                      </p:childTnLst>
                                    </p:cTn>
                                  </p:par>
                                </p:childTnLst>
                              </p:cTn>
                            </p:par>
                            <p:par>
                              <p:cTn id="57" fill="hold">
                                <p:stCondLst>
                                  <p:cond delay="6000"/>
                                </p:stCondLst>
                                <p:childTnLst>
                                  <p:par>
                                    <p:cTn id="58" presetID="2" presetClass="entr" presetSubtype="8" fill="hold" grpId="0" nodeType="afterEffect" p14:presetBounceEnd="50000">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14:bounceEnd="50000">
                                          <p:cBhvr additive="base">
                                            <p:cTn id="60" dur="300" fill="hold"/>
                                            <p:tgtEl>
                                              <p:spTgt spid="69"/>
                                            </p:tgtEl>
                                            <p:attrNameLst>
                                              <p:attrName>ppt_x</p:attrName>
                                            </p:attrNameLst>
                                          </p:cBhvr>
                                          <p:tavLst>
                                            <p:tav tm="0">
                                              <p:val>
                                                <p:strVal val="0-#ppt_w/2"/>
                                              </p:val>
                                            </p:tav>
                                            <p:tav tm="100000">
                                              <p:val>
                                                <p:strVal val="#ppt_x"/>
                                              </p:val>
                                            </p:tav>
                                          </p:tavLst>
                                        </p:anim>
                                        <p:anim calcmode="lin" valueType="num" p14:bounceEnd="50000">
                                          <p:cBhvr additive="base">
                                            <p:cTn id="61" dur="3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2" presetClass="entr" presetSubtype="2" fill="hold" nodeType="after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wipe(right)">
                                          <p:cBhvr>
                                            <p:cTn id="28" dur="500"/>
                                            <p:tgtEl>
                                              <p:spTgt spid="70"/>
                                            </p:tgtEl>
                                          </p:cBhvr>
                                        </p:animEffect>
                                      </p:childTnLst>
                                    </p:cTn>
                                  </p:par>
                                </p:childTnLst>
                              </p:cTn>
                            </p:par>
                            <p:par>
                              <p:cTn id="29" fill="hold">
                                <p:stCondLst>
                                  <p:cond delay="3000"/>
                                </p:stCondLst>
                                <p:childTnLst>
                                  <p:par>
                                    <p:cTn id="30" presetID="2" presetClass="entr" presetSubtype="8" fill="hold" grpId="0" nodeType="afterEffect">
                                      <p:stCondLst>
                                        <p:cond delay="0"/>
                                      </p:stCondLst>
                                      <p:childTnLst>
                                        <p:set>
                                          <p:cBhvr>
                                            <p:cTn id="31" dur="1" fill="hold">
                                              <p:stCondLst>
                                                <p:cond delay="0"/>
                                              </p:stCondLst>
                                            </p:cTn>
                                            <p:tgtEl>
                                              <p:spTgt spid="66"/>
                                            </p:tgtEl>
                                            <p:attrNameLst>
                                              <p:attrName>style.visibility</p:attrName>
                                            </p:attrNameLst>
                                          </p:cBhvr>
                                          <p:to>
                                            <p:strVal val="visible"/>
                                          </p:to>
                                        </p:set>
                                        <p:anim calcmode="lin" valueType="num">
                                          <p:cBhvr additive="base">
                                            <p:cTn id="32" dur="300" fill="hold"/>
                                            <p:tgtEl>
                                              <p:spTgt spid="66"/>
                                            </p:tgtEl>
                                            <p:attrNameLst>
                                              <p:attrName>ppt_x</p:attrName>
                                            </p:attrNameLst>
                                          </p:cBhvr>
                                          <p:tavLst>
                                            <p:tav tm="0">
                                              <p:val>
                                                <p:strVal val="0-#ppt_w/2"/>
                                              </p:val>
                                            </p:tav>
                                            <p:tav tm="100000">
                                              <p:val>
                                                <p:strVal val="#ppt_x"/>
                                              </p:val>
                                            </p:tav>
                                          </p:tavLst>
                                        </p:anim>
                                        <p:anim calcmode="lin" valueType="num">
                                          <p:cBhvr additive="base">
                                            <p:cTn id="33" dur="300" fill="hold"/>
                                            <p:tgtEl>
                                              <p:spTgt spid="66"/>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 presetClass="entr" presetSubtype="8" fill="hold" grpId="0" nodeType="after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additive="base">
                                            <p:cTn id="42" dur="300" fill="hold"/>
                                            <p:tgtEl>
                                              <p:spTgt spid="67"/>
                                            </p:tgtEl>
                                            <p:attrNameLst>
                                              <p:attrName>ppt_x</p:attrName>
                                            </p:attrNameLst>
                                          </p:cBhvr>
                                          <p:tavLst>
                                            <p:tav tm="0">
                                              <p:val>
                                                <p:strVal val="0-#ppt_w/2"/>
                                              </p:val>
                                            </p:tav>
                                            <p:tav tm="100000">
                                              <p:val>
                                                <p:strVal val="#ppt_x"/>
                                              </p:val>
                                            </p:tav>
                                          </p:tavLst>
                                        </p:anim>
                                        <p:anim calcmode="lin" valueType="num">
                                          <p:cBhvr additive="base">
                                            <p:cTn id="43" dur="300" fill="hold"/>
                                            <p:tgtEl>
                                              <p:spTgt spid="67"/>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2" presetClass="entr" presetSubtype="2" fill="hold"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right)">
                                          <p:cBhvr>
                                            <p:cTn id="47" dur="500"/>
                                            <p:tgtEl>
                                              <p:spTgt spid="72"/>
                                            </p:tgtEl>
                                          </p:cBhvr>
                                        </p:animEffect>
                                      </p:childTnLst>
                                    </p:cTn>
                                  </p:par>
                                </p:childTnLst>
                              </p:cTn>
                            </p:par>
                            <p:par>
                              <p:cTn id="48" fill="hold">
                                <p:stCondLst>
                                  <p:cond delay="5000"/>
                                </p:stCondLst>
                                <p:childTnLst>
                                  <p:par>
                                    <p:cTn id="49" presetID="2" presetClass="entr" presetSubtype="8" fill="hold" grpId="0" nodeType="after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additive="base">
                                            <p:cTn id="51" dur="300" fill="hold"/>
                                            <p:tgtEl>
                                              <p:spTgt spid="68"/>
                                            </p:tgtEl>
                                            <p:attrNameLst>
                                              <p:attrName>ppt_x</p:attrName>
                                            </p:attrNameLst>
                                          </p:cBhvr>
                                          <p:tavLst>
                                            <p:tav tm="0">
                                              <p:val>
                                                <p:strVal val="0-#ppt_w/2"/>
                                              </p:val>
                                            </p:tav>
                                            <p:tav tm="100000">
                                              <p:val>
                                                <p:strVal val="#ppt_x"/>
                                              </p:val>
                                            </p:tav>
                                          </p:tavLst>
                                        </p:anim>
                                        <p:anim calcmode="lin" valueType="num">
                                          <p:cBhvr additive="base">
                                            <p:cTn id="52" dur="300" fill="hold"/>
                                            <p:tgtEl>
                                              <p:spTgt spid="68"/>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2" presetClass="entr" presetSubtype="2"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right)">
                                          <p:cBhvr>
                                            <p:cTn id="56" dur="500"/>
                                            <p:tgtEl>
                                              <p:spTgt spid="73"/>
                                            </p:tgtEl>
                                          </p:cBhvr>
                                        </p:animEffect>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cBhvr additive="base">
                                            <p:cTn id="60" dur="300" fill="hold"/>
                                            <p:tgtEl>
                                              <p:spTgt spid="69"/>
                                            </p:tgtEl>
                                            <p:attrNameLst>
                                              <p:attrName>ppt_x</p:attrName>
                                            </p:attrNameLst>
                                          </p:cBhvr>
                                          <p:tavLst>
                                            <p:tav tm="0">
                                              <p:val>
                                                <p:strVal val="0-#ppt_w/2"/>
                                              </p:val>
                                            </p:tav>
                                            <p:tav tm="100000">
                                              <p:val>
                                                <p:strVal val="#ppt_x"/>
                                              </p:val>
                                            </p:tav>
                                          </p:tavLst>
                                        </p:anim>
                                        <p:anim calcmode="lin" valueType="num">
                                          <p:cBhvr additive="base">
                                            <p:cTn id="61" dur="3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0" y="326390"/>
            <a:ext cx="6123305" cy="521970"/>
          </a:xfrm>
          <a:prstGeom prst="rect">
            <a:avLst/>
          </a:prstGeom>
          <a:noFill/>
          <a:ln w="9525">
            <a:noFill/>
          </a:ln>
        </p:spPr>
        <p:txBody>
          <a:bodyPr wrap="square">
            <a:spAutoFit/>
          </a:bodyPr>
          <a:lstStyle/>
          <a:p>
            <a:pPr indent="0"/>
            <a:r>
              <a:rPr lang="en-US" sz="2800" b="1">
                <a:latin typeface="Arial" panose="020B0604020202020204" pitchFamily="34" charset="0"/>
                <a:ea typeface="宋体" panose="02010600030101010101" pitchFamily="2" charset="-122"/>
              </a:rPr>
              <a:t>1.</a:t>
            </a:r>
            <a:r>
              <a:rPr lang="zh-CN" sz="2800" b="1">
                <a:ea typeface="宋体" panose="02010600030101010101" pitchFamily="2" charset="-122"/>
              </a:rPr>
              <a:t>建立规范有序的知识产权管理体系</a:t>
            </a:r>
            <a:endParaRPr lang="zh-CN" altLang="en-US" sz="2800"/>
          </a:p>
        </p:txBody>
      </p:sp>
      <p:sp>
        <p:nvSpPr>
          <p:cNvPr id="2" name="文本框 1"/>
          <p:cNvSpPr txBox="1"/>
          <p:nvPr/>
        </p:nvSpPr>
        <p:spPr>
          <a:xfrm>
            <a:off x="988695" y="1280160"/>
            <a:ext cx="6633845" cy="1938020"/>
          </a:xfrm>
          <a:prstGeom prst="rect">
            <a:avLst/>
          </a:prstGeom>
          <a:noFill/>
          <a:ln w="9525">
            <a:noFill/>
          </a:ln>
        </p:spPr>
        <p:txBody>
          <a:bodyPr wrap="square">
            <a:spAutoFit/>
          </a:bodyPr>
          <a:lstStyle/>
          <a:p>
            <a:pPr indent="0"/>
            <a:r>
              <a:rPr lang="en-US" altLang="zh-CN" sz="2400" b="0">
                <a:ea typeface="宋体" panose="02010600030101010101" pitchFamily="2" charset="-122"/>
              </a:rPr>
              <a:t>         </a:t>
            </a:r>
            <a:r>
              <a:rPr lang="zh-CN" sz="2400" b="0">
                <a:ea typeface="宋体" panose="02010600030101010101" pitchFamily="2" charset="-122"/>
              </a:rPr>
              <a:t>通过贯标，企业可参照标准要求，借鉴知识产权管理先行企业的优秀经验，结合实际管理和发展战略需要，建立科学有序的知识产权管理体系，使知识产权工作融为企业整体发展战略的有机组成。</a:t>
            </a:r>
            <a:endParaRPr lang="zh-CN" altLang="en-US" sz="2400"/>
          </a:p>
        </p:txBody>
      </p:sp>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583620" y="302208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5030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0" y="326390"/>
            <a:ext cx="6123305" cy="521970"/>
          </a:xfrm>
          <a:prstGeom prst="rect">
            <a:avLst/>
          </a:prstGeom>
          <a:noFill/>
          <a:ln w="9525">
            <a:noFill/>
          </a:ln>
        </p:spPr>
        <p:txBody>
          <a:bodyPr wrap="square">
            <a:spAutoFit/>
          </a:bodyPr>
          <a:lstStyle/>
          <a:p>
            <a:pPr indent="0"/>
            <a:r>
              <a:rPr sz="2800" b="1">
                <a:latin typeface="Arial" panose="020B0604020202020204" pitchFamily="34" charset="0"/>
                <a:ea typeface="宋体" panose="02010600030101010101" pitchFamily="2" charset="-122"/>
              </a:rPr>
              <a:t>2.降低研发风险，实现创新有效转换</a:t>
            </a:r>
          </a:p>
        </p:txBody>
      </p:sp>
      <p:sp>
        <p:nvSpPr>
          <p:cNvPr id="2" name="文本框 1"/>
          <p:cNvSpPr txBox="1"/>
          <p:nvPr/>
        </p:nvSpPr>
        <p:spPr>
          <a:xfrm>
            <a:off x="1029970" y="1248410"/>
            <a:ext cx="6633845" cy="3415030"/>
          </a:xfrm>
          <a:prstGeom prst="rect">
            <a:avLst/>
          </a:prstGeom>
          <a:noFill/>
          <a:ln w="9525">
            <a:noFill/>
          </a:ln>
        </p:spPr>
        <p:txBody>
          <a:bodyPr wrap="square">
            <a:spAutoFit/>
          </a:bodyPr>
          <a:lstStyle/>
          <a:p>
            <a:pPr indent="0"/>
            <a:r>
              <a:rPr lang="en-US" altLang="zh-CN" sz="2400" b="0">
                <a:ea typeface="宋体" panose="02010600030101010101" pitchFamily="2" charset="-122"/>
              </a:rPr>
              <a:t>        </a:t>
            </a:r>
            <a:r>
              <a:rPr sz="2400" b="0">
                <a:ea typeface="宋体" panose="02010600030101010101" pitchFamily="2" charset="-122"/>
              </a:rPr>
              <a:t>规范的知识产权管理体系，可确保研发活动处于受控状态。在整个贯标活动过程中，通过梳理研发前及研发中的知识产权检索分析制度、保密制度、档案管理制度、创新成果报告制度、创意评审及知识产权申请制度来保障企业创新活动在有效和高效的环境下进行，避免自主知识产权流失，降低研发风险，实现创新成果的有效转换，进一步推动企业自主创新持续、健康和良性发展，打造企业核心竞争力。</a:t>
            </a:r>
          </a:p>
        </p:txBody>
      </p:sp>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56034" y="-25539"/>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0" y="326390"/>
            <a:ext cx="6123305" cy="953135"/>
          </a:xfrm>
          <a:prstGeom prst="rect">
            <a:avLst/>
          </a:prstGeom>
          <a:noFill/>
          <a:ln w="9525">
            <a:noFill/>
          </a:ln>
        </p:spPr>
        <p:txBody>
          <a:bodyPr wrap="square">
            <a:spAutoFit/>
          </a:bodyPr>
          <a:lstStyle/>
          <a:p>
            <a:pPr indent="0"/>
            <a:r>
              <a:rPr sz="2800" b="1">
                <a:latin typeface="Arial" panose="020B0604020202020204" pitchFamily="34" charset="0"/>
                <a:ea typeface="宋体" panose="02010600030101010101" pitchFamily="2" charset="-122"/>
              </a:rPr>
              <a:t>3.捕捉知识产权信息，构建知识产权防御和保护机制</a:t>
            </a:r>
          </a:p>
        </p:txBody>
      </p:sp>
      <p:sp>
        <p:nvSpPr>
          <p:cNvPr id="2" name="文本框 1"/>
          <p:cNvSpPr txBox="1"/>
          <p:nvPr/>
        </p:nvSpPr>
        <p:spPr>
          <a:xfrm>
            <a:off x="982345" y="1279525"/>
            <a:ext cx="6633845" cy="2676525"/>
          </a:xfrm>
          <a:prstGeom prst="rect">
            <a:avLst/>
          </a:prstGeom>
          <a:noFill/>
          <a:ln w="9525">
            <a:noFill/>
          </a:ln>
        </p:spPr>
        <p:txBody>
          <a:bodyPr wrap="square">
            <a:spAutoFit/>
          </a:bodyPr>
          <a:lstStyle/>
          <a:p>
            <a:pPr indent="0"/>
            <a:r>
              <a:rPr lang="en-US" altLang="zh-CN" sz="2400" b="0">
                <a:ea typeface="宋体" panose="02010600030101010101" pitchFamily="2" charset="-122"/>
              </a:rPr>
              <a:t>         </a:t>
            </a:r>
            <a:r>
              <a:rPr lang="zh-CN" sz="2400" b="0">
                <a:ea typeface="宋体" panose="02010600030101010101" pitchFamily="2" charset="-122"/>
              </a:rPr>
              <a:t>通过贯标，及时收集内部及行业知识产权信息，提高知识产权的分析利用，构建知识产权防御和保护机制，预测风险、防范风险、应对风险，在遭遇知识产权纠纷时实现有备而战，保证知识产权纠纷对企业的影响处于可控范围；在遭到他人仿造侵权时，及时收集保留侵权证据，必要时可追究侵权者的法律责任，保护自己的市场。</a:t>
            </a:r>
          </a:p>
        </p:txBody>
      </p:sp>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5030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0" y="326390"/>
            <a:ext cx="6123305" cy="521970"/>
          </a:xfrm>
          <a:prstGeom prst="rect">
            <a:avLst/>
          </a:prstGeom>
          <a:noFill/>
          <a:ln w="9525">
            <a:noFill/>
          </a:ln>
        </p:spPr>
        <p:txBody>
          <a:bodyPr wrap="square">
            <a:spAutoFit/>
          </a:bodyPr>
          <a:lstStyle/>
          <a:p>
            <a:pPr indent="0"/>
            <a:r>
              <a:rPr sz="2800" b="1">
                <a:latin typeface="Arial" panose="020B0604020202020204" pitchFamily="34" charset="0"/>
                <a:ea typeface="宋体" panose="02010600030101010101" pitchFamily="2" charset="-122"/>
              </a:rPr>
              <a:t>4.获得国家及地方政策支持</a:t>
            </a:r>
          </a:p>
        </p:txBody>
      </p:sp>
      <p:sp>
        <p:nvSpPr>
          <p:cNvPr id="2" name="文本框 1"/>
          <p:cNvSpPr txBox="1"/>
          <p:nvPr/>
        </p:nvSpPr>
        <p:spPr>
          <a:xfrm>
            <a:off x="1029970" y="1268095"/>
            <a:ext cx="6633845" cy="2306955"/>
          </a:xfrm>
          <a:prstGeom prst="rect">
            <a:avLst/>
          </a:prstGeom>
          <a:noFill/>
          <a:ln w="9525">
            <a:noFill/>
          </a:ln>
        </p:spPr>
        <p:txBody>
          <a:bodyPr wrap="square">
            <a:spAutoFit/>
          </a:bodyPr>
          <a:lstStyle/>
          <a:p>
            <a:pPr indent="0"/>
            <a:r>
              <a:rPr lang="en-US" altLang="zh-CN" sz="2400" b="0">
                <a:ea typeface="宋体" panose="02010600030101010101" pitchFamily="2" charset="-122"/>
              </a:rPr>
              <a:t>         </a:t>
            </a:r>
            <a:r>
              <a:rPr lang="zh-CN" sz="2400" b="0">
                <a:ea typeface="宋体" panose="02010600030101010101" pitchFamily="2" charset="-122"/>
              </a:rPr>
              <a:t>贯标成功，将成为国家级、地方级知识产权优势、示范企业申报、复审的重要条件以及申报高新企业、著名商标、驰名商标等的加分项。同时，可在政府采购、招标以及申报科技项目等方面可获优先支持，并获得政府优惠政策和财政专项资金支持。</a:t>
            </a:r>
          </a:p>
        </p:txBody>
      </p:sp>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3755" y="3424674"/>
            <a:ext cx="1936383" cy="1936383"/>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47635" r="23201" b="71000"/>
          <a:stretch>
            <a:fillRect/>
          </a:stretch>
        </p:blipFill>
        <p:spPr>
          <a:xfrm>
            <a:off x="5237619" y="-50304"/>
            <a:ext cx="2664296" cy="14916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2" grpId="0"/>
    </p:bldLst>
  </p:timing>
</p:sld>
</file>

<file path=ppt/theme/theme1.xml><?xml version="1.0" encoding="utf-8"?>
<a:theme xmlns:a="http://schemas.openxmlformats.org/drawingml/2006/main" name="Office 主题​​">
  <a:themeElements>
    <a:clrScheme name="自定义 3723">
      <a:dk1>
        <a:srgbClr val="779B37"/>
      </a:dk1>
      <a:lt1>
        <a:srgbClr val="84B3A3"/>
      </a:lt1>
      <a:dk2>
        <a:srgbClr val="779B37"/>
      </a:dk2>
      <a:lt2>
        <a:srgbClr val="84B3A3"/>
      </a:lt2>
      <a:accent1>
        <a:srgbClr val="000000"/>
      </a:accent1>
      <a:accent2>
        <a:srgbClr val="FFFFFF"/>
      </a:accent2>
      <a:accent3>
        <a:srgbClr val="5F5F5F"/>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1644</Words>
  <Application>Microsoft Office PowerPoint</Application>
  <PresentationFormat>全屏显示(16:9)</PresentationFormat>
  <Paragraphs>104</Paragraphs>
  <Slides>25</Slides>
  <Notes>6</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2036</cp:revision>
  <dcterms:created xsi:type="dcterms:W3CDTF">2014-06-06T07:22:00Z</dcterms:created>
  <dcterms:modified xsi:type="dcterms:W3CDTF">2019-10-09T13:28:55Z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