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5" r:id="rId5"/>
    <p:sldId id="271" r:id="rId6"/>
    <p:sldId id="260" r:id="rId7"/>
    <p:sldId id="267" r:id="rId8"/>
    <p:sldId id="277" r:id="rId9"/>
    <p:sldId id="268" r:id="rId10"/>
    <p:sldId id="278" r:id="rId11"/>
    <p:sldId id="266" r:id="rId12"/>
    <p:sldId id="261" r:id="rId13"/>
    <p:sldId id="274" r:id="rId14"/>
    <p:sldId id="262" r:id="rId15"/>
    <p:sldId id="263" r:id="rId16"/>
    <p:sldId id="276" r:id="rId17"/>
    <p:sldId id="265" r:id="rId18"/>
    <p:sldId id="273" r:id="rId19"/>
    <p:sldId id="258" r:id="rId20"/>
    <p:sldId id="25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7F86-0DB7-D249-80FC-E524B9F4C360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DC37-38A1-104A-8051-7EE7B01B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Foursquare Recommendations from Random Network Walks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Dulchin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6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4243"/>
          </a:xfrm>
        </p:spPr>
        <p:txBody>
          <a:bodyPr/>
          <a:lstStyle/>
          <a:p>
            <a:r>
              <a:rPr lang="en-US" dirty="0" smtClean="0"/>
              <a:t>Random walks are “sentences”</a:t>
            </a:r>
            <a:endParaRPr lang="en-US" dirty="0"/>
          </a:p>
        </p:txBody>
      </p:sp>
      <p:pic>
        <p:nvPicPr>
          <p:cNvPr id="4" name="Picture 3" descr="drunk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78" y="2665816"/>
            <a:ext cx="4580721" cy="3133919"/>
          </a:xfrm>
          <a:prstGeom prst="rect">
            <a:avLst/>
          </a:prstGeom>
        </p:spPr>
      </p:pic>
      <p:pic>
        <p:nvPicPr>
          <p:cNvPr id="5" name="Picture 4" descr="Screen Shot 2019-05-06 at 8.21.2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/>
          <a:stretch/>
        </p:blipFill>
        <p:spPr>
          <a:xfrm>
            <a:off x="11761" y="2665816"/>
            <a:ext cx="4551517" cy="31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0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TSNE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95" y="1604211"/>
            <a:ext cx="6543365" cy="43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7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pic>
        <p:nvPicPr>
          <p:cNvPr id="6" name="Picture 5" descr="Screen Shot 2019-05-06 at 5.5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069961" cy="46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pic>
        <p:nvPicPr>
          <p:cNvPr id="5" name="Picture 4" descr="Screen Shot 2019-05-06 at 5.4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1" y="2075492"/>
            <a:ext cx="7851961" cy="36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Alternating-Least-</a:t>
            </a:r>
            <a:r>
              <a:rPr lang="en-US" dirty="0" smtClean="0"/>
              <a:t>Squares</a:t>
            </a:r>
            <a:endParaRPr lang="en-US" dirty="0"/>
          </a:p>
        </p:txBody>
      </p:sp>
      <p:pic>
        <p:nvPicPr>
          <p:cNvPr id="6" name="Picture 5" descr="Screen Shot 2019-05-06 at 5.47.3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66"/>
          <a:stretch/>
        </p:blipFill>
        <p:spPr>
          <a:xfrm>
            <a:off x="0" y="1997956"/>
            <a:ext cx="4249679" cy="1160637"/>
          </a:xfrm>
          <a:prstGeom prst="rect">
            <a:avLst/>
          </a:prstGeom>
        </p:spPr>
      </p:pic>
      <p:pic>
        <p:nvPicPr>
          <p:cNvPr id="7" name="Picture 6" descr="Screen Shot 2019-05-06 at 5.47.5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6"/>
          <a:stretch/>
        </p:blipFill>
        <p:spPr>
          <a:xfrm>
            <a:off x="0" y="3744436"/>
            <a:ext cx="4621213" cy="1282224"/>
          </a:xfrm>
          <a:prstGeom prst="rect">
            <a:avLst/>
          </a:prstGeom>
        </p:spPr>
      </p:pic>
      <p:pic>
        <p:nvPicPr>
          <p:cNvPr id="8" name="Picture 7" descr="Screen Shot 2019-05-06 at 5.51.5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6" t="46202" r="12456"/>
          <a:stretch/>
        </p:blipFill>
        <p:spPr>
          <a:xfrm>
            <a:off x="4984223" y="4015984"/>
            <a:ext cx="4159777" cy="2810563"/>
          </a:xfrm>
          <a:prstGeom prst="rect">
            <a:avLst/>
          </a:prstGeom>
        </p:spPr>
      </p:pic>
      <p:pic>
        <p:nvPicPr>
          <p:cNvPr id="9" name="Picture 8" descr="Screen Shot 2019-05-06 at 5.47.3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66"/>
          <a:stretch/>
        </p:blipFill>
        <p:spPr>
          <a:xfrm>
            <a:off x="0" y="5665910"/>
            <a:ext cx="4249679" cy="116063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16169" y="3158593"/>
            <a:ext cx="264205" cy="585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816169" y="5080067"/>
            <a:ext cx="264205" cy="585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Personalized Ranking</a:t>
            </a:r>
            <a:endParaRPr lang="en-US" dirty="0"/>
          </a:p>
        </p:txBody>
      </p:sp>
      <p:pic>
        <p:nvPicPr>
          <p:cNvPr id="4" name="Picture 3" descr="Screen Shot 2019-05-06 at 6.5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057353"/>
            <a:ext cx="3467100" cy="3695700"/>
          </a:xfrm>
          <a:prstGeom prst="rect">
            <a:avLst/>
          </a:prstGeom>
        </p:spPr>
      </p:pic>
      <p:pic>
        <p:nvPicPr>
          <p:cNvPr id="5" name="Picture 4" descr="Screen Shot 2019-05-06 at 6.53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4" y="3054303"/>
            <a:ext cx="3314700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1337" y="3768656"/>
            <a:ext cx="77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VS.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95816"/>
            <a:ext cx="594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Loss function optimized for ranking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8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Deepwalk</a:t>
            </a:r>
            <a:r>
              <a:rPr lang="en-US" dirty="0" smtClean="0"/>
              <a:t>: Cosine similarity in embedding space</a:t>
            </a:r>
          </a:p>
          <a:p>
            <a:r>
              <a:rPr lang="en-US" dirty="0" smtClean="0"/>
              <a:t>Random: Rankings picked totally randomly</a:t>
            </a:r>
          </a:p>
          <a:p>
            <a:r>
              <a:rPr lang="en-US" dirty="0" smtClean="0"/>
              <a:t>ALS: Highest predicted values</a:t>
            </a:r>
          </a:p>
          <a:p>
            <a:r>
              <a:rPr lang="en-US" dirty="0" smtClean="0"/>
              <a:t>BPR: Highest Predicted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3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Examples</a:t>
            </a:r>
            <a:endParaRPr lang="en-US" dirty="0"/>
          </a:p>
        </p:txBody>
      </p:sp>
      <p:pic>
        <p:nvPicPr>
          <p:cNvPr id="5" name="Picture 4" descr="Screen Shot 2019-05-06 at 4.2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8" y="1417638"/>
            <a:ext cx="7823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examples</a:t>
            </a:r>
            <a:endParaRPr lang="en-US" dirty="0"/>
          </a:p>
        </p:txBody>
      </p:sp>
      <p:pic>
        <p:nvPicPr>
          <p:cNvPr id="4" name="Picture 3" descr="Screen Shot 2019-05-06 at 4.2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97" y="4308667"/>
            <a:ext cx="4660803" cy="2549333"/>
          </a:xfrm>
          <a:prstGeom prst="rect">
            <a:avLst/>
          </a:prstGeom>
        </p:spPr>
      </p:pic>
      <p:pic>
        <p:nvPicPr>
          <p:cNvPr id="5" name="Picture 4" descr="Screen Shot 2019-05-06 at 4.22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667"/>
            <a:ext cx="4615526" cy="2549333"/>
          </a:xfrm>
          <a:prstGeom prst="rect">
            <a:avLst/>
          </a:prstGeom>
        </p:spPr>
      </p:pic>
      <p:pic>
        <p:nvPicPr>
          <p:cNvPr id="6" name="Picture 5" descr="Screen Shot 2019-05-06 at 4.23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40" y="1445456"/>
            <a:ext cx="4791260" cy="2863211"/>
          </a:xfrm>
          <a:prstGeom prst="rect">
            <a:avLst/>
          </a:prstGeom>
        </p:spPr>
      </p:pic>
      <p:pic>
        <p:nvPicPr>
          <p:cNvPr id="7" name="Picture 6" descr="Screen Shot 2019-05-06 at 4.23.3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456"/>
            <a:ext cx="4483197" cy="28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28252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Metrics are based on recall not precision</a:t>
            </a:r>
            <a:endParaRPr lang="en-US" dirty="0" smtClean="0"/>
          </a:p>
          <a:p>
            <a:r>
              <a:rPr lang="en-US" dirty="0" smtClean="0"/>
              <a:t>Expected Percentile Ranking:</a:t>
            </a:r>
            <a:endParaRPr lang="en-US" dirty="0" smtClean="0"/>
          </a:p>
          <a:p>
            <a:r>
              <a:rPr lang="en-US" dirty="0" smtClean="0"/>
              <a:t>              is worse than random</a:t>
            </a:r>
          </a:p>
          <a:p>
            <a:r>
              <a:rPr lang="en-US" dirty="0" smtClean="0"/>
              <a:t>Mean Reciprocal Ranking: </a:t>
            </a:r>
          </a:p>
          <a:p>
            <a:r>
              <a:rPr lang="en-US" dirty="0" smtClean="0"/>
              <a:t>Evaluate using 20% of data held out for testing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9-05-05 at 8.1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982656"/>
            <a:ext cx="2870200" cy="850900"/>
          </a:xfrm>
          <a:prstGeom prst="rect">
            <a:avLst/>
          </a:prstGeom>
        </p:spPr>
      </p:pic>
      <p:pic>
        <p:nvPicPr>
          <p:cNvPr id="7" name="Picture 6" descr="Screen Shot 2019-05-05 at 8.2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" y="2547938"/>
            <a:ext cx="1384300" cy="558800"/>
          </a:xfrm>
          <a:prstGeom prst="rect">
            <a:avLst/>
          </a:prstGeom>
        </p:spPr>
      </p:pic>
      <p:pic>
        <p:nvPicPr>
          <p:cNvPr id="8" name="Picture 7" descr="Screen Shot 2019-05-06 at 7.47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110260"/>
            <a:ext cx="8496300" cy="2747740"/>
          </a:xfrm>
          <a:prstGeom prst="rect">
            <a:avLst/>
          </a:prstGeom>
        </p:spPr>
      </p:pic>
      <p:pic>
        <p:nvPicPr>
          <p:cNvPr id="9" name="Picture 8" descr="Screen Shot 2019-05-08 at 8.40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51" y="3009041"/>
            <a:ext cx="3827153" cy="6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41"/>
            <a:ext cx="8229600" cy="1143000"/>
          </a:xfrm>
        </p:spPr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dMR3xmufnmKiw4crlisQU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430"/>
            <a:ext cx="9144000" cy="5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 descr="Screen Shot 2019-05-09 at 12.5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735"/>
            <a:ext cx="9144000" cy="26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1728"/>
            <a:ext cx="9144000" cy="152669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 to make models perform better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 of output embedding</a:t>
            </a:r>
          </a:p>
          <a:p>
            <a:pPr lvl="1"/>
            <a:r>
              <a:rPr lang="en-US" dirty="0" smtClean="0"/>
              <a:t># of walks/node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of walks</a:t>
            </a:r>
          </a:p>
        </p:txBody>
      </p:sp>
      <p:pic>
        <p:nvPicPr>
          <p:cNvPr id="4" name="Picture 3" descr="Screen Shot 2019-05-06 at 6.5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11" y="2908420"/>
            <a:ext cx="5772464" cy="39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3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726470"/>
            <a:ext cx="8686799" cy="3325715"/>
          </a:xfrm>
        </p:spPr>
        <p:txBody>
          <a:bodyPr>
            <a:normAutofit/>
          </a:bodyPr>
          <a:lstStyle/>
          <a:p>
            <a:r>
              <a:rPr lang="en-US" dirty="0"/>
              <a:t>Foursquare check-ins in New York City </a:t>
            </a:r>
            <a:endParaRPr lang="en-US" dirty="0" smtClean="0"/>
          </a:p>
          <a:p>
            <a:pPr lvl="1"/>
            <a:r>
              <a:rPr lang="en-US" dirty="0" smtClean="0"/>
              <a:t>April </a:t>
            </a:r>
            <a:r>
              <a:rPr lang="en-US" dirty="0"/>
              <a:t>3rd, 2012 </a:t>
            </a:r>
            <a:r>
              <a:rPr lang="en-US" dirty="0" smtClean="0"/>
              <a:t>to </a:t>
            </a:r>
            <a:r>
              <a:rPr lang="en-US" dirty="0"/>
              <a:t>February 16</a:t>
            </a:r>
            <a:r>
              <a:rPr lang="en-US" baseline="30000" dirty="0"/>
              <a:t>th</a:t>
            </a:r>
            <a:r>
              <a:rPr lang="en-US" dirty="0"/>
              <a:t>, 2013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Unique users: 1083</a:t>
            </a:r>
          </a:p>
          <a:p>
            <a:r>
              <a:rPr lang="en-US" dirty="0" smtClean="0"/>
              <a:t>Unique venues: 38333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4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Check-ins per user-venue combination</a:t>
            </a:r>
            <a:endParaRPr lang="en-US" dirty="0"/>
          </a:p>
        </p:txBody>
      </p:sp>
      <p:pic>
        <p:nvPicPr>
          <p:cNvPr id="4" name="Picture 3" descr="Screen Shot 2019-05-06 at 7.38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r="40956" b="58899"/>
          <a:stretch/>
        </p:blipFill>
        <p:spPr>
          <a:xfrm>
            <a:off x="2239486" y="1935572"/>
            <a:ext cx="4642838" cy="40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0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5-06 at 8.21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/>
          <a:stretch/>
        </p:blipFill>
        <p:spPr>
          <a:xfrm>
            <a:off x="4592483" y="1556618"/>
            <a:ext cx="4551517" cy="31646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582" t="4214" r="3974" b="7969"/>
          <a:stretch/>
        </p:blipFill>
        <p:spPr>
          <a:xfrm>
            <a:off x="0" y="3396763"/>
            <a:ext cx="5093466" cy="3461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Network</a:t>
            </a:r>
            <a:endParaRPr lang="en-US" dirty="0"/>
          </a:p>
        </p:txBody>
      </p:sp>
      <p:pic>
        <p:nvPicPr>
          <p:cNvPr id="5" name="Picture 4" descr="Screen Shot 2019-05-06 at 7.38.3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6" r="28232" b="40036"/>
          <a:stretch/>
        </p:blipFill>
        <p:spPr>
          <a:xfrm>
            <a:off x="5284642" y="5242479"/>
            <a:ext cx="3564060" cy="1151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243" y="1556618"/>
            <a:ext cx="45882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Red nodes represent users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Blue nodes represent venues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Edges only exist between a user and venue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Edge weight is based on how many times a user checked in at a venue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DeepWalk</a:t>
            </a:r>
            <a:endParaRPr lang="en-US" dirty="0"/>
          </a:p>
        </p:txBody>
      </p:sp>
      <p:pic>
        <p:nvPicPr>
          <p:cNvPr id="5" name="Picture 4" descr="Screen Shot 2019-05-05 at 8.39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6"/>
          <a:stretch/>
        </p:blipFill>
        <p:spPr>
          <a:xfrm>
            <a:off x="655884" y="3656671"/>
            <a:ext cx="7792843" cy="320133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2390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 published in 2014</a:t>
            </a:r>
          </a:p>
          <a:p>
            <a:r>
              <a:rPr lang="en-US" dirty="0" smtClean="0"/>
              <a:t>Learns a latent representation of an adjacency matrix using random walks</a:t>
            </a:r>
            <a:endParaRPr lang="en-US" dirty="0" smtClean="0"/>
          </a:p>
          <a:p>
            <a:r>
              <a:rPr lang="en-US" dirty="0" smtClean="0"/>
              <a:t>Uses neural network techniques developed for language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12"/>
            <a:ext cx="8229600" cy="1143000"/>
          </a:xfrm>
        </p:spPr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255"/>
            <a:ext cx="8229600" cy="13620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introduced by Google researchers in 2013</a:t>
            </a:r>
          </a:p>
          <a:p>
            <a:r>
              <a:rPr lang="en-US" dirty="0" smtClean="0"/>
              <a:t>Used for Natural Language Processing </a:t>
            </a:r>
          </a:p>
          <a:p>
            <a:r>
              <a:rPr lang="en-US" dirty="0" smtClean="0"/>
              <a:t>Trains a neural network with one hidden layer</a:t>
            </a:r>
            <a:endParaRPr lang="en-US" dirty="0"/>
          </a:p>
        </p:txBody>
      </p:sp>
      <p:pic>
        <p:nvPicPr>
          <p:cNvPr id="4" name="Picture 3" descr="Screen Shot 2019-05-06 at 6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2" y="2448407"/>
            <a:ext cx="6796075" cy="44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7963"/>
          <a:stretch/>
        </p:blipFill>
        <p:spPr>
          <a:xfrm>
            <a:off x="0" y="2093513"/>
            <a:ext cx="9166634" cy="33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/Hierarchical </a:t>
            </a:r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61" y="2637826"/>
            <a:ext cx="2316659" cy="3161275"/>
          </a:xfrm>
          <a:prstGeom prst="rect">
            <a:avLst/>
          </a:prstGeom>
        </p:spPr>
      </p:pic>
      <p:pic>
        <p:nvPicPr>
          <p:cNvPr id="6" name="Picture 5" descr="Screen Shot 2019-05-05 at 8.3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9" y="3352793"/>
            <a:ext cx="3098800" cy="2006600"/>
          </a:xfrm>
          <a:prstGeom prst="rect">
            <a:avLst/>
          </a:prstGeom>
        </p:spPr>
      </p:pic>
      <p:pic>
        <p:nvPicPr>
          <p:cNvPr id="7" name="Picture 6" descr="Screen Shot 2019-05-06 at 7.48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5088"/>
            <a:ext cx="2740431" cy="231430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75733"/>
            <a:ext cx="8229600" cy="136209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Skipgram</a:t>
            </a:r>
            <a:r>
              <a:rPr lang="en-US" dirty="0" smtClean="0"/>
              <a:t> takes “words” and adjusts weights to predict “words” that will be around it more accurately </a:t>
            </a:r>
          </a:p>
          <a:p>
            <a:r>
              <a:rPr lang="en-US" dirty="0" smtClean="0"/>
              <a:t>Hierarchical </a:t>
            </a:r>
            <a:r>
              <a:rPr lang="en-US" dirty="0" err="1"/>
              <a:t>softmax</a:t>
            </a:r>
            <a:r>
              <a:rPr lang="en-US" dirty="0"/>
              <a:t> reduces computational complexity </a:t>
            </a:r>
            <a:r>
              <a:rPr lang="en-US" dirty="0" smtClean="0"/>
              <a:t>of the output layer function from:</a:t>
            </a:r>
            <a:endParaRPr lang="en-US" dirty="0"/>
          </a:p>
        </p:txBody>
      </p:sp>
      <p:pic>
        <p:nvPicPr>
          <p:cNvPr id="11" name="Picture 10" descr="Screen Shot 2019-05-07 at 12.47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28" y="2218726"/>
            <a:ext cx="1615988" cy="3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271</Words>
  <Application>Microsoft Macintosh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Foursquare Recommendations from Random Network Walks</vt:lpstr>
      <vt:lpstr>Recommendation Systems</vt:lpstr>
      <vt:lpstr>Dataset</vt:lpstr>
      <vt:lpstr>Check-ins per user-venue combination</vt:lpstr>
      <vt:lpstr>Heterogeneous Network</vt:lpstr>
      <vt:lpstr>DeepWalk</vt:lpstr>
      <vt:lpstr>Word2vec</vt:lpstr>
      <vt:lpstr>Word2vec</vt:lpstr>
      <vt:lpstr>Skipgram/Hierarchical Softmax</vt:lpstr>
      <vt:lpstr>DeepWalk</vt:lpstr>
      <vt:lpstr>TSNE Visualization</vt:lpstr>
      <vt:lpstr>Matrix Factorization</vt:lpstr>
      <vt:lpstr>Matrix Factorization</vt:lpstr>
      <vt:lpstr>Alternating-Least-Squares</vt:lpstr>
      <vt:lpstr>Bayesian Personalized Ranking</vt:lpstr>
      <vt:lpstr>Ranking Criteria</vt:lpstr>
      <vt:lpstr>Recommendation Examples</vt:lpstr>
      <vt:lpstr>Recommendation examples</vt:lpstr>
      <vt:lpstr>Evaluation Metrics</vt:lpstr>
      <vt:lpstr>Results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Networks to Build a Foursquare Recommendation System</dc:title>
  <dc:creator>Nick Dulchin</dc:creator>
  <cp:lastModifiedBy>Nick Dulchin</cp:lastModifiedBy>
  <cp:revision>54</cp:revision>
  <dcterms:created xsi:type="dcterms:W3CDTF">2019-05-03T02:54:06Z</dcterms:created>
  <dcterms:modified xsi:type="dcterms:W3CDTF">2019-05-09T18:57:11Z</dcterms:modified>
</cp:coreProperties>
</file>