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7" r:id="rId10"/>
    <p:sldId id="268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942" autoAdjust="0"/>
  </p:normalViewPr>
  <p:slideViewPr>
    <p:cSldViewPr snapToGrid="0">
      <p:cViewPr varScale="1">
        <p:scale>
          <a:sx n="53" d="100"/>
          <a:sy n="53" d="100"/>
        </p:scale>
        <p:origin x="12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7A044-80D6-46C2-930D-F7E9591ABEB9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81607-7963-4FBE-8E92-681460554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86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evening, 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I’m Nick Ebbitt and I work for a software house called Tracsis providing services to the UK rail industry.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 the past couple of years I’ve been involved in the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delivery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cloud based mobile platform to provide rail staff with context sensitive "real time" train information.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mobile platform is hosted in AWS and integrates with a self-hosted "backend" system exposed via a HTTP based API. As part of a fully automated CD pipeline we implemented a suite of automated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 to allow us to verify the behaviour of the mobile platform in the cloud.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explores some of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tools and techniques used to assist with the creation and execution of the test suite.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206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conclusion,</a:t>
            </a:r>
            <a:r>
              <a:rPr lang="en-GB" baseline="0" dirty="0"/>
              <a:t> through my experience of using WireMock we’ve been able to… </a:t>
            </a:r>
          </a:p>
          <a:p>
            <a:endParaRPr lang="en-GB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/>
              <a:t>reduce dependency on the real service being available - it’s important to mention however that while tools like this are great, they don’t completely replace the need to test against the real thing.</a:t>
            </a:r>
          </a:p>
          <a:p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realise an increase in developer productivity through removing the hard dependency on a version of the actual external service being available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improve the testability of the application, allowing us to create new tests for new features with less effort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and therefore ultimately we have been able to improve the quality of product we are delivering.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/>
              <a:t>Thanks you very much.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557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let’s begin by defining the term “mock”.</a:t>
            </a:r>
          </a:p>
          <a:p>
            <a:endParaRPr lang="en-GB" dirty="0"/>
          </a:p>
          <a:p>
            <a:r>
              <a:rPr lang="en-GB" dirty="0"/>
              <a:t>A quick Google search gives us a good starting</a:t>
            </a:r>
            <a:r>
              <a:rPr lang="en-GB" baseline="0" dirty="0"/>
              <a:t> point.</a:t>
            </a:r>
          </a:p>
          <a:p>
            <a:endParaRPr lang="en-GB" baseline="0" dirty="0"/>
          </a:p>
          <a:p>
            <a:r>
              <a:rPr lang="en-GB" baseline="0" dirty="0"/>
              <a:t>So the first description isn’t quite what we’re talking about here but the second…</a:t>
            </a:r>
          </a:p>
          <a:p>
            <a:endParaRPr lang="en-GB" baseline="0" dirty="0"/>
          </a:p>
          <a:p>
            <a:r>
              <a:rPr lang="en-GB" baseline="0" dirty="0"/>
              <a:t>“make a replica or imitation of something” – is more like what we’re talking about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072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Applying this to the domain of software engineering,</a:t>
            </a:r>
            <a:r>
              <a:rPr lang="en-GB" baseline="0" dirty="0"/>
              <a:t> mocks are…</a:t>
            </a:r>
          </a:p>
          <a:p>
            <a:endParaRPr lang="en-GB" baseline="0" dirty="0"/>
          </a:p>
          <a:p>
            <a:r>
              <a:rPr lang="en-GB" baseline="0" dirty="0"/>
              <a:t>“…special case objects that mimic real objects for testing.”</a:t>
            </a:r>
          </a:p>
          <a:p>
            <a:endParaRPr lang="en-GB" baseline="0" dirty="0"/>
          </a:p>
          <a:p>
            <a:r>
              <a:rPr lang="en-GB" baseline="0" dirty="0"/>
              <a:t>Now this description sounds quite low-level in that it refers to objects. </a:t>
            </a:r>
          </a:p>
          <a:p>
            <a:endParaRPr lang="en-GB" baseline="0" dirty="0"/>
          </a:p>
          <a:p>
            <a:r>
              <a:rPr lang="en-GB" baseline="0" dirty="0"/>
              <a:t>In more general terms, an object could refer to any internal or external component related to a software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67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why do</a:t>
            </a:r>
            <a:r>
              <a:rPr lang="en-GB" baseline="0" dirty="0"/>
              <a:t> we use mocks when testing our code or applications?</a:t>
            </a:r>
          </a:p>
          <a:p>
            <a:endParaRPr lang="en-GB" baseline="0" dirty="0"/>
          </a:p>
          <a:p>
            <a:r>
              <a:rPr lang="en-GB" baseline="0" dirty="0"/>
              <a:t>Well, to allow us to write tests that are deterministic and repeatable, we have to be in control of how our objects or systems interact with other objects or systems.</a:t>
            </a:r>
          </a:p>
          <a:p>
            <a:endParaRPr lang="en-GB" baseline="0" dirty="0"/>
          </a:p>
          <a:p>
            <a:r>
              <a:rPr lang="en-GB" baseline="0" dirty="0"/>
              <a:t>This control allows us to model the various scenarios necessary to prove that the software meets any acceptance criteria.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379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likely that during the development of an application</a:t>
            </a:r>
            <a:r>
              <a:rPr lang="en-GB" baseline="0" dirty="0"/>
              <a:t> you’ll be writing different types of tests to increase the confidence that what you are producing is correct.</a:t>
            </a:r>
          </a:p>
          <a:p>
            <a:endParaRPr lang="en-GB" baseline="0" dirty="0"/>
          </a:p>
          <a:p>
            <a:r>
              <a:rPr lang="en-GB" baseline="0" dirty="0"/>
              <a:t>This will usually start with unit tests in which you’ll be aiming to test a single unit of your application which will likely be single class.</a:t>
            </a:r>
          </a:p>
          <a:p>
            <a:endParaRPr lang="en-GB" baseline="0" dirty="0"/>
          </a:p>
          <a:p>
            <a:r>
              <a:rPr lang="en-GB" baseline="0" dirty="0"/>
              <a:t>If the object you are testing interacts with another object then using a design pattern such as dependency injection, to implement inversion of control, and a framework such as </a:t>
            </a:r>
            <a:r>
              <a:rPr lang="en-GB" baseline="0" dirty="0" err="1"/>
              <a:t>Mockito</a:t>
            </a:r>
            <a:r>
              <a:rPr lang="en-GB" baseline="0" dirty="0"/>
              <a:t> you will be able to provide the unit you are testing with a mock collaborator.</a:t>
            </a:r>
          </a:p>
          <a:p>
            <a:endParaRPr lang="en-GB" baseline="0" dirty="0"/>
          </a:p>
          <a:p>
            <a:r>
              <a:rPr lang="en-GB" baseline="0" dirty="0"/>
              <a:t>Similarly, if you are testing at a higher level and looking to prove the correctness of a subsystem or the application as a whole then it may be necessary to mock the application’s external dependencies such as the database, a queue, or a web service.</a:t>
            </a:r>
          </a:p>
          <a:p>
            <a:endParaRPr lang="en-GB" baseline="0" dirty="0"/>
          </a:p>
          <a:p>
            <a:r>
              <a:rPr lang="en-GB" baseline="0" dirty="0"/>
              <a:t>It’s important to note, mocks are useful but are not a replacement for testing against the “real” thing. This is necessary and should definitely be part of your testing strategy.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705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It’s quite common</a:t>
            </a:r>
            <a:r>
              <a:rPr lang="en-GB" baseline="0" dirty="0"/>
              <a:t> for an application to depend on an external web service.</a:t>
            </a:r>
          </a:p>
          <a:p>
            <a:endParaRPr lang="en-GB" baseline="0" dirty="0"/>
          </a:p>
          <a:p>
            <a:r>
              <a:rPr lang="en-GB" baseline="0" dirty="0"/>
              <a:t>The external service could be external to the company and controlled by a 3</a:t>
            </a:r>
            <a:r>
              <a:rPr lang="en-GB" baseline="30000" dirty="0"/>
              <a:t>rd</a:t>
            </a:r>
            <a:r>
              <a:rPr lang="en-GB" baseline="0" dirty="0"/>
              <a:t> party e.g. Twitter. </a:t>
            </a:r>
          </a:p>
          <a:p>
            <a:endParaRPr lang="en-GB" baseline="0" dirty="0"/>
          </a:p>
          <a:p>
            <a:r>
              <a:rPr lang="en-GB" baseline="0" dirty="0"/>
              <a:t>It could be a service within the company but controlled by a different team. It is quite common for micro-service architectures to communication over HTTP.</a:t>
            </a:r>
          </a:p>
          <a:p>
            <a:endParaRPr lang="en-GB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470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are various tools or frameworks available that support the mocking of HTTP based APIs or web services however I’m going to focus on WireMock</a:t>
            </a:r>
            <a:r>
              <a:rPr lang="en-GB" baseline="0" dirty="0"/>
              <a:t> that we have used to good effect to support our development and automated integration testing processes within Tracsis.</a:t>
            </a:r>
          </a:p>
          <a:p>
            <a:endParaRPr lang="en-GB" baseline="0" dirty="0"/>
          </a:p>
          <a:p>
            <a:r>
              <a:rPr lang="en-GB" baseline="0" dirty="0"/>
              <a:t>WireMock was created by Tom </a:t>
            </a:r>
            <a:r>
              <a:rPr lang="en-GB" baseline="0" dirty="0" err="1"/>
              <a:t>Akehurst</a:t>
            </a:r>
            <a:r>
              <a:rPr lang="en-GB" baseline="0" dirty="0"/>
              <a:t> a few years ago now so is quite mature as a product.</a:t>
            </a:r>
          </a:p>
          <a:p>
            <a:endParaRPr lang="en-GB" baseline="0" dirty="0"/>
          </a:p>
          <a:p>
            <a:r>
              <a:rPr lang="en-GB" baseline="0" dirty="0"/>
              <a:t>The documentation on the website is pretty good, contains lots of useful info and examples.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70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In it’s simplest form, WireMock comes as a runnable JAR that can be started from the command line. This mode proves to be very useful</a:t>
            </a:r>
            <a:r>
              <a:rPr lang="en-GB" baseline="0" dirty="0"/>
              <a:t> during development to provide a reliable web service running on your local machine to develop against.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WireMock can also be deployed to a servlet</a:t>
            </a:r>
            <a:r>
              <a:rPr lang="en-GB" baseline="0" dirty="0"/>
              <a:t> container if that’s your preference.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/>
              <a:t>There is a comprehensive Java API from which you can created an embedded WireMock server and configure as required.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/>
              <a:t>Finally, and more interesting from a Java testing perspective, WireMock provides Junit integration using @Rules.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470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regards</a:t>
            </a:r>
            <a:r>
              <a:rPr lang="en-GB" baseline="0" dirty="0"/>
              <a:t> to the feature set of WireMock…</a:t>
            </a:r>
          </a:p>
          <a:p>
            <a:endParaRPr lang="en-GB" baseline="0" dirty="0"/>
          </a:p>
          <a:p>
            <a:r>
              <a:rPr lang="en-GB" baseline="0" dirty="0"/>
              <a:t>Stubbing allows you to pre-define a canned response that will be served when a request is made matching a specific URL pattern.</a:t>
            </a:r>
          </a:p>
          <a:p>
            <a:endParaRPr lang="en-GB" baseline="0" dirty="0"/>
          </a:p>
          <a:p>
            <a:r>
              <a:rPr lang="en-GB" baseline="0" dirty="0"/>
              <a:t>Verifying allows you to prove that your application interacts with the external service in the way that you require it to.</a:t>
            </a:r>
          </a:p>
          <a:p>
            <a:endParaRPr lang="en-GB" baseline="0" dirty="0"/>
          </a:p>
          <a:p>
            <a:r>
              <a:rPr lang="en-GB" baseline="0" dirty="0"/>
              <a:t>WireMock can be used as a proxy. </a:t>
            </a:r>
          </a:p>
          <a:p>
            <a:endParaRPr lang="en-GB" baseline="0" dirty="0"/>
          </a:p>
          <a:p>
            <a:r>
              <a:rPr lang="en-GB" baseline="0" dirty="0"/>
              <a:t>The ability to record and playback interactions with the external service is pretty cool. It is a great way to create a base set of request mappings for use in development or with your tests.</a:t>
            </a:r>
          </a:p>
          <a:p>
            <a:endParaRPr lang="en-GB" baseline="0" dirty="0"/>
          </a:p>
          <a:p>
            <a:r>
              <a:rPr lang="en-GB" baseline="0" dirty="0"/>
              <a:t>The ability to simulate faults is very useful, particularly when it comes to testing the resilience of your application. One example would be to add a delay to the interaction with the external service to prove that your app behaves as expected.</a:t>
            </a:r>
          </a:p>
          <a:p>
            <a:endParaRPr lang="en-GB" baseline="0" dirty="0"/>
          </a:p>
          <a:p>
            <a:r>
              <a:rPr lang="en-GB" baseline="0" dirty="0"/>
              <a:t>Finally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51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38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73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6FCE54F-0372-4E4E-B527-70D6A14B2608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89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27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FCE54F-0372-4E4E-B527-70D6A14B2608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026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43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42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90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56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57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16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6FCE54F-0372-4E4E-B527-70D6A14B2608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343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ckebbitt/wiremock-examp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iremock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Making a mockery of web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582970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Manchester Java Community – 20</a:t>
            </a:r>
            <a:r>
              <a:rPr lang="en-GB" baseline="30000" dirty="0"/>
              <a:t>th</a:t>
            </a:r>
            <a:r>
              <a:rPr lang="en-GB" dirty="0"/>
              <a:t> October 2016</a:t>
            </a:r>
          </a:p>
          <a:p>
            <a:r>
              <a:rPr lang="en-GB" dirty="0"/>
              <a:t>Nick Ebbitt </a:t>
            </a:r>
          </a:p>
          <a:p>
            <a:r>
              <a:rPr lang="en-GB" dirty="0"/>
              <a:t>@</a:t>
            </a:r>
            <a:r>
              <a:rPr lang="en-GB" dirty="0" err="1"/>
              <a:t>nickebbitt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465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284176"/>
            <a:ext cx="7329398" cy="1508760"/>
          </a:xfrm>
        </p:spPr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dirty="0"/>
              <a:t>Reduce dependency on “real”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dirty="0"/>
              <a:t>Increase developer productivity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dirty="0"/>
              <a:t>Improve testability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dirty="0"/>
              <a:t>Improve quality</a:t>
            </a:r>
          </a:p>
        </p:txBody>
      </p:sp>
      <p:pic>
        <p:nvPicPr>
          <p:cNvPr id="4" name="Picture 4" descr="http://wiremock.org/images/wiremock-concept-icon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19" y="514681"/>
            <a:ext cx="22955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4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Thank you</a:t>
            </a:r>
          </a:p>
        </p:txBody>
      </p:sp>
      <p:sp>
        <p:nvSpPr>
          <p:cNvPr id="4" name="Rectangle 3"/>
          <p:cNvSpPr/>
          <p:nvPr/>
        </p:nvSpPr>
        <p:spPr>
          <a:xfrm>
            <a:off x="987551" y="3105835"/>
            <a:ext cx="99994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000" dirty="0"/>
              <a:t>@</a:t>
            </a:r>
            <a:r>
              <a:rPr lang="en-GB" sz="4000" dirty="0" err="1"/>
              <a:t>nickebbitt</a:t>
            </a:r>
            <a:endParaRPr lang="en-GB" sz="4000" dirty="0"/>
          </a:p>
          <a:p>
            <a:pPr algn="ctr">
              <a:lnSpc>
                <a:spcPct val="150000"/>
              </a:lnSpc>
            </a:pPr>
            <a:r>
              <a:rPr lang="en-GB" sz="3200" dirty="0">
                <a:hlinkClick r:id="rId2"/>
              </a:rPr>
              <a:t>https://github.com/nickebbitt/wiremock-examples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167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Define: mock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74" y="2596027"/>
            <a:ext cx="10152969" cy="3302969"/>
          </a:xfrm>
          <a:prstGeom prst="rect">
            <a:avLst/>
          </a:prstGeom>
          <a:effectLst>
            <a:glow rad="1397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264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Define: mock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526" y="2950955"/>
            <a:ext cx="11541369" cy="3251696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GB" sz="3200" dirty="0"/>
              <a:t>In software engineering mocks are…</a:t>
            </a:r>
          </a:p>
          <a:p>
            <a:pPr marL="0" indent="0" fontAlgn="ctr">
              <a:buNone/>
            </a:pPr>
            <a:endParaRPr lang="en-GB" sz="2400" dirty="0"/>
          </a:p>
          <a:p>
            <a:pPr marL="228600" lvl="1" indent="0" fontAlgn="ctr">
              <a:buNone/>
            </a:pPr>
            <a:r>
              <a:rPr lang="en-GB" sz="3600" dirty="0"/>
              <a:t> "…special case objects that mimic real objects for testing." </a:t>
            </a:r>
          </a:p>
          <a:p>
            <a:pPr marL="228600" lvl="1" indent="0" fontAlgn="ctr">
              <a:buNone/>
            </a:pPr>
            <a:endParaRPr lang="en-GB" sz="1100" dirty="0"/>
          </a:p>
          <a:p>
            <a:pPr marL="228600" lvl="1" indent="0" fontAlgn="ctr">
              <a:buNone/>
            </a:pPr>
            <a:r>
              <a:rPr lang="en-GB" sz="1100" dirty="0"/>
              <a:t>http://martinfowler.com/articles/mocksArentStubs.html?</a:t>
            </a:r>
          </a:p>
          <a:p>
            <a:pPr lvl="1" fontAlgn="ctr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02919" y="6043961"/>
            <a:ext cx="9784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5790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Why use mocks?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233245"/>
            <a:ext cx="9784080" cy="3833447"/>
          </a:xfrm>
        </p:spPr>
        <p:txBody>
          <a:bodyPr>
            <a:normAutofit fontScale="92500" lnSpcReduction="10000"/>
          </a:bodyPr>
          <a:lstStyle/>
          <a:p>
            <a:pPr marL="0" indent="0" fontAlgn="ctr">
              <a:lnSpc>
                <a:spcPct val="150000"/>
              </a:lnSpc>
              <a:buNone/>
            </a:pPr>
            <a:r>
              <a:rPr lang="en-GB" sz="4000" dirty="0"/>
              <a:t>Deterministic &amp; repeatable tests</a:t>
            </a:r>
          </a:p>
          <a:p>
            <a:pPr marL="0" indent="0" fontAlgn="ctr">
              <a:lnSpc>
                <a:spcPct val="150000"/>
              </a:lnSpc>
              <a:buNone/>
            </a:pPr>
            <a:r>
              <a:rPr lang="en-GB" sz="4000" dirty="0"/>
              <a:t>Control interactions</a:t>
            </a:r>
          </a:p>
          <a:p>
            <a:pPr marL="0" indent="0" fontAlgn="ctr">
              <a:lnSpc>
                <a:spcPct val="150000"/>
              </a:lnSpc>
              <a:buNone/>
            </a:pPr>
            <a:r>
              <a:rPr lang="en-GB" sz="4000" dirty="0"/>
              <a:t>Model  scenarios</a:t>
            </a:r>
          </a:p>
          <a:p>
            <a:pPr marL="0" indent="0" fontAlgn="ctr">
              <a:lnSpc>
                <a:spcPct val="150000"/>
              </a:lnSpc>
              <a:buNone/>
            </a:pPr>
            <a:r>
              <a:rPr lang="en-GB" sz="4000" dirty="0"/>
              <a:t>Acceptance criteria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450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When to mock?</a:t>
            </a:r>
            <a:endParaRPr lang="en-GB" dirty="0"/>
          </a:p>
        </p:txBody>
      </p:sp>
      <p:pic>
        <p:nvPicPr>
          <p:cNvPr id="3074" name="Picture 2" descr="Sy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588" y="2422213"/>
            <a:ext cx="4208741" cy="3385173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98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Mocking web services</a:t>
            </a:r>
            <a:endParaRPr lang="en-GB" dirty="0"/>
          </a:p>
        </p:txBody>
      </p:sp>
      <p:pic>
        <p:nvPicPr>
          <p:cNvPr id="7170" name="Picture 2" descr="C:\Users\NEbbitt\AppData\Local\Temp\msohtmlclip1\02\clip_image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125" y="3058902"/>
            <a:ext cx="2520000" cy="1716827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ㄥ A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022" y="3058902"/>
            <a:ext cx="2520000" cy="1716827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34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Introducing WIREMOCK…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9770" y="3115201"/>
            <a:ext cx="5060984" cy="1462568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GB" dirty="0"/>
              <a:t>Created by Tom </a:t>
            </a:r>
            <a:r>
              <a:rPr lang="en-GB" dirty="0" err="1"/>
              <a:t>Akehurst</a:t>
            </a:r>
            <a:r>
              <a:rPr lang="en-GB" dirty="0"/>
              <a:t> in 2011</a:t>
            </a:r>
          </a:p>
          <a:p>
            <a:pPr marL="0" indent="0" fontAlgn="ctr">
              <a:lnSpc>
                <a:spcPct val="100000"/>
              </a:lnSpc>
              <a:buNone/>
            </a:pPr>
            <a:r>
              <a:rPr lang="en-GB" dirty="0"/>
              <a:t>Version 2.1.12</a:t>
            </a:r>
          </a:p>
          <a:p>
            <a:pPr marL="0" indent="0" fontAlgn="ctr">
              <a:buNone/>
            </a:pPr>
            <a:r>
              <a:rPr lang="en-GB" dirty="0">
                <a:hlinkClick r:id="rId3"/>
              </a:rPr>
              <a:t>http://wiremock.org/</a:t>
            </a:r>
            <a:endParaRPr lang="en-GB" dirty="0"/>
          </a:p>
          <a:p>
            <a:pPr marL="0" indent="0" fontAlgn="ctr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4" descr="http://wiremock.org/images/wiremock-concept-icon-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333" y="3322610"/>
            <a:ext cx="2295525" cy="1047750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25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176" y="284176"/>
            <a:ext cx="7292822" cy="1508760"/>
          </a:xfrm>
        </p:spPr>
        <p:txBody>
          <a:bodyPr/>
          <a:lstStyle/>
          <a:p>
            <a:r>
              <a:rPr lang="en-GB" b="1" dirty="0"/>
              <a:t>deployment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4959" y="2011680"/>
            <a:ext cx="3815130" cy="2776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Font typeface="Wingdings" pitchFamily="2" charset="2"/>
              <a:buNone/>
            </a:pPr>
            <a:endParaRPr lang="en-GB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99" y="2469640"/>
            <a:ext cx="4581525" cy="390525"/>
          </a:xfrm>
          <a:prstGeom prst="rect">
            <a:avLst/>
          </a:prstGeom>
          <a:effectLst>
            <a:glow rad="139700">
              <a:schemeClr val="bg1">
                <a:alpha val="40000"/>
              </a:schemeClr>
            </a:glow>
            <a:softEdge rad="25400"/>
          </a:effectLst>
        </p:spPr>
      </p:pic>
      <p:pic>
        <p:nvPicPr>
          <p:cNvPr id="8194" name="Picture 2" descr="Tomcat 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444" y="3202647"/>
            <a:ext cx="1228725" cy="87630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://www.eclipse.org/jetty/images/jetty-logo-80x2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11" y="3259797"/>
            <a:ext cx="2695575" cy="76200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8604" y="5638317"/>
            <a:ext cx="6006314" cy="568262"/>
          </a:xfrm>
          <a:prstGeom prst="rect">
            <a:avLst/>
          </a:prstGeom>
          <a:effectLst>
            <a:glow rad="139700">
              <a:schemeClr val="bg1">
                <a:alpha val="40000"/>
              </a:schemeClr>
            </a:glow>
            <a:softEdge rad="254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3561" y="4588464"/>
            <a:ext cx="6364237" cy="581632"/>
          </a:xfrm>
          <a:prstGeom prst="rect">
            <a:avLst/>
          </a:prstGeom>
          <a:effectLst>
            <a:glow rad="139700">
              <a:schemeClr val="bg1">
                <a:alpha val="40000"/>
              </a:schemeClr>
            </a:glow>
            <a:softEdge rad="25400"/>
          </a:effectLst>
        </p:spPr>
      </p:pic>
      <p:pic>
        <p:nvPicPr>
          <p:cNvPr id="17" name="Picture 4" descr="http://wiremock.org/images/wiremock-concept-icon-0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19" y="514681"/>
            <a:ext cx="22955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83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9" y="284176"/>
            <a:ext cx="7329399" cy="1508760"/>
          </a:xfrm>
        </p:spPr>
        <p:txBody>
          <a:bodyPr/>
          <a:lstStyle/>
          <a:p>
            <a:r>
              <a:rPr lang="en-GB" b="1" dirty="0"/>
              <a:t>KEY features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02919" y="2813538"/>
            <a:ext cx="9784080" cy="2883877"/>
          </a:xfrm>
        </p:spPr>
        <p:txBody>
          <a:bodyPr numCol="2">
            <a:noAutofit/>
          </a:bodyPr>
          <a:lstStyle/>
          <a:p>
            <a:pPr marL="228600" lvl="1" indent="0" fontAlgn="ctr">
              <a:lnSpc>
                <a:spcPct val="150000"/>
              </a:lnSpc>
              <a:buNone/>
            </a:pPr>
            <a:r>
              <a:rPr lang="en-GB" sz="3600" dirty="0"/>
              <a:t>Stubbing</a:t>
            </a:r>
          </a:p>
          <a:p>
            <a:pPr marL="228600" lvl="1" indent="0" fontAlgn="ctr">
              <a:lnSpc>
                <a:spcPct val="150000"/>
              </a:lnSpc>
              <a:buNone/>
            </a:pPr>
            <a:r>
              <a:rPr lang="en-GB" sz="3600" dirty="0"/>
              <a:t>Verifying</a:t>
            </a:r>
          </a:p>
          <a:p>
            <a:pPr marL="228600" lvl="1" indent="0" fontAlgn="ctr">
              <a:lnSpc>
                <a:spcPct val="150000"/>
              </a:lnSpc>
              <a:buNone/>
            </a:pPr>
            <a:r>
              <a:rPr lang="en-GB" sz="3600" dirty="0"/>
              <a:t>Proxy </a:t>
            </a:r>
          </a:p>
          <a:p>
            <a:pPr marL="228600" lvl="1" indent="0" fontAlgn="ctr">
              <a:lnSpc>
                <a:spcPct val="150000"/>
              </a:lnSpc>
              <a:buNone/>
            </a:pPr>
            <a:endParaRPr lang="en-GB" sz="3600" dirty="0"/>
          </a:p>
          <a:p>
            <a:pPr marL="228600" lvl="1" indent="0" fontAlgn="ctr">
              <a:lnSpc>
                <a:spcPct val="150000"/>
              </a:lnSpc>
              <a:buNone/>
            </a:pPr>
            <a:endParaRPr lang="en-GB" sz="3600" dirty="0"/>
          </a:p>
          <a:p>
            <a:pPr marL="228600" lvl="1" indent="0" fontAlgn="ctr">
              <a:lnSpc>
                <a:spcPct val="150000"/>
              </a:lnSpc>
              <a:buNone/>
            </a:pPr>
            <a:r>
              <a:rPr lang="en-GB" sz="3600" dirty="0"/>
              <a:t>Record and Playback</a:t>
            </a:r>
          </a:p>
          <a:p>
            <a:pPr marL="228600" lvl="1" indent="0" fontAlgn="ctr">
              <a:lnSpc>
                <a:spcPct val="150000"/>
              </a:lnSpc>
              <a:buNone/>
            </a:pPr>
            <a:r>
              <a:rPr lang="en-GB" sz="3600" dirty="0"/>
              <a:t>Simulating faults</a:t>
            </a:r>
          </a:p>
          <a:p>
            <a:pPr marL="228600" lvl="1" indent="0" fontAlgn="ctr">
              <a:lnSpc>
                <a:spcPct val="150000"/>
              </a:lnSpc>
              <a:buNone/>
            </a:pPr>
            <a:r>
              <a:rPr lang="en-GB" sz="3600" dirty="0" err="1"/>
              <a:t>Stateful</a:t>
            </a:r>
            <a:r>
              <a:rPr lang="en-GB" sz="3600" dirty="0"/>
              <a:t> behaviour</a:t>
            </a:r>
          </a:p>
          <a:p>
            <a:pPr lvl="1" fontAlgn="ctr">
              <a:lnSpc>
                <a:spcPct val="150000"/>
              </a:lnSpc>
            </a:pPr>
            <a:endParaRPr lang="en-GB" sz="3600" dirty="0"/>
          </a:p>
        </p:txBody>
      </p:sp>
      <p:pic>
        <p:nvPicPr>
          <p:cNvPr id="9" name="Picture 4" descr="http://wiremock.org/images/wiremock-concept-icon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19" y="514681"/>
            <a:ext cx="22955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89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18005</TotalTime>
  <Words>1007</Words>
  <Application>Microsoft Office PowerPoint</Application>
  <PresentationFormat>Widescreen</PresentationFormat>
  <Paragraphs>130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Banded</vt:lpstr>
      <vt:lpstr>Making a mockery of web services</vt:lpstr>
      <vt:lpstr>Define: mock</vt:lpstr>
      <vt:lpstr>Define: mock</vt:lpstr>
      <vt:lpstr>Why use mocks?</vt:lpstr>
      <vt:lpstr>When to mock?</vt:lpstr>
      <vt:lpstr>Mocking web services</vt:lpstr>
      <vt:lpstr>Introducing WIREMOCK…</vt:lpstr>
      <vt:lpstr>deployment</vt:lpstr>
      <vt:lpstr>KEY features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a mockery of web services</dc:title>
  <dc:creator>Nicholas Ebbitt</dc:creator>
  <cp:lastModifiedBy>Nicholas Ebbitt</cp:lastModifiedBy>
  <cp:revision>89</cp:revision>
  <dcterms:created xsi:type="dcterms:W3CDTF">2016-09-14T20:38:12Z</dcterms:created>
  <dcterms:modified xsi:type="dcterms:W3CDTF">2016-10-12T20:43:45Z</dcterms:modified>
</cp:coreProperties>
</file>