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A044-80D6-46C2-930D-F7E9591ABEB9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1607-7963-4FBE-8E92-68146055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6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0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81607-7963-4FBE-8E92-6814605549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07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6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1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8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0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27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3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remoc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.spring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Making a mockery of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58297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Manchester Java Community – 20</a:t>
            </a:r>
            <a:r>
              <a:rPr lang="en-GB" baseline="30000" dirty="0"/>
              <a:t>th</a:t>
            </a:r>
            <a:r>
              <a:rPr lang="en-GB" dirty="0"/>
              <a:t> October 2016</a:t>
            </a:r>
          </a:p>
          <a:p>
            <a:r>
              <a:rPr lang="en-GB" dirty="0"/>
              <a:t>Nick Ebbitt </a:t>
            </a:r>
          </a:p>
          <a:p>
            <a:r>
              <a:rPr lang="en-GB" dirty="0"/>
              <a:t>@</a:t>
            </a:r>
            <a:r>
              <a:rPr lang="en-GB" dirty="0" err="1"/>
              <a:t>nickebbitt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65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Define: mock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74" y="2596027"/>
            <a:ext cx="10152969" cy="33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Define: mock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978" y="3126802"/>
            <a:ext cx="9784080" cy="3251696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GB" sz="2400" dirty="0"/>
              <a:t>Software engineering:</a:t>
            </a:r>
          </a:p>
          <a:p>
            <a:pPr marL="0" indent="0" fontAlgn="ctr">
              <a:buNone/>
            </a:pPr>
            <a:endParaRPr lang="en-GB" sz="2400" dirty="0"/>
          </a:p>
          <a:p>
            <a:pPr marL="228600" lvl="1" indent="0" fontAlgn="ctr">
              <a:buNone/>
            </a:pPr>
            <a:r>
              <a:rPr lang="en-GB" dirty="0"/>
              <a:t> "…special case objects that mimic real objects for testing." - Martin Fowler</a:t>
            </a:r>
          </a:p>
          <a:p>
            <a:pPr marL="228600" lvl="1" indent="0" fontAlgn="ctr">
              <a:buNone/>
            </a:pPr>
            <a:r>
              <a:rPr lang="en-GB" sz="1100" dirty="0"/>
              <a:t>http://martinfowler.com/articles/mocksArentStubs.html?</a:t>
            </a:r>
          </a:p>
          <a:p>
            <a:pPr lvl="1" font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2919" y="6043961"/>
            <a:ext cx="9784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579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do we use mocks?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999678"/>
            <a:ext cx="9784080" cy="3218242"/>
          </a:xfrm>
        </p:spPr>
        <p:txBody>
          <a:bodyPr/>
          <a:lstStyle/>
          <a:p>
            <a:pPr fontAlgn="ctr"/>
            <a:r>
              <a:rPr lang="en-GB" dirty="0"/>
              <a:t>To be in control of interactions that our code or application makes with other objects or services</a:t>
            </a:r>
          </a:p>
          <a:p>
            <a:pPr fontAlgn="ctr"/>
            <a:r>
              <a:rPr lang="en-GB" dirty="0"/>
              <a:t>To write tests that are deterministic and repeatable</a:t>
            </a:r>
          </a:p>
          <a:p>
            <a:pPr fontAlgn="ctr"/>
            <a:r>
              <a:rPr lang="en-GB" dirty="0"/>
              <a:t>To enable the modelling of different scenarios to prove your code works as expected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5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to mock?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30604"/>
            <a:ext cx="9784080" cy="3887315"/>
          </a:xfrm>
        </p:spPr>
        <p:txBody>
          <a:bodyPr/>
          <a:lstStyle/>
          <a:p>
            <a:pPr marL="0" indent="0" fontAlgn="ctr">
              <a:buNone/>
            </a:pPr>
            <a:r>
              <a:rPr lang="en-GB" sz="2400" dirty="0"/>
              <a:t>Unit tests</a:t>
            </a:r>
          </a:p>
          <a:p>
            <a:pPr lvl="1" fontAlgn="ctr"/>
            <a:r>
              <a:rPr lang="en-GB" dirty="0"/>
              <a:t>Testing a specific class that collaborates with other classes</a:t>
            </a:r>
          </a:p>
          <a:p>
            <a:pPr lvl="1" fontAlgn="ctr"/>
            <a:r>
              <a:rPr lang="en-GB" dirty="0"/>
              <a:t>Using dependency injection design pattern you would inject a mock of an object</a:t>
            </a:r>
          </a:p>
          <a:p>
            <a:pPr lvl="1" fontAlgn="ctr"/>
            <a:endParaRPr lang="en-GB" sz="2400" dirty="0"/>
          </a:p>
          <a:p>
            <a:pPr marL="0" indent="0" fontAlgn="ctr">
              <a:buNone/>
            </a:pPr>
            <a:r>
              <a:rPr lang="en-GB" sz="2400" dirty="0"/>
              <a:t>Integration / system tests</a:t>
            </a:r>
          </a:p>
          <a:p>
            <a:pPr lvl="1" fontAlgn="ctr"/>
            <a:r>
              <a:rPr lang="en-GB" dirty="0"/>
              <a:t>Testing an application as a whole to ensure the objects / components / classes work together as a cohesive unit</a:t>
            </a:r>
          </a:p>
          <a:p>
            <a:pPr lvl="1" fontAlgn="ctr"/>
            <a:r>
              <a:rPr lang="en-GB" dirty="0"/>
              <a:t>Mock external collaborators with the application e.g. database, web service…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9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Mocking web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GB" sz="2400" dirty="0"/>
              <a:t>Many modern applications depend on external web services</a:t>
            </a:r>
          </a:p>
          <a:p>
            <a:pPr lvl="1" fontAlgn="ctr"/>
            <a:r>
              <a:rPr lang="en-GB" dirty="0"/>
              <a:t>3rd party</a:t>
            </a:r>
          </a:p>
          <a:p>
            <a:pPr lvl="1" fontAlgn="ctr"/>
            <a:r>
              <a:rPr lang="en-GB" dirty="0"/>
              <a:t>Internal</a:t>
            </a:r>
          </a:p>
          <a:p>
            <a:pPr lvl="1" fontAlgn="ctr"/>
            <a:r>
              <a:rPr lang="en-GB" dirty="0"/>
              <a:t>Micro-services architecture</a:t>
            </a:r>
          </a:p>
          <a:p>
            <a:pPr lvl="1" fontAlgn="ctr"/>
            <a:endParaRPr lang="en-GB" dirty="0"/>
          </a:p>
          <a:p>
            <a:pPr marL="0" indent="0" fontAlgn="ctr">
              <a:buNone/>
            </a:pPr>
            <a:r>
              <a:rPr lang="en-GB" sz="2400" dirty="0"/>
              <a:t>Testing against a live version of the an external web service doesn't always make sense</a:t>
            </a:r>
          </a:p>
          <a:p>
            <a:pPr lvl="1" fontAlgn="ctr"/>
            <a:r>
              <a:rPr lang="en-GB" dirty="0"/>
              <a:t>No control over its availability</a:t>
            </a:r>
          </a:p>
          <a:p>
            <a:pPr lvl="1" fontAlgn="ctr"/>
            <a:r>
              <a:rPr lang="en-GB" dirty="0"/>
              <a:t>No control over its state</a:t>
            </a:r>
          </a:p>
          <a:p>
            <a:pPr lvl="1" fontAlgn="ctr"/>
            <a:r>
              <a:rPr lang="en-GB" dirty="0"/>
              <a:t>Unpredictable responses, if they respond at all…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3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Introducing </a:t>
            </a:r>
            <a:r>
              <a:rPr lang="en-GB" b="1" dirty="0" err="1"/>
              <a:t>WireMock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3189246"/>
            <a:ext cx="9784080" cy="2196791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GB" dirty="0"/>
              <a:t>Created by Tom </a:t>
            </a:r>
            <a:r>
              <a:rPr lang="en-GB" dirty="0" err="1"/>
              <a:t>Akehurst</a:t>
            </a:r>
            <a:r>
              <a:rPr lang="en-GB" dirty="0"/>
              <a:t> in 2011</a:t>
            </a:r>
          </a:p>
          <a:p>
            <a:pPr marL="0" indent="0" fontAlgn="ctr">
              <a:buNone/>
            </a:pPr>
            <a:r>
              <a:rPr lang="en-GB" dirty="0"/>
              <a:t>Version 2.1.12</a:t>
            </a:r>
          </a:p>
          <a:p>
            <a:pPr marL="0" indent="0" fontAlgn="ctr">
              <a:buNone/>
            </a:pPr>
            <a:r>
              <a:rPr lang="en-GB" dirty="0">
                <a:hlinkClick r:id="rId2"/>
              </a:rPr>
              <a:t>http://wiremock.org/</a:t>
            </a:r>
            <a:endParaRPr lang="en-GB" dirty="0"/>
          </a:p>
          <a:p>
            <a:pPr marL="0" indent="0" fontAlgn="ctr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2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Wiremock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3815130" cy="4206240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GB" sz="2400" dirty="0"/>
              <a:t>Key Features</a:t>
            </a:r>
          </a:p>
          <a:p>
            <a:pPr marL="0" indent="0" fontAlgn="ctr">
              <a:buNone/>
            </a:pPr>
            <a:endParaRPr lang="en-GB" sz="2400" dirty="0"/>
          </a:p>
          <a:p>
            <a:pPr lvl="1" fontAlgn="ctr"/>
            <a:r>
              <a:rPr lang="en-GB" sz="2400" dirty="0"/>
              <a:t>Stubbing</a:t>
            </a:r>
          </a:p>
          <a:p>
            <a:pPr lvl="1" fontAlgn="ctr"/>
            <a:r>
              <a:rPr lang="en-GB" sz="2400" dirty="0"/>
              <a:t>Verifying</a:t>
            </a:r>
          </a:p>
          <a:p>
            <a:pPr lvl="1" fontAlgn="ctr"/>
            <a:r>
              <a:rPr lang="en-GB" sz="2400" dirty="0"/>
              <a:t>Request Matching</a:t>
            </a:r>
          </a:p>
          <a:p>
            <a:pPr lvl="1" fontAlgn="ctr"/>
            <a:r>
              <a:rPr lang="en-GB" sz="2400" dirty="0"/>
              <a:t>Proxy </a:t>
            </a:r>
          </a:p>
          <a:p>
            <a:pPr lvl="1" fontAlgn="ctr"/>
            <a:r>
              <a:rPr lang="en-GB" sz="2400" dirty="0"/>
              <a:t>Record and Playback</a:t>
            </a:r>
          </a:p>
          <a:p>
            <a:pPr lvl="1" fontAlgn="ctr"/>
            <a:r>
              <a:rPr lang="en-GB" sz="2400" dirty="0"/>
              <a:t>Simulating faults</a:t>
            </a:r>
          </a:p>
          <a:p>
            <a:pPr lvl="1" fontAlgn="ctr"/>
            <a:r>
              <a:rPr lang="en-GB" sz="2400" dirty="0" err="1"/>
              <a:t>Stateful</a:t>
            </a:r>
            <a:r>
              <a:rPr lang="en-GB" sz="2400" dirty="0"/>
              <a:t> behaviour</a:t>
            </a:r>
          </a:p>
          <a:p>
            <a:pPr lvl="1" fontAlgn="ctr"/>
            <a:endParaRPr lang="en-GB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4959" y="2011680"/>
            <a:ext cx="3815130" cy="2776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Wingdings" pitchFamily="2" charset="2"/>
              <a:buNone/>
            </a:pPr>
            <a:r>
              <a:rPr lang="en-GB" sz="2400" dirty="0"/>
              <a:t>Usage</a:t>
            </a:r>
          </a:p>
          <a:p>
            <a:pPr marL="0" indent="0" fontAlgn="ctr">
              <a:buFont typeface="Wingdings" pitchFamily="2" charset="2"/>
              <a:buNone/>
            </a:pPr>
            <a:endParaRPr lang="en-GB" sz="2400" dirty="0"/>
          </a:p>
          <a:p>
            <a:pPr lvl="1" fontAlgn="ctr"/>
            <a:r>
              <a:rPr lang="en-GB" sz="2400" dirty="0"/>
              <a:t>Standalone </a:t>
            </a:r>
          </a:p>
          <a:p>
            <a:pPr lvl="1" fontAlgn="ctr"/>
            <a:r>
              <a:rPr lang="en-GB" sz="2400" dirty="0"/>
              <a:t>Servlet container</a:t>
            </a:r>
          </a:p>
          <a:p>
            <a:pPr lvl="1" fontAlgn="ctr"/>
            <a:r>
              <a:rPr lang="en-GB" sz="2400" dirty="0"/>
              <a:t>Java APIs</a:t>
            </a:r>
          </a:p>
          <a:p>
            <a:pPr lvl="1" fontAlgn="ctr"/>
            <a:r>
              <a:rPr lang="en-GB" sz="2400" dirty="0"/>
              <a:t>JUnit integration</a:t>
            </a:r>
          </a:p>
        </p:txBody>
      </p:sp>
    </p:spTree>
    <p:extLst>
      <p:ext uri="{BB962C8B-B14F-4D97-AF65-F5344CB8AC3E}">
        <p14:creationId xmlns:p14="http://schemas.microsoft.com/office/powerpoint/2010/main" val="40541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959" y="2241394"/>
            <a:ext cx="5033958" cy="4137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Spring Boot - </a:t>
            </a:r>
            <a:r>
              <a:rPr lang="en-GB" sz="2400" dirty="0">
                <a:hlinkClick r:id="rId2"/>
              </a:rPr>
              <a:t>http://start.spring.io/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Web starter</a:t>
            </a:r>
          </a:p>
          <a:p>
            <a:pPr lvl="1"/>
            <a:r>
              <a:rPr lang="en-GB" sz="2400" dirty="0"/>
              <a:t>Spring MVC</a:t>
            </a:r>
          </a:p>
          <a:p>
            <a:pPr lvl="1"/>
            <a:r>
              <a:rPr lang="en-GB" sz="2400" dirty="0"/>
              <a:t>Embedded application server</a:t>
            </a:r>
          </a:p>
          <a:p>
            <a:pPr lvl="2"/>
            <a:endParaRPr lang="en-GB" sz="2400" dirty="0"/>
          </a:p>
          <a:p>
            <a:pPr marL="0" indent="0">
              <a:buNone/>
            </a:pPr>
            <a:r>
              <a:rPr lang="en-GB" sz="2400" dirty="0"/>
              <a:t>@</a:t>
            </a:r>
            <a:r>
              <a:rPr lang="en-GB" sz="2400" dirty="0" err="1"/>
              <a:t>SpringBootTest</a:t>
            </a:r>
            <a:endParaRPr lang="en-GB" sz="2400" dirty="0"/>
          </a:p>
          <a:p>
            <a:pPr lvl="1"/>
            <a:r>
              <a:rPr lang="en-GB" sz="2400" dirty="0" err="1"/>
              <a:t>WebEnvironment</a:t>
            </a:r>
            <a:endParaRPr lang="en-GB" sz="2400" dirty="0"/>
          </a:p>
          <a:p>
            <a:pPr lvl="1"/>
            <a:r>
              <a:rPr lang="en-GB" sz="2400" dirty="0" err="1"/>
              <a:t>TestRestTemplate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02919" y="2241395"/>
            <a:ext cx="4093910" cy="2609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err="1"/>
              <a:t>WireMock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JUnit @Rule</a:t>
            </a:r>
          </a:p>
          <a:p>
            <a:r>
              <a:rPr lang="en-GB" sz="2400" dirty="0" err="1"/>
              <a:t>WireMockRule</a:t>
            </a:r>
            <a:endParaRPr lang="en-GB" sz="2400" dirty="0"/>
          </a:p>
          <a:p>
            <a:r>
              <a:rPr lang="en-GB" sz="2400" dirty="0"/>
              <a:t>Stubbing</a:t>
            </a:r>
          </a:p>
          <a:p>
            <a:r>
              <a:rPr lang="en-GB" sz="2400" dirty="0"/>
              <a:t>Verifying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3440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168</TotalTime>
  <Words>270</Words>
  <Application>Microsoft Office PowerPoint</Application>
  <PresentationFormat>Widescreen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Banded</vt:lpstr>
      <vt:lpstr>Making a mockery of web services</vt:lpstr>
      <vt:lpstr>Define: mock</vt:lpstr>
      <vt:lpstr>Define: mock</vt:lpstr>
      <vt:lpstr>Why do we use mocks?</vt:lpstr>
      <vt:lpstr>When to mock?</vt:lpstr>
      <vt:lpstr>Mocking web services</vt:lpstr>
      <vt:lpstr>Introducing WireMock</vt:lpstr>
      <vt:lpstr>Wiremock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mockery of web services</dc:title>
  <dc:creator>Nicholas Ebbitt</dc:creator>
  <cp:lastModifiedBy>Nicholas Ebbitt</cp:lastModifiedBy>
  <cp:revision>33</cp:revision>
  <dcterms:created xsi:type="dcterms:W3CDTF">2016-09-14T20:38:12Z</dcterms:created>
  <dcterms:modified xsi:type="dcterms:W3CDTF">2016-09-29T21:15:39Z</dcterms:modified>
</cp:coreProperties>
</file>