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9" r:id="rId2"/>
    <p:sldId id="263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00C0"/>
    <a:srgbClr val="F6F7F9"/>
    <a:srgbClr val="E9F0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2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7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E8FB3-92B6-994A-BEDE-5C0FBD0BFD65}" type="datetimeFigureOut">
              <a:rPr lang="en-US" smtClean="0"/>
              <a:t>1/23/22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E3879-CF11-BA45-AB72-6DBDB0FDE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0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DE3879-CF11-BA45-AB72-6DBDB0FDE3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45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DE3879-CF11-BA45-AB72-6DBDB0FDE3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87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A94CD-D79B-D841-A419-2BC2B62DA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B7A3D-3227-BE4F-8E90-C527A4538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7F610-B1FB-D147-B62E-C47598DC0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02589-45EF-CE48-AFC0-C05AAA85C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CCE2D-1149-7F4D-A25C-20835F333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52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5DC1-D49E-174B-B15F-92762398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02106-6EA9-DA42-A76D-17B7513BC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42EEA-1718-494E-B029-3E37C885A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ECAE8-A844-A14A-86D3-918EB6663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EF2B9-5B37-344A-9CA5-5DE447B0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2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0DD3A9-8FD3-EB4C-9A62-813EEFD14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0C196-B20F-F845-A7EE-0199DFE92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ED841-6832-C24D-84EF-F61EFBB18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DAB42-EDA9-D941-B1F2-4BB42E3C6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2D185-FF1F-6245-8A3C-16BD64E3D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1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FD549-506C-E642-9940-479A7E2F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65456-1763-3E47-BD93-FE6D18400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958C0-23EE-C345-A924-2912346A8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E62C-EC2A-8249-96F5-616F2939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CD13E-DBCA-7A46-B526-48B5AE26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0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F1A2F-C8F9-9B49-B18F-7BE2E7073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55121-72D1-7048-8F03-E1C49F3A6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2EE4-3994-E440-B02D-97D8FCD7E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E8C5F-EB5C-DB40-B3F7-E7F1FAA4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952B3-45C2-DD41-9E29-609C5F613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53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72DC4-92D9-FB4F-8DA4-8D258F08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B49F0-6C07-4447-9434-B194F2BBE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C9134-5640-FA43-AB6C-433C6ECE1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486AE-7CC9-B341-AEE5-3C6C8CE6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33790-A42B-9247-96AF-66917399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0E944-119C-3749-A9C9-1D29C9A4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48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84336-AE2F-E84A-854A-274E72190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1D94F-3492-F240-89EA-71C6B2F3B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0BA08C-3672-1B46-9088-E049DDE07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432668-9BB1-4F45-AD03-384C2BEC3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98FC6A-66A7-204D-A13D-6F85D1C2F8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7AF6CB-0DC6-A04F-BC16-8A7A32A2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6F1009-1688-7447-822F-5658FC439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C05EEE-C5E0-4F48-A451-1F0832CDA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1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C33C7-B356-1147-AE98-575859B94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752C5A-C6B6-A04E-B87A-A5A1D768C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67BF9-234D-684D-BF50-16F98165A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21F90C-224D-F449-8399-A7B9CDF65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1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1DC683-8949-C74B-ADA2-EFF99921E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9B9A51-25E1-EB43-9E9E-9ED4C4346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B10BB-4E33-EE42-AA2C-726D022BF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28B59-EAF5-2843-8693-05DC68255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C2F00-B913-844B-B3E8-4E2578011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84BBB-206B-F746-918D-3B02B05D6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BC516-AA59-7541-9A6E-080B14147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CD5DB-CBCA-0743-B86E-EBECDE5F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2D9B3-D628-F846-900F-13C1F7678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9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CB09F-1B84-E944-B3CF-593F97C7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5D6466-E251-C24B-A6A3-9334419350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10845-7C97-7848-8AFB-BD68757B9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6412A-E31E-1D48-991E-5DCF25978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AB581-EE3A-E740-A784-35867001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BA89F-7D2E-774C-9F3D-EEA95BFE2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1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5517E4-645E-3644-9458-E5B292166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A8BC1-D70E-394F-B22A-365B06A52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4EE3C-0FAF-2C42-B2B0-D2FF7BD53E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4EA63-B69E-FB4F-9474-178B77EAB39C}" type="datetimeFigureOut">
              <a:rPr lang="en-US" smtClean="0"/>
              <a:t>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5A744-06BB-624A-972A-52BEA57F6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350C4-3B94-7040-A458-D3A89D0B5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7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B1C8A60D-5EF1-4F46-8764-4EFCDC38F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093596"/>
              </p:ext>
            </p:extLst>
          </p:nvPr>
        </p:nvGraphicFramePr>
        <p:xfrm>
          <a:off x="5002350" y="557332"/>
          <a:ext cx="1093650" cy="31404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65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50725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26223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161133"/>
              </p:ext>
            </p:extLst>
          </p:nvPr>
        </p:nvGraphicFramePr>
        <p:xfrm>
          <a:off x="5256758" y="1276849"/>
          <a:ext cx="723294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AD00C0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0F6D3B9-1276-AD46-A462-3C4C9AAF9C89}"/>
              </a:ext>
            </a:extLst>
          </p:cNvPr>
          <p:cNvSpPr txBox="1"/>
          <p:nvPr/>
        </p:nvSpPr>
        <p:spPr>
          <a:xfrm>
            <a:off x="637674" y="613105"/>
            <a:ext cx="376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([42, 47, -1])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4A16A7-8C2E-BE40-B27E-45865A6F19B3}"/>
              </a:ext>
            </a:extLst>
          </p:cNvPr>
          <p:cNvSpPr txBox="1"/>
          <p:nvPr/>
        </p:nvSpPr>
        <p:spPr>
          <a:xfrm>
            <a:off x="637674" y="1130463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 = a[1]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76EE14-1D61-1844-9AED-8C419D20D6B2}"/>
              </a:ext>
            </a:extLst>
          </p:cNvPr>
          <p:cNvCxnSpPr/>
          <p:nvPr/>
        </p:nvCxnSpPr>
        <p:spPr>
          <a:xfrm>
            <a:off x="268512" y="810366"/>
            <a:ext cx="378995" cy="0"/>
          </a:xfrm>
          <a:prstGeom prst="straightConnector1">
            <a:avLst/>
          </a:prstGeom>
          <a:ln w="539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5002350" y="1468578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5002350" y="2220746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5002350" y="2972913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27E3D35-D7BA-1349-8809-CC33A63AAEFF}"/>
              </a:ext>
            </a:extLst>
          </p:cNvPr>
          <p:cNvCxnSpPr/>
          <p:nvPr/>
        </p:nvCxnSpPr>
        <p:spPr>
          <a:xfrm>
            <a:off x="5858494" y="703613"/>
            <a:ext cx="76002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6175D4C-BA47-C04C-9F94-FEC68AEC6851}"/>
              </a:ext>
            </a:extLst>
          </p:cNvPr>
          <p:cNvSpPr txBox="1"/>
          <p:nvPr/>
        </p:nvSpPr>
        <p:spPr>
          <a:xfrm>
            <a:off x="6618515" y="373912"/>
            <a:ext cx="12089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FEA42C-B57A-8740-95C8-526C0A06C7B9}"/>
              </a:ext>
            </a:extLst>
          </p:cNvPr>
          <p:cNvSpPr txBox="1"/>
          <p:nvPr/>
        </p:nvSpPr>
        <p:spPr>
          <a:xfrm>
            <a:off x="6618515" y="1104968"/>
            <a:ext cx="1733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CBC6640-5090-2142-B836-3C31B8E8408F}"/>
              </a:ext>
            </a:extLst>
          </p:cNvPr>
          <p:cNvCxnSpPr/>
          <p:nvPr/>
        </p:nvCxnSpPr>
        <p:spPr>
          <a:xfrm>
            <a:off x="5858494" y="1428008"/>
            <a:ext cx="76002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7AB3972-5121-5E40-8F29-9F8DC56E91F1}"/>
              </a:ext>
            </a:extLst>
          </p:cNvPr>
          <p:cNvSpPr txBox="1"/>
          <p:nvPr/>
        </p:nvSpPr>
        <p:spPr>
          <a:xfrm>
            <a:off x="6663398" y="1906199"/>
            <a:ext cx="1164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index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89411E-4E44-8A4F-ADB2-3E21EAC2BFCF}"/>
              </a:ext>
            </a:extLst>
          </p:cNvPr>
          <p:cNvCxnSpPr>
            <a:cxnSpLocks/>
            <a:stCxn id="15" idx="0"/>
          </p:cNvCxnSpPr>
          <p:nvPr/>
        </p:nvCxnSpPr>
        <p:spPr>
          <a:xfrm>
            <a:off x="5160612" y="2220746"/>
            <a:ext cx="1457903" cy="84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29835D7-5AC2-6641-92A4-AC02D2F80B57}"/>
              </a:ext>
            </a:extLst>
          </p:cNvPr>
          <p:cNvSpPr txBox="1"/>
          <p:nvPr/>
        </p:nvSpPr>
        <p:spPr>
          <a:xfrm>
            <a:off x="32841" y="280413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Execution Line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52FD29-344C-5745-A422-AF55CC0FF047}"/>
              </a:ext>
            </a:extLst>
          </p:cNvPr>
          <p:cNvSpPr txBox="1"/>
          <p:nvPr/>
        </p:nvSpPr>
        <p:spPr>
          <a:xfrm>
            <a:off x="780988" y="1928358"/>
            <a:ext cx="2253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D00C0"/>
                </a:solidFill>
              </a:rPr>
              <a:t>Current segment of expression being evaluated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02AA838-DAF6-EA4B-9065-17780D4E737D}"/>
              </a:ext>
            </a:extLst>
          </p:cNvPr>
          <p:cNvCxnSpPr>
            <a:cxnSpLocks/>
          </p:cNvCxnSpPr>
          <p:nvPr/>
        </p:nvCxnSpPr>
        <p:spPr>
          <a:xfrm flipV="1">
            <a:off x="1730742" y="1514411"/>
            <a:ext cx="0" cy="391788"/>
          </a:xfrm>
          <a:prstGeom prst="straightConnector1">
            <a:avLst/>
          </a:prstGeom>
          <a:ln w="53975">
            <a:solidFill>
              <a:srgbClr val="AD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241AD5C-1862-3547-B6CB-1521E0B68089}"/>
              </a:ext>
            </a:extLst>
          </p:cNvPr>
          <p:cNvSpPr txBox="1"/>
          <p:nvPr/>
        </p:nvSpPr>
        <p:spPr>
          <a:xfrm>
            <a:off x="103894" y="5970116"/>
            <a:ext cx="59538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Notation conventions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E9360EE-5822-1B49-8A78-B1F0BC151920}"/>
              </a:ext>
            </a:extLst>
          </p:cNvPr>
          <p:cNvCxnSpPr>
            <a:cxnSpLocks/>
          </p:cNvCxnSpPr>
          <p:nvPr/>
        </p:nvCxnSpPr>
        <p:spPr>
          <a:xfrm>
            <a:off x="5858494" y="3127013"/>
            <a:ext cx="760021" cy="0"/>
          </a:xfrm>
          <a:prstGeom prst="line">
            <a:avLst/>
          </a:prstGeom>
          <a:ln>
            <a:solidFill>
              <a:srgbClr val="AD00C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5D0A2B6-9215-0441-BB20-1F5695174F68}"/>
              </a:ext>
            </a:extLst>
          </p:cNvPr>
          <p:cNvSpPr txBox="1"/>
          <p:nvPr/>
        </p:nvSpPr>
        <p:spPr>
          <a:xfrm>
            <a:off x="6683024" y="2782669"/>
            <a:ext cx="2012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D00C0"/>
                </a:solidFill>
              </a:rPr>
              <a:t>Newly changed / created entity</a:t>
            </a:r>
          </a:p>
        </p:txBody>
      </p:sp>
    </p:spTree>
    <p:extLst>
      <p:ext uri="{BB962C8B-B14F-4D97-AF65-F5344CB8AC3E}">
        <p14:creationId xmlns:p14="http://schemas.microsoft.com/office/powerpoint/2010/main" val="3096039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7D764D-17BD-8B47-B029-15791883D540}"/>
              </a:ext>
            </a:extLst>
          </p:cNvPr>
          <p:cNvSpPr/>
          <p:nvPr/>
        </p:nvSpPr>
        <p:spPr>
          <a:xfrm>
            <a:off x="0" y="0"/>
            <a:ext cx="12192000" cy="3754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B1C8A60D-5EF1-4F46-8764-4EFCDC38F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686043"/>
              </p:ext>
            </p:extLst>
          </p:nvPr>
        </p:nvGraphicFramePr>
        <p:xfrm>
          <a:off x="7243436" y="288514"/>
          <a:ext cx="1093650" cy="3129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65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5072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26223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775352"/>
              </p:ext>
            </p:extLst>
          </p:nvPr>
        </p:nvGraphicFramePr>
        <p:xfrm>
          <a:off x="7497844" y="1008031"/>
          <a:ext cx="723294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0F6D3B9-1276-AD46-A462-3C4C9AAF9C89}"/>
              </a:ext>
            </a:extLst>
          </p:cNvPr>
          <p:cNvSpPr txBox="1"/>
          <p:nvPr/>
        </p:nvSpPr>
        <p:spPr>
          <a:xfrm>
            <a:off x="494943" y="386037"/>
            <a:ext cx="4185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([42, 47, -1])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4A16A7-8C2E-BE40-B27E-45865A6F19B3}"/>
              </a:ext>
            </a:extLst>
          </p:cNvPr>
          <p:cNvSpPr txBox="1"/>
          <p:nvPr/>
        </p:nvSpPr>
        <p:spPr>
          <a:xfrm>
            <a:off x="494943" y="2555565"/>
            <a:ext cx="2646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 = a[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my_subset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7243436" y="1199760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7243436" y="1951928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7243436" y="2704095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E45868-E129-1843-8AA5-798F07273352}"/>
              </a:ext>
            </a:extLst>
          </p:cNvPr>
          <p:cNvSpPr txBox="1"/>
          <p:nvPr/>
        </p:nvSpPr>
        <p:spPr>
          <a:xfrm>
            <a:off x="494943" y="1470801"/>
            <a:ext cx="6494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my_subset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([True, False, True])</a:t>
            </a:r>
          </a:p>
        </p:txBody>
      </p:sp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78FD5F3F-C5D5-8740-B3F6-49983D738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822092"/>
              </p:ext>
            </p:extLst>
          </p:nvPr>
        </p:nvGraphicFramePr>
        <p:xfrm>
          <a:off x="8938316" y="288514"/>
          <a:ext cx="1342326" cy="3129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2326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5072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my_subset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26223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0FEE6590-212E-7445-B413-326C731BE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544914"/>
              </p:ext>
            </p:extLst>
          </p:nvPr>
        </p:nvGraphicFramePr>
        <p:xfrm>
          <a:off x="9192724" y="1008031"/>
          <a:ext cx="990936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936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9907E81D-7043-0D4A-893B-4B80A2A7CE0C}"/>
              </a:ext>
            </a:extLst>
          </p:cNvPr>
          <p:cNvSpPr txBox="1"/>
          <p:nvPr/>
        </p:nvSpPr>
        <p:spPr>
          <a:xfrm>
            <a:off x="8938316" y="1199760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26B49B-2968-C44C-8F78-F48007EC132F}"/>
              </a:ext>
            </a:extLst>
          </p:cNvPr>
          <p:cNvSpPr txBox="1"/>
          <p:nvPr/>
        </p:nvSpPr>
        <p:spPr>
          <a:xfrm>
            <a:off x="8938316" y="1951928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6C7277-D122-CF40-9522-7F29EF4BA052}"/>
              </a:ext>
            </a:extLst>
          </p:cNvPr>
          <p:cNvSpPr txBox="1"/>
          <p:nvPr/>
        </p:nvSpPr>
        <p:spPr>
          <a:xfrm>
            <a:off x="8938316" y="2704095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graphicFrame>
        <p:nvGraphicFramePr>
          <p:cNvPr id="21" name="Table 5">
            <a:extLst>
              <a:ext uri="{FF2B5EF4-FFF2-40B4-BE49-F238E27FC236}">
                <a16:creationId xmlns:a16="http://schemas.microsoft.com/office/drawing/2014/main" id="{BF3775C8-8D5C-C349-B7EE-199BDA25C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480502"/>
              </p:ext>
            </p:extLst>
          </p:nvPr>
        </p:nvGraphicFramePr>
        <p:xfrm>
          <a:off x="10877951" y="288514"/>
          <a:ext cx="1093650" cy="23889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65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51446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18745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09772675-69AF-5C45-B057-F5440E681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598879"/>
              </p:ext>
            </p:extLst>
          </p:nvPr>
        </p:nvGraphicFramePr>
        <p:xfrm>
          <a:off x="11132359" y="1008031"/>
          <a:ext cx="723294" cy="1486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4A72FB6-F8D8-C543-8A0C-3D62C82D01E8}"/>
              </a:ext>
            </a:extLst>
          </p:cNvPr>
          <p:cNvSpPr txBox="1"/>
          <p:nvPr/>
        </p:nvSpPr>
        <p:spPr>
          <a:xfrm>
            <a:off x="10877951" y="1199760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DD2020-7513-6245-A6C0-523341E92B63}"/>
              </a:ext>
            </a:extLst>
          </p:cNvPr>
          <p:cNvSpPr txBox="1"/>
          <p:nvPr/>
        </p:nvSpPr>
        <p:spPr>
          <a:xfrm>
            <a:off x="10877951" y="1951928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6006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0D57D2-AC91-704A-BF5A-975C17CD534F}"/>
              </a:ext>
            </a:extLst>
          </p:cNvPr>
          <p:cNvSpPr txBox="1"/>
          <p:nvPr/>
        </p:nvSpPr>
        <p:spPr>
          <a:xfrm>
            <a:off x="2412940" y="2721114"/>
            <a:ext cx="73661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CLASS 2 WEEK 2 – Section 30</a:t>
            </a:r>
          </a:p>
          <a:p>
            <a:pPr algn="ctr"/>
            <a:r>
              <a:rPr lang="en-US" sz="4000" dirty="0"/>
              <a:t>“What is </a:t>
            </a:r>
            <a:r>
              <a:rPr lang="en-US" sz="4000" dirty="0" err="1"/>
              <a:t>Subsetting</a:t>
            </a:r>
            <a:r>
              <a:rPr lang="en-US" sz="40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9864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7D764D-17BD-8B47-B029-15791883D540}"/>
              </a:ext>
            </a:extLst>
          </p:cNvPr>
          <p:cNvSpPr/>
          <p:nvPr/>
        </p:nvSpPr>
        <p:spPr>
          <a:xfrm>
            <a:off x="0" y="0"/>
            <a:ext cx="7694662" cy="36059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B1C8A60D-5EF1-4F46-8764-4EFCDC38F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105108"/>
              </p:ext>
            </p:extLst>
          </p:nvPr>
        </p:nvGraphicFramePr>
        <p:xfrm>
          <a:off x="6371885" y="288514"/>
          <a:ext cx="1093650" cy="31404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65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50725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AD00C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AD0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26223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12166"/>
              </p:ext>
            </p:extLst>
          </p:nvPr>
        </p:nvGraphicFramePr>
        <p:xfrm>
          <a:off x="6626293" y="1008031"/>
          <a:ext cx="723294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AD00C0"/>
                          </a:solidFill>
                        </a:rPr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AD00C0"/>
                          </a:solidFill>
                        </a:rPr>
                        <a:t>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AD00C0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0F6D3B9-1276-AD46-A462-3C4C9AAF9C89}"/>
              </a:ext>
            </a:extLst>
          </p:cNvPr>
          <p:cNvSpPr txBox="1"/>
          <p:nvPr/>
        </p:nvSpPr>
        <p:spPr>
          <a:xfrm>
            <a:off x="494943" y="968927"/>
            <a:ext cx="4977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([42, 47, -1])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4A16A7-8C2E-BE40-B27E-45865A6F19B3}"/>
              </a:ext>
            </a:extLst>
          </p:cNvPr>
          <p:cNvSpPr txBox="1"/>
          <p:nvPr/>
        </p:nvSpPr>
        <p:spPr>
          <a:xfrm>
            <a:off x="494943" y="148628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new = a[1]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76EE14-1D61-1844-9AED-8C419D20D6B2}"/>
              </a:ext>
            </a:extLst>
          </p:cNvPr>
          <p:cNvCxnSpPr/>
          <p:nvPr/>
        </p:nvCxnSpPr>
        <p:spPr>
          <a:xfrm>
            <a:off x="115948" y="1213689"/>
            <a:ext cx="378995" cy="0"/>
          </a:xfrm>
          <a:prstGeom prst="straightConnector1">
            <a:avLst/>
          </a:prstGeom>
          <a:ln w="539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6371885" y="1199760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6371885" y="1951928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6371885" y="2704095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56650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7D764D-17BD-8B47-B029-15791883D540}"/>
              </a:ext>
            </a:extLst>
          </p:cNvPr>
          <p:cNvSpPr/>
          <p:nvPr/>
        </p:nvSpPr>
        <p:spPr>
          <a:xfrm>
            <a:off x="0" y="0"/>
            <a:ext cx="7694662" cy="36059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B1C8A60D-5EF1-4F46-8764-4EFCDC38FC76}"/>
              </a:ext>
            </a:extLst>
          </p:cNvPr>
          <p:cNvGraphicFramePr>
            <a:graphicFrameLocks noGrp="1"/>
          </p:cNvGraphicFramePr>
          <p:nvPr/>
        </p:nvGraphicFramePr>
        <p:xfrm>
          <a:off x="6371885" y="288514"/>
          <a:ext cx="1093650" cy="31404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65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50725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26223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/>
        </p:nvGraphicFramePr>
        <p:xfrm>
          <a:off x="6626293" y="1008031"/>
          <a:ext cx="723294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0F6D3B9-1276-AD46-A462-3C4C9AAF9C89}"/>
              </a:ext>
            </a:extLst>
          </p:cNvPr>
          <p:cNvSpPr txBox="1"/>
          <p:nvPr/>
        </p:nvSpPr>
        <p:spPr>
          <a:xfrm>
            <a:off x="494943" y="968927"/>
            <a:ext cx="4977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([42, 47, -1])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4A16A7-8C2E-BE40-B27E-45865A6F19B3}"/>
              </a:ext>
            </a:extLst>
          </p:cNvPr>
          <p:cNvSpPr txBox="1"/>
          <p:nvPr/>
        </p:nvSpPr>
        <p:spPr>
          <a:xfrm>
            <a:off x="494943" y="148628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new = a[1]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76EE14-1D61-1844-9AED-8C419D20D6B2}"/>
              </a:ext>
            </a:extLst>
          </p:cNvPr>
          <p:cNvCxnSpPr/>
          <p:nvPr/>
        </p:nvCxnSpPr>
        <p:spPr>
          <a:xfrm>
            <a:off x="115948" y="1726307"/>
            <a:ext cx="378995" cy="0"/>
          </a:xfrm>
          <a:prstGeom prst="straightConnector1">
            <a:avLst/>
          </a:prstGeom>
          <a:ln w="539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6371885" y="1199760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6371885" y="1951928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6371885" y="2704095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EEFC3F-4A47-704F-B716-8D3349C00D50}"/>
              </a:ext>
            </a:extLst>
          </p:cNvPr>
          <p:cNvCxnSpPr/>
          <p:nvPr/>
        </p:nvCxnSpPr>
        <p:spPr>
          <a:xfrm>
            <a:off x="5907148" y="2169652"/>
            <a:ext cx="378995" cy="0"/>
          </a:xfrm>
          <a:prstGeom prst="straightConnector1">
            <a:avLst/>
          </a:prstGeom>
          <a:ln w="53975">
            <a:solidFill>
              <a:srgbClr val="AD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A802F42-FE7E-DF4B-A403-4D7E640F2346}"/>
              </a:ext>
            </a:extLst>
          </p:cNvPr>
          <p:cNvSpPr txBox="1"/>
          <p:nvPr/>
        </p:nvSpPr>
        <p:spPr>
          <a:xfrm>
            <a:off x="4970687" y="1831281"/>
            <a:ext cx="1003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AD00C0"/>
                </a:solidFill>
              </a:rPr>
              <a:t>read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49BB9B-92ED-054E-B715-539CF4794AFC}"/>
              </a:ext>
            </a:extLst>
          </p:cNvPr>
          <p:cNvCxnSpPr>
            <a:cxnSpLocks/>
          </p:cNvCxnSpPr>
          <p:nvPr/>
        </p:nvCxnSpPr>
        <p:spPr>
          <a:xfrm flipV="1">
            <a:off x="1958603" y="1947950"/>
            <a:ext cx="0" cy="391788"/>
          </a:xfrm>
          <a:prstGeom prst="straightConnector1">
            <a:avLst/>
          </a:prstGeom>
          <a:ln w="53975">
            <a:solidFill>
              <a:srgbClr val="AD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450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7D764D-17BD-8B47-B029-15791883D540}"/>
              </a:ext>
            </a:extLst>
          </p:cNvPr>
          <p:cNvSpPr/>
          <p:nvPr/>
        </p:nvSpPr>
        <p:spPr>
          <a:xfrm>
            <a:off x="0" y="0"/>
            <a:ext cx="9407236" cy="36059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B1C8A60D-5EF1-4F46-8764-4EFCDC38F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05460"/>
              </p:ext>
            </p:extLst>
          </p:nvPr>
        </p:nvGraphicFramePr>
        <p:xfrm>
          <a:off x="6371885" y="288514"/>
          <a:ext cx="1093650" cy="31404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65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50725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26223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606946"/>
              </p:ext>
            </p:extLst>
          </p:nvPr>
        </p:nvGraphicFramePr>
        <p:xfrm>
          <a:off x="6626293" y="1008031"/>
          <a:ext cx="723294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0F6D3B9-1276-AD46-A462-3C4C9AAF9C89}"/>
              </a:ext>
            </a:extLst>
          </p:cNvPr>
          <p:cNvSpPr txBox="1"/>
          <p:nvPr/>
        </p:nvSpPr>
        <p:spPr>
          <a:xfrm>
            <a:off x="494943" y="968927"/>
            <a:ext cx="4977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([42, 47, -1])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4A16A7-8C2E-BE40-B27E-45865A6F19B3}"/>
              </a:ext>
            </a:extLst>
          </p:cNvPr>
          <p:cNvSpPr txBox="1"/>
          <p:nvPr/>
        </p:nvSpPr>
        <p:spPr>
          <a:xfrm>
            <a:off x="494943" y="148628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new = a[1]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76EE14-1D61-1844-9AED-8C419D20D6B2}"/>
              </a:ext>
            </a:extLst>
          </p:cNvPr>
          <p:cNvCxnSpPr/>
          <p:nvPr/>
        </p:nvCxnSpPr>
        <p:spPr>
          <a:xfrm>
            <a:off x="115948" y="1726307"/>
            <a:ext cx="378995" cy="0"/>
          </a:xfrm>
          <a:prstGeom prst="straightConnector1">
            <a:avLst/>
          </a:prstGeom>
          <a:ln w="539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6371885" y="1199760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6371885" y="1951928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6371885" y="2704095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21FD44C4-E05C-974F-A589-C3C4C0469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720726"/>
              </p:ext>
            </p:extLst>
          </p:nvPr>
        </p:nvGraphicFramePr>
        <p:xfrm>
          <a:off x="8145267" y="288514"/>
          <a:ext cx="1093650" cy="17259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65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45165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AD00C0"/>
                          </a:solidFill>
                        </a:rPr>
                        <a:t>new</a:t>
                      </a:r>
                      <a:endParaRPr lang="en-US" dirty="0">
                        <a:solidFill>
                          <a:srgbClr val="AD0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120778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7F5032DA-3D88-9B46-9EDB-C4FBB1352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666531"/>
              </p:ext>
            </p:extLst>
          </p:nvPr>
        </p:nvGraphicFramePr>
        <p:xfrm>
          <a:off x="8330445" y="1008031"/>
          <a:ext cx="723294" cy="7434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AD00C0"/>
                          </a:solidFill>
                        </a:rPr>
                        <a:t>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</a:tbl>
          </a:graphicData>
        </a:graphic>
      </p:graphicFrame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D9B744-F819-3B49-B56A-0840EF62527C}"/>
              </a:ext>
            </a:extLst>
          </p:cNvPr>
          <p:cNvCxnSpPr>
            <a:cxnSpLocks/>
          </p:cNvCxnSpPr>
          <p:nvPr/>
        </p:nvCxnSpPr>
        <p:spPr>
          <a:xfrm flipV="1">
            <a:off x="850239" y="1947950"/>
            <a:ext cx="0" cy="391788"/>
          </a:xfrm>
          <a:prstGeom prst="straightConnector1">
            <a:avLst/>
          </a:prstGeom>
          <a:ln w="53975">
            <a:solidFill>
              <a:srgbClr val="AD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278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0D57D2-AC91-704A-BF5A-975C17CD534F}"/>
              </a:ext>
            </a:extLst>
          </p:cNvPr>
          <p:cNvSpPr txBox="1"/>
          <p:nvPr/>
        </p:nvSpPr>
        <p:spPr>
          <a:xfrm>
            <a:off x="2412940" y="2721114"/>
            <a:ext cx="73661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CLASS 2 WEEK 2 – Section 30</a:t>
            </a:r>
          </a:p>
          <a:p>
            <a:pPr algn="ctr"/>
            <a:r>
              <a:rPr lang="en-US" sz="4000" dirty="0"/>
              <a:t>“</a:t>
            </a:r>
            <a:r>
              <a:rPr lang="en-US" sz="4000" dirty="0" err="1"/>
              <a:t>Subsetting</a:t>
            </a:r>
            <a:r>
              <a:rPr lang="en-US" sz="4000" dirty="0"/>
              <a:t> with Booleans”</a:t>
            </a:r>
          </a:p>
        </p:txBody>
      </p:sp>
    </p:spTree>
    <p:extLst>
      <p:ext uri="{BB962C8B-B14F-4D97-AF65-F5344CB8AC3E}">
        <p14:creationId xmlns:p14="http://schemas.microsoft.com/office/powerpoint/2010/main" val="3384930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7D764D-17BD-8B47-B029-15791883D540}"/>
              </a:ext>
            </a:extLst>
          </p:cNvPr>
          <p:cNvSpPr/>
          <p:nvPr/>
        </p:nvSpPr>
        <p:spPr>
          <a:xfrm>
            <a:off x="0" y="0"/>
            <a:ext cx="12192000" cy="36059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B1C8A60D-5EF1-4F46-8764-4EFCDC38F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301234"/>
              </p:ext>
            </p:extLst>
          </p:nvPr>
        </p:nvGraphicFramePr>
        <p:xfrm>
          <a:off x="7243436" y="288514"/>
          <a:ext cx="1093650" cy="3129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65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5072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AD00C0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26223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199097"/>
              </p:ext>
            </p:extLst>
          </p:nvPr>
        </p:nvGraphicFramePr>
        <p:xfrm>
          <a:off x="7497844" y="1008031"/>
          <a:ext cx="723294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AD00C0"/>
                          </a:solidFill>
                        </a:rPr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AD00C0"/>
                          </a:solidFill>
                        </a:rPr>
                        <a:t>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AD00C0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0F6D3B9-1276-AD46-A462-3C4C9AAF9C89}"/>
              </a:ext>
            </a:extLst>
          </p:cNvPr>
          <p:cNvSpPr txBox="1"/>
          <p:nvPr/>
        </p:nvSpPr>
        <p:spPr>
          <a:xfrm>
            <a:off x="494943" y="386037"/>
            <a:ext cx="4185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([42, 47, -1])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4A16A7-8C2E-BE40-B27E-45865A6F19B3}"/>
              </a:ext>
            </a:extLst>
          </p:cNvPr>
          <p:cNvSpPr txBox="1"/>
          <p:nvPr/>
        </p:nvSpPr>
        <p:spPr>
          <a:xfrm>
            <a:off x="494943" y="2555565"/>
            <a:ext cx="2646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 = a[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my_subset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76EE14-1D61-1844-9AED-8C419D20D6B2}"/>
              </a:ext>
            </a:extLst>
          </p:cNvPr>
          <p:cNvCxnSpPr/>
          <p:nvPr/>
        </p:nvCxnSpPr>
        <p:spPr>
          <a:xfrm>
            <a:off x="115948" y="589234"/>
            <a:ext cx="378995" cy="0"/>
          </a:xfrm>
          <a:prstGeom prst="straightConnector1">
            <a:avLst/>
          </a:prstGeom>
          <a:ln w="539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7243436" y="1199760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7243436" y="1951928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7243436" y="2704095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E45868-E129-1843-8AA5-798F07273352}"/>
              </a:ext>
            </a:extLst>
          </p:cNvPr>
          <p:cNvSpPr txBox="1"/>
          <p:nvPr/>
        </p:nvSpPr>
        <p:spPr>
          <a:xfrm>
            <a:off x="494943" y="1470801"/>
            <a:ext cx="6494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my_subset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([True, False, True])</a:t>
            </a:r>
          </a:p>
        </p:txBody>
      </p:sp>
    </p:spTree>
    <p:extLst>
      <p:ext uri="{BB962C8B-B14F-4D97-AF65-F5344CB8AC3E}">
        <p14:creationId xmlns:p14="http://schemas.microsoft.com/office/powerpoint/2010/main" val="517882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7D764D-17BD-8B47-B029-15791883D540}"/>
              </a:ext>
            </a:extLst>
          </p:cNvPr>
          <p:cNvSpPr/>
          <p:nvPr/>
        </p:nvSpPr>
        <p:spPr>
          <a:xfrm>
            <a:off x="0" y="0"/>
            <a:ext cx="12192000" cy="36059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B1C8A60D-5EF1-4F46-8764-4EFCDC38FC76}"/>
              </a:ext>
            </a:extLst>
          </p:cNvPr>
          <p:cNvGraphicFramePr>
            <a:graphicFrameLocks noGrp="1"/>
          </p:cNvGraphicFramePr>
          <p:nvPr/>
        </p:nvGraphicFramePr>
        <p:xfrm>
          <a:off x="7243436" y="288514"/>
          <a:ext cx="1093650" cy="3129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65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5072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26223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/>
        </p:nvGraphicFramePr>
        <p:xfrm>
          <a:off x="7497844" y="1008031"/>
          <a:ext cx="723294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0F6D3B9-1276-AD46-A462-3C4C9AAF9C89}"/>
              </a:ext>
            </a:extLst>
          </p:cNvPr>
          <p:cNvSpPr txBox="1"/>
          <p:nvPr/>
        </p:nvSpPr>
        <p:spPr>
          <a:xfrm>
            <a:off x="494943" y="386037"/>
            <a:ext cx="4185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([42, 47, -1])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4A16A7-8C2E-BE40-B27E-45865A6F19B3}"/>
              </a:ext>
            </a:extLst>
          </p:cNvPr>
          <p:cNvSpPr txBox="1"/>
          <p:nvPr/>
        </p:nvSpPr>
        <p:spPr>
          <a:xfrm>
            <a:off x="494943" y="2555565"/>
            <a:ext cx="2646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 = a[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my_subset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76EE14-1D61-1844-9AED-8C419D20D6B2}"/>
              </a:ext>
            </a:extLst>
          </p:cNvPr>
          <p:cNvCxnSpPr/>
          <p:nvPr/>
        </p:nvCxnSpPr>
        <p:spPr>
          <a:xfrm>
            <a:off x="115948" y="1683744"/>
            <a:ext cx="378995" cy="0"/>
          </a:xfrm>
          <a:prstGeom prst="straightConnector1">
            <a:avLst/>
          </a:prstGeom>
          <a:ln w="539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7243436" y="1199760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7243436" y="1951928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7243436" y="2704095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E45868-E129-1843-8AA5-798F07273352}"/>
              </a:ext>
            </a:extLst>
          </p:cNvPr>
          <p:cNvSpPr txBox="1"/>
          <p:nvPr/>
        </p:nvSpPr>
        <p:spPr>
          <a:xfrm>
            <a:off x="494943" y="1470801"/>
            <a:ext cx="6494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my_subset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([True, False, True])</a:t>
            </a:r>
          </a:p>
        </p:txBody>
      </p:sp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78FD5F3F-C5D5-8740-B3F6-49983D738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467858"/>
              </p:ext>
            </p:extLst>
          </p:nvPr>
        </p:nvGraphicFramePr>
        <p:xfrm>
          <a:off x="8938316" y="288514"/>
          <a:ext cx="1342326" cy="3129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2326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5072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rgbClr val="AD00C0"/>
                          </a:solidFill>
                        </a:rPr>
                        <a:t>my_subset</a:t>
                      </a:r>
                      <a:endParaRPr lang="en-US" sz="1400" dirty="0">
                        <a:solidFill>
                          <a:srgbClr val="AD0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26223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0FEE6590-212E-7445-B413-326C731BE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764727"/>
              </p:ext>
            </p:extLst>
          </p:nvPr>
        </p:nvGraphicFramePr>
        <p:xfrm>
          <a:off x="9192724" y="1008031"/>
          <a:ext cx="990936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936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AD00C0"/>
                          </a:solidFill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AD00C0"/>
                          </a:solidFill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AD00C0"/>
                          </a:solidFill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9907E81D-7043-0D4A-893B-4B80A2A7CE0C}"/>
              </a:ext>
            </a:extLst>
          </p:cNvPr>
          <p:cNvSpPr txBox="1"/>
          <p:nvPr/>
        </p:nvSpPr>
        <p:spPr>
          <a:xfrm>
            <a:off x="8938316" y="1199760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26B49B-2968-C44C-8F78-F48007EC132F}"/>
              </a:ext>
            </a:extLst>
          </p:cNvPr>
          <p:cNvSpPr txBox="1"/>
          <p:nvPr/>
        </p:nvSpPr>
        <p:spPr>
          <a:xfrm>
            <a:off x="8938316" y="1951928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6C7277-D122-CF40-9522-7F29EF4BA052}"/>
              </a:ext>
            </a:extLst>
          </p:cNvPr>
          <p:cNvSpPr txBox="1"/>
          <p:nvPr/>
        </p:nvSpPr>
        <p:spPr>
          <a:xfrm>
            <a:off x="8938316" y="2704095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71858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7D764D-17BD-8B47-B029-15791883D540}"/>
              </a:ext>
            </a:extLst>
          </p:cNvPr>
          <p:cNvSpPr/>
          <p:nvPr/>
        </p:nvSpPr>
        <p:spPr>
          <a:xfrm>
            <a:off x="0" y="0"/>
            <a:ext cx="12192000" cy="3754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B1C8A60D-5EF1-4F46-8764-4EFCDC38FC76}"/>
              </a:ext>
            </a:extLst>
          </p:cNvPr>
          <p:cNvGraphicFramePr>
            <a:graphicFrameLocks noGrp="1"/>
          </p:cNvGraphicFramePr>
          <p:nvPr/>
        </p:nvGraphicFramePr>
        <p:xfrm>
          <a:off x="7243436" y="288514"/>
          <a:ext cx="1093650" cy="3129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65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5072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26223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807000"/>
              </p:ext>
            </p:extLst>
          </p:nvPr>
        </p:nvGraphicFramePr>
        <p:xfrm>
          <a:off x="7497844" y="1008031"/>
          <a:ext cx="723294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0F6D3B9-1276-AD46-A462-3C4C9AAF9C89}"/>
              </a:ext>
            </a:extLst>
          </p:cNvPr>
          <p:cNvSpPr txBox="1"/>
          <p:nvPr/>
        </p:nvSpPr>
        <p:spPr>
          <a:xfrm>
            <a:off x="494943" y="386037"/>
            <a:ext cx="4185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([42, 47, -1])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4A16A7-8C2E-BE40-B27E-45865A6F19B3}"/>
              </a:ext>
            </a:extLst>
          </p:cNvPr>
          <p:cNvSpPr txBox="1"/>
          <p:nvPr/>
        </p:nvSpPr>
        <p:spPr>
          <a:xfrm>
            <a:off x="494943" y="2555565"/>
            <a:ext cx="2646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 = a[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my_subset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76EE14-1D61-1844-9AED-8C419D20D6B2}"/>
              </a:ext>
            </a:extLst>
          </p:cNvPr>
          <p:cNvCxnSpPr/>
          <p:nvPr/>
        </p:nvCxnSpPr>
        <p:spPr>
          <a:xfrm>
            <a:off x="115948" y="2739148"/>
            <a:ext cx="378995" cy="0"/>
          </a:xfrm>
          <a:prstGeom prst="straightConnector1">
            <a:avLst/>
          </a:prstGeom>
          <a:ln w="539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7243436" y="1199760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7243436" y="1951928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7243436" y="2704095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E45868-E129-1843-8AA5-798F07273352}"/>
              </a:ext>
            </a:extLst>
          </p:cNvPr>
          <p:cNvSpPr txBox="1"/>
          <p:nvPr/>
        </p:nvSpPr>
        <p:spPr>
          <a:xfrm>
            <a:off x="494943" y="1470801"/>
            <a:ext cx="6494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my_subset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([True, False, True])</a:t>
            </a:r>
          </a:p>
        </p:txBody>
      </p:sp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78FD5F3F-C5D5-8740-B3F6-49983D73805F}"/>
              </a:ext>
            </a:extLst>
          </p:cNvPr>
          <p:cNvGraphicFramePr>
            <a:graphicFrameLocks noGrp="1"/>
          </p:cNvGraphicFramePr>
          <p:nvPr/>
        </p:nvGraphicFramePr>
        <p:xfrm>
          <a:off x="8938316" y="288514"/>
          <a:ext cx="1342326" cy="3129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2326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5072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my_subset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26223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0FEE6590-212E-7445-B413-326C731BE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8358"/>
              </p:ext>
            </p:extLst>
          </p:nvPr>
        </p:nvGraphicFramePr>
        <p:xfrm>
          <a:off x="9192724" y="1008031"/>
          <a:ext cx="990936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936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9907E81D-7043-0D4A-893B-4B80A2A7CE0C}"/>
              </a:ext>
            </a:extLst>
          </p:cNvPr>
          <p:cNvSpPr txBox="1"/>
          <p:nvPr/>
        </p:nvSpPr>
        <p:spPr>
          <a:xfrm>
            <a:off x="8938316" y="1199760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26B49B-2968-C44C-8F78-F48007EC132F}"/>
              </a:ext>
            </a:extLst>
          </p:cNvPr>
          <p:cNvSpPr txBox="1"/>
          <p:nvPr/>
        </p:nvSpPr>
        <p:spPr>
          <a:xfrm>
            <a:off x="8938316" y="1951928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6C7277-D122-CF40-9522-7F29EF4BA052}"/>
              </a:ext>
            </a:extLst>
          </p:cNvPr>
          <p:cNvSpPr txBox="1"/>
          <p:nvPr/>
        </p:nvSpPr>
        <p:spPr>
          <a:xfrm>
            <a:off x="8938316" y="2704095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graphicFrame>
        <p:nvGraphicFramePr>
          <p:cNvPr id="21" name="Table 5">
            <a:extLst>
              <a:ext uri="{FF2B5EF4-FFF2-40B4-BE49-F238E27FC236}">
                <a16:creationId xmlns:a16="http://schemas.microsoft.com/office/drawing/2014/main" id="{BF3775C8-8D5C-C349-B7EE-199BDA25C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899951"/>
              </p:ext>
            </p:extLst>
          </p:nvPr>
        </p:nvGraphicFramePr>
        <p:xfrm>
          <a:off x="10877951" y="288514"/>
          <a:ext cx="1093650" cy="23889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65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51446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AD00C0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18745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09772675-69AF-5C45-B057-F5440E681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14145"/>
              </p:ext>
            </p:extLst>
          </p:nvPr>
        </p:nvGraphicFramePr>
        <p:xfrm>
          <a:off x="11132359" y="1008031"/>
          <a:ext cx="723294" cy="1486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AD00C0"/>
                          </a:solidFill>
                        </a:rPr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AD00C0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4A72FB6-F8D8-C543-8A0C-3D62C82D01E8}"/>
              </a:ext>
            </a:extLst>
          </p:cNvPr>
          <p:cNvSpPr txBox="1"/>
          <p:nvPr/>
        </p:nvSpPr>
        <p:spPr>
          <a:xfrm>
            <a:off x="10877951" y="1199760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DD2020-7513-6245-A6C0-523341E92B63}"/>
              </a:ext>
            </a:extLst>
          </p:cNvPr>
          <p:cNvSpPr txBox="1"/>
          <p:nvPr/>
        </p:nvSpPr>
        <p:spPr>
          <a:xfrm>
            <a:off x="10877951" y="1951928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EFEB67A-BD66-D14E-B7C0-96ED9F9FDB67}"/>
              </a:ext>
            </a:extLst>
          </p:cNvPr>
          <p:cNvCxnSpPr>
            <a:cxnSpLocks/>
          </p:cNvCxnSpPr>
          <p:nvPr/>
        </p:nvCxnSpPr>
        <p:spPr>
          <a:xfrm>
            <a:off x="10183660" y="1372061"/>
            <a:ext cx="1010814" cy="0"/>
          </a:xfrm>
          <a:prstGeom prst="straightConnector1">
            <a:avLst/>
          </a:prstGeom>
          <a:ln w="38100">
            <a:solidFill>
              <a:srgbClr val="AD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B3BFB53-1AC7-E544-A889-6D95486CFF92}"/>
              </a:ext>
            </a:extLst>
          </p:cNvPr>
          <p:cNvCxnSpPr>
            <a:cxnSpLocks/>
          </p:cNvCxnSpPr>
          <p:nvPr/>
        </p:nvCxnSpPr>
        <p:spPr>
          <a:xfrm>
            <a:off x="8221138" y="2134061"/>
            <a:ext cx="960120" cy="0"/>
          </a:xfrm>
          <a:prstGeom prst="straightConnector1">
            <a:avLst/>
          </a:prstGeom>
          <a:ln w="38100">
            <a:solidFill>
              <a:srgbClr val="AD0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40A014-EA86-3C44-94A8-A4DD7A2C692E}"/>
              </a:ext>
            </a:extLst>
          </p:cNvPr>
          <p:cNvCxnSpPr>
            <a:cxnSpLocks/>
          </p:cNvCxnSpPr>
          <p:nvPr/>
        </p:nvCxnSpPr>
        <p:spPr>
          <a:xfrm>
            <a:off x="8221138" y="1385358"/>
            <a:ext cx="960120" cy="0"/>
          </a:xfrm>
          <a:prstGeom prst="straightConnector1">
            <a:avLst/>
          </a:prstGeom>
          <a:ln w="38100">
            <a:solidFill>
              <a:srgbClr val="AD0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8447BA-1940-B443-BF72-1CE3309CDFAA}"/>
              </a:ext>
            </a:extLst>
          </p:cNvPr>
          <p:cNvCxnSpPr>
            <a:cxnSpLocks/>
          </p:cNvCxnSpPr>
          <p:nvPr/>
        </p:nvCxnSpPr>
        <p:spPr>
          <a:xfrm>
            <a:off x="8221138" y="2864353"/>
            <a:ext cx="960120" cy="0"/>
          </a:xfrm>
          <a:prstGeom prst="straightConnector1">
            <a:avLst/>
          </a:prstGeom>
          <a:ln w="38100">
            <a:solidFill>
              <a:srgbClr val="AD0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559E792-6DC5-E448-8184-81888BF9962A}"/>
              </a:ext>
            </a:extLst>
          </p:cNvPr>
          <p:cNvCxnSpPr>
            <a:cxnSpLocks/>
          </p:cNvCxnSpPr>
          <p:nvPr/>
        </p:nvCxnSpPr>
        <p:spPr>
          <a:xfrm>
            <a:off x="10183660" y="2864353"/>
            <a:ext cx="377967" cy="0"/>
          </a:xfrm>
          <a:prstGeom prst="straightConnector1">
            <a:avLst/>
          </a:prstGeom>
          <a:ln w="38100">
            <a:solidFill>
              <a:srgbClr val="AD0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31E68C9-F1B8-DC4C-8734-C95BA601ED92}"/>
              </a:ext>
            </a:extLst>
          </p:cNvPr>
          <p:cNvCxnSpPr>
            <a:cxnSpLocks/>
          </p:cNvCxnSpPr>
          <p:nvPr/>
        </p:nvCxnSpPr>
        <p:spPr>
          <a:xfrm flipV="1">
            <a:off x="10558012" y="2290482"/>
            <a:ext cx="636462" cy="572848"/>
          </a:xfrm>
          <a:prstGeom prst="straightConnector1">
            <a:avLst/>
          </a:prstGeom>
          <a:ln w="38100" cap="rnd">
            <a:solidFill>
              <a:srgbClr val="AD00C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53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366</Words>
  <Application>Microsoft Macintosh PowerPoint</Application>
  <PresentationFormat>Widescreen</PresentationFormat>
  <Paragraphs>123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Bradbury, Ph.D.</dc:creator>
  <cp:lastModifiedBy>Kyle Bradbury, Ph.D.</cp:lastModifiedBy>
  <cp:revision>12</cp:revision>
  <dcterms:created xsi:type="dcterms:W3CDTF">2022-01-07T05:52:45Z</dcterms:created>
  <dcterms:modified xsi:type="dcterms:W3CDTF">2022-01-23T20:48:24Z</dcterms:modified>
</cp:coreProperties>
</file>