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9" r:id="rId2"/>
    <p:sldId id="263" r:id="rId3"/>
    <p:sldId id="260" r:id="rId4"/>
    <p:sldId id="261" r:id="rId5"/>
    <p:sldId id="262" r:id="rId6"/>
    <p:sldId id="269" r:id="rId7"/>
    <p:sldId id="273" r:id="rId8"/>
    <p:sldId id="270" r:id="rId9"/>
    <p:sldId id="271" r:id="rId10"/>
    <p:sldId id="272" r:id="rId11"/>
    <p:sldId id="264" r:id="rId12"/>
    <p:sldId id="265" r:id="rId13"/>
    <p:sldId id="266" r:id="rId14"/>
    <p:sldId id="267" r:id="rId15"/>
    <p:sldId id="268" r:id="rId16"/>
    <p:sldId id="275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0C0"/>
    <a:srgbClr val="F6F7F9"/>
    <a:srgbClr val="E9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/>
    <p:restoredTop sz="94648"/>
  </p:normalViewPr>
  <p:slideViewPr>
    <p:cSldViewPr snapToGrid="0" snapToObjects="1">
      <p:cViewPr varScale="1">
        <p:scale>
          <a:sx n="109" d="100"/>
          <a:sy n="109" d="100"/>
        </p:scale>
        <p:origin x="84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8FB3-92B6-994A-BEDE-5C0FBD0BFD6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E3879-CF11-BA45-AB72-6DBDB0FDE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E3879-CF11-BA45-AB72-6DBDB0FDE3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4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E3879-CF11-BA45-AB72-6DBDB0FDE3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87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94CD-D79B-D841-A419-2BC2B62DA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B7A3D-3227-BE4F-8E90-C527A4538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F610-B1FB-D147-B62E-C47598DC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2589-45EF-CE48-AFC0-C05AAA85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E2D-1149-7F4D-A25C-20835F3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5DC1-D49E-174B-B15F-92762398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02106-6EA9-DA42-A76D-17B7513B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2EEA-1718-494E-B029-3E37C885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CAE8-A844-A14A-86D3-918EB666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F2B9-5B37-344A-9CA5-5DE447B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DD3A9-8FD3-EB4C-9A62-813EEFD14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0C196-B20F-F845-A7EE-0199DFE92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D841-6832-C24D-84EF-F61EFBB1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AB42-EDA9-D941-B1F2-4BB42E3C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D185-FF1F-6245-8A3C-16BD64E3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D549-506C-E642-9940-479A7E2F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456-1763-3E47-BD93-FE6D1840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58C0-23EE-C345-A924-2912346A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E62C-EC2A-8249-96F5-616F2939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CD13E-DBCA-7A46-B526-48B5AE2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1A2F-C8F9-9B49-B18F-7BE2E70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5121-72D1-7048-8F03-E1C49F3A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2EE4-3994-E440-B02D-97D8FCD7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8C5F-EB5C-DB40-B3F7-E7F1FAA4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52B3-45C2-DD41-9E29-609C5F61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2DC4-92D9-FB4F-8DA4-8D258F08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49F0-6C07-4447-9434-B194F2BBE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9134-5640-FA43-AB6C-433C6ECE1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486AE-7CC9-B341-AEE5-3C6C8CE6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33790-A42B-9247-96AF-66917399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E944-119C-3749-A9C9-1D29C9A4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4336-AE2F-E84A-854A-274E7219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1D94F-3492-F240-89EA-71C6B2F3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BA08C-3672-1B46-9088-E049DDE0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2668-9BB1-4F45-AD03-384C2BEC3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8FC6A-66A7-204D-A13D-6F85D1C2F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AF6CB-0DC6-A04F-BC16-8A7A32A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F1009-1688-7447-822F-5658FC43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05EEE-C5E0-4F48-A451-1F0832CD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33C7-B356-1147-AE98-575859B9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52C5A-C6B6-A04E-B87A-A5A1D768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67BF9-234D-684D-BF50-16F98165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1F90C-224D-F449-8399-A7B9CDF6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DC683-8949-C74B-ADA2-EFF99921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B9A51-25E1-EB43-9E9E-9ED4C434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10BB-4E33-EE42-AA2C-726D022B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8B59-EAF5-2843-8693-05DC6825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2F00-B913-844B-B3E8-4E257801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84BBB-206B-F746-918D-3B02B05D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BC516-AA59-7541-9A6E-080B1414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D5DB-CBCA-0743-B86E-EBECDE5F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2D9B3-D628-F846-900F-13C1F767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B09F-1B84-E944-B3CF-593F97C7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D6466-E251-C24B-A6A3-93344193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10845-7C97-7848-8AFB-BD68757B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412A-E31E-1D48-991E-5DCF259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AB581-EE3A-E740-A784-35867001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BA89F-7D2E-774C-9F3D-EEA95BFE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1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517E4-645E-3644-9458-E5B29216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8BC1-D70E-394F-B22A-365B06A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EE3C-0FAF-2C42-B2B0-D2FF7BD53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EA63-B69E-FB4F-9474-178B77EAB39C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A744-06BB-624A-972A-52BEA57F6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0C4-3B94-7040-A458-D3A89D0B5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0EBC7A6-770E-0376-A422-ED9480E5759C}"/>
              </a:ext>
            </a:extLst>
          </p:cNvPr>
          <p:cNvSpPr/>
          <p:nvPr/>
        </p:nvSpPr>
        <p:spPr>
          <a:xfrm>
            <a:off x="-1" y="0"/>
            <a:ext cx="8695113" cy="3869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280451"/>
              </p:ext>
            </p:extLst>
          </p:nvPr>
        </p:nvGraphicFramePr>
        <p:xfrm>
          <a:off x="5002350" y="557332"/>
          <a:ext cx="1093650" cy="3140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1388"/>
              </p:ext>
            </p:extLst>
          </p:nvPr>
        </p:nvGraphicFramePr>
        <p:xfrm>
          <a:off x="5256758" y="1276849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AD00C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637674" y="613105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637674" y="113046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= a[1]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268512" y="810366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5002350" y="146857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5002350" y="222074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5002350" y="297291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7E3D35-D7BA-1349-8809-CC33A63AAEFF}"/>
              </a:ext>
            </a:extLst>
          </p:cNvPr>
          <p:cNvCxnSpPr/>
          <p:nvPr/>
        </p:nvCxnSpPr>
        <p:spPr>
          <a:xfrm>
            <a:off x="5858494" y="703613"/>
            <a:ext cx="7600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175D4C-BA47-C04C-9F94-FEC68AEC6851}"/>
              </a:ext>
            </a:extLst>
          </p:cNvPr>
          <p:cNvSpPr txBox="1"/>
          <p:nvPr/>
        </p:nvSpPr>
        <p:spPr>
          <a:xfrm>
            <a:off x="6618515" y="373912"/>
            <a:ext cx="1208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FEA42C-B57A-8740-95C8-526C0A06C7B9}"/>
              </a:ext>
            </a:extLst>
          </p:cNvPr>
          <p:cNvSpPr txBox="1"/>
          <p:nvPr/>
        </p:nvSpPr>
        <p:spPr>
          <a:xfrm>
            <a:off x="6618515" y="1104968"/>
            <a:ext cx="1733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BC6640-5090-2142-B836-3C31B8E8408F}"/>
              </a:ext>
            </a:extLst>
          </p:cNvPr>
          <p:cNvCxnSpPr/>
          <p:nvPr/>
        </p:nvCxnSpPr>
        <p:spPr>
          <a:xfrm>
            <a:off x="5858494" y="1428008"/>
            <a:ext cx="7600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AB3972-5121-5E40-8F29-9F8DC56E91F1}"/>
              </a:ext>
            </a:extLst>
          </p:cNvPr>
          <p:cNvSpPr txBox="1"/>
          <p:nvPr/>
        </p:nvSpPr>
        <p:spPr>
          <a:xfrm>
            <a:off x="6663398" y="1906199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89411E-4E44-8A4F-ADB2-3E21EAC2BFCF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5160612" y="2220746"/>
            <a:ext cx="1457903" cy="8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9835D7-5AC2-6641-92A4-AC02D2F80B57}"/>
              </a:ext>
            </a:extLst>
          </p:cNvPr>
          <p:cNvSpPr txBox="1"/>
          <p:nvPr/>
        </p:nvSpPr>
        <p:spPr>
          <a:xfrm>
            <a:off x="32841" y="28041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Execution 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52FD29-344C-5745-A422-AF55CC0FF047}"/>
              </a:ext>
            </a:extLst>
          </p:cNvPr>
          <p:cNvSpPr txBox="1"/>
          <p:nvPr/>
        </p:nvSpPr>
        <p:spPr>
          <a:xfrm>
            <a:off x="780988" y="1928358"/>
            <a:ext cx="2253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D00C0"/>
                </a:solidFill>
              </a:rPr>
              <a:t>Current segment of expression being evaluated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2AA838-DAF6-EA4B-9065-17780D4E737D}"/>
              </a:ext>
            </a:extLst>
          </p:cNvPr>
          <p:cNvCxnSpPr>
            <a:cxnSpLocks/>
          </p:cNvCxnSpPr>
          <p:nvPr/>
        </p:nvCxnSpPr>
        <p:spPr>
          <a:xfrm flipV="1">
            <a:off x="1730742" y="1514411"/>
            <a:ext cx="0" cy="391788"/>
          </a:xfrm>
          <a:prstGeom prst="straightConnector1">
            <a:avLst/>
          </a:prstGeom>
          <a:ln w="53975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41AD5C-1862-3547-B6CB-1521E0B68089}"/>
              </a:ext>
            </a:extLst>
          </p:cNvPr>
          <p:cNvSpPr txBox="1"/>
          <p:nvPr/>
        </p:nvSpPr>
        <p:spPr>
          <a:xfrm>
            <a:off x="103894" y="5970116"/>
            <a:ext cx="5953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Notation conventions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9360EE-5822-1B49-8A78-B1F0BC151920}"/>
              </a:ext>
            </a:extLst>
          </p:cNvPr>
          <p:cNvCxnSpPr>
            <a:cxnSpLocks/>
          </p:cNvCxnSpPr>
          <p:nvPr/>
        </p:nvCxnSpPr>
        <p:spPr>
          <a:xfrm>
            <a:off x="5858494" y="3127013"/>
            <a:ext cx="760021" cy="0"/>
          </a:xfrm>
          <a:prstGeom prst="line">
            <a:avLst/>
          </a:prstGeom>
          <a:ln>
            <a:solidFill>
              <a:srgbClr val="AD0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D0A2B6-9215-0441-BB20-1F5695174F68}"/>
              </a:ext>
            </a:extLst>
          </p:cNvPr>
          <p:cNvSpPr txBox="1"/>
          <p:nvPr/>
        </p:nvSpPr>
        <p:spPr>
          <a:xfrm>
            <a:off x="6683024" y="2782669"/>
            <a:ext cx="201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D00C0"/>
                </a:solidFill>
              </a:rPr>
              <a:t>Newly changed / created entity</a:t>
            </a:r>
          </a:p>
        </p:txBody>
      </p:sp>
    </p:spTree>
    <p:extLst>
      <p:ext uri="{BB962C8B-B14F-4D97-AF65-F5344CB8AC3E}">
        <p14:creationId xmlns:p14="http://schemas.microsoft.com/office/powerpoint/2010/main" val="309603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9407236" cy="417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136438"/>
              </p:ext>
            </p:extLst>
          </p:nvPr>
        </p:nvGraphicFramePr>
        <p:xfrm>
          <a:off x="6371885" y="288513"/>
          <a:ext cx="1093650" cy="3783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3576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>
                          <a:solidFill>
                            <a:srgbClr val="AD00C0"/>
                          </a:solidFill>
                        </a:rPr>
                        <a:t>my_vector</a:t>
                      </a:r>
                      <a:endParaRPr lang="en-US" sz="1700" dirty="0">
                        <a:solidFill>
                          <a:srgbClr val="AD0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33472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507723"/>
              </p:ext>
            </p:extLst>
          </p:nvPr>
        </p:nvGraphicFramePr>
        <p:xfrm>
          <a:off x="6626293" y="886583"/>
          <a:ext cx="723294" cy="297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-99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42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2453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968927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my_vector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([1,2,3,4])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1486285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my_vector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[1:3]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371885" y="1078312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371885" y="183048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258264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1FD44C4-E05C-974F-A589-C3C4C0469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584306"/>
              </p:ext>
            </p:extLst>
          </p:nvPr>
        </p:nvGraphicFramePr>
        <p:xfrm>
          <a:off x="8145267" y="288514"/>
          <a:ext cx="1093650" cy="234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35763">
                <a:tc>
                  <a:txBody>
                    <a:bodyPr/>
                    <a:lstStyle/>
                    <a:p>
                      <a:pPr algn="ctr"/>
                      <a:r>
                        <a:rPr lang="en-US" sz="17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my_subset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9117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7F5032DA-3D88-9B46-9EDB-C4FBB13529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6538" y="893744"/>
          <a:ext cx="723294" cy="148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42408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10800000" flipV="1">
            <a:off x="7374992" y="1254602"/>
            <a:ext cx="1337214" cy="765192"/>
          </a:xfrm>
          <a:prstGeom prst="bentConnector3">
            <a:avLst>
              <a:gd name="adj1" fmla="val 73020"/>
            </a:avLst>
          </a:prstGeom>
          <a:ln w="53975"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119862" y="96062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8119862" y="171279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3304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10800000" flipV="1">
            <a:off x="7374992" y="1997654"/>
            <a:ext cx="1337214" cy="765192"/>
          </a:xfrm>
          <a:prstGeom prst="bentConnector3">
            <a:avLst>
              <a:gd name="adj1" fmla="val 58125"/>
            </a:avLst>
          </a:prstGeom>
          <a:ln w="53975"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2033383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-99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2853372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2599133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my_vector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en-US" sz="2400" dirty="0" smtClean="0">
                <a:solidFill>
                  <a:srgbClr val="AD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endParaRPr lang="en-US" sz="2400" dirty="0">
              <a:solidFill>
                <a:srgbClr val="AD0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7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0D57D2-AC91-704A-BF5A-975C17CD534F}"/>
              </a:ext>
            </a:extLst>
          </p:cNvPr>
          <p:cNvSpPr txBox="1"/>
          <p:nvPr/>
        </p:nvSpPr>
        <p:spPr>
          <a:xfrm>
            <a:off x="2412940" y="2721114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CLASS 2 WEEK 2 – Section 30</a:t>
            </a:r>
          </a:p>
          <a:p>
            <a:pPr algn="ctr"/>
            <a:r>
              <a:rPr lang="en-US" sz="4000" dirty="0"/>
              <a:t>“</a:t>
            </a:r>
            <a:r>
              <a:rPr lang="en-US" sz="4000" dirty="0" err="1"/>
              <a:t>Subsetting</a:t>
            </a:r>
            <a:r>
              <a:rPr lang="en-US" sz="4000" dirty="0"/>
              <a:t> with Booleans”</a:t>
            </a:r>
          </a:p>
        </p:txBody>
      </p:sp>
    </p:spTree>
    <p:extLst>
      <p:ext uri="{BB962C8B-B14F-4D97-AF65-F5344CB8AC3E}">
        <p14:creationId xmlns:p14="http://schemas.microsoft.com/office/powerpoint/2010/main" val="338493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8526162" cy="360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856821"/>
              </p:ext>
            </p:extLst>
          </p:nvPr>
        </p:nvGraphicFramePr>
        <p:xfrm>
          <a:off x="7243436" y="288514"/>
          <a:ext cx="109365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AD00C0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195319"/>
              </p:ext>
            </p:extLst>
          </p:nvPr>
        </p:nvGraphicFramePr>
        <p:xfrm>
          <a:off x="7497844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386037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255556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589234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24343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724343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724343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45868-E129-1843-8AA5-798F07273352}"/>
              </a:ext>
            </a:extLst>
          </p:cNvPr>
          <p:cNvSpPr txBox="1"/>
          <p:nvPr/>
        </p:nvSpPr>
        <p:spPr>
          <a:xfrm>
            <a:off x="494943" y="1470801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([True, False, True])</a:t>
            </a:r>
          </a:p>
        </p:txBody>
      </p:sp>
    </p:spTree>
    <p:extLst>
      <p:ext uri="{BB962C8B-B14F-4D97-AF65-F5344CB8AC3E}">
        <p14:creationId xmlns:p14="http://schemas.microsoft.com/office/powerpoint/2010/main" val="51788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10392032" cy="360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85166"/>
              </p:ext>
            </p:extLst>
          </p:nvPr>
        </p:nvGraphicFramePr>
        <p:xfrm>
          <a:off x="7243436" y="288514"/>
          <a:ext cx="109365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13448"/>
              </p:ext>
            </p:extLst>
          </p:nvPr>
        </p:nvGraphicFramePr>
        <p:xfrm>
          <a:off x="7497844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386037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255556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1683744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24343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724343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724343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45868-E129-1843-8AA5-798F07273352}"/>
              </a:ext>
            </a:extLst>
          </p:cNvPr>
          <p:cNvSpPr txBox="1"/>
          <p:nvPr/>
        </p:nvSpPr>
        <p:spPr>
          <a:xfrm>
            <a:off x="494943" y="1470801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([True, False, True])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78FD5F3F-C5D5-8740-B3F6-49983D73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29547"/>
              </p:ext>
            </p:extLst>
          </p:nvPr>
        </p:nvGraphicFramePr>
        <p:xfrm>
          <a:off x="8938316" y="288514"/>
          <a:ext cx="1342326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32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rgbClr val="AD00C0"/>
                          </a:solidFill>
                        </a:rPr>
                        <a:t>my_subset</a:t>
                      </a:r>
                      <a:endParaRPr lang="en-US" sz="1400" dirty="0">
                        <a:solidFill>
                          <a:srgbClr val="AD00C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FEE6590-212E-7445-B413-326C731B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541419"/>
              </p:ext>
            </p:extLst>
          </p:nvPr>
        </p:nvGraphicFramePr>
        <p:xfrm>
          <a:off x="9192724" y="1008031"/>
          <a:ext cx="990936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93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07E81D-7043-0D4A-893B-4B80A2A7CE0C}"/>
              </a:ext>
            </a:extLst>
          </p:cNvPr>
          <p:cNvSpPr txBox="1"/>
          <p:nvPr/>
        </p:nvSpPr>
        <p:spPr>
          <a:xfrm>
            <a:off x="893831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6B49B-2968-C44C-8F78-F48007EC132F}"/>
              </a:ext>
            </a:extLst>
          </p:cNvPr>
          <p:cNvSpPr txBox="1"/>
          <p:nvPr/>
        </p:nvSpPr>
        <p:spPr>
          <a:xfrm>
            <a:off x="893831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C7277-D122-CF40-9522-7F29EF4BA052}"/>
              </a:ext>
            </a:extLst>
          </p:cNvPr>
          <p:cNvSpPr txBox="1"/>
          <p:nvPr/>
        </p:nvSpPr>
        <p:spPr>
          <a:xfrm>
            <a:off x="893831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185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12192000" cy="3754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68917"/>
              </p:ext>
            </p:extLst>
          </p:nvPr>
        </p:nvGraphicFramePr>
        <p:xfrm>
          <a:off x="7243436" y="288514"/>
          <a:ext cx="109365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814776"/>
              </p:ext>
            </p:extLst>
          </p:nvPr>
        </p:nvGraphicFramePr>
        <p:xfrm>
          <a:off x="7497844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386037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255556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2739148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24343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724343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724343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45868-E129-1843-8AA5-798F07273352}"/>
              </a:ext>
            </a:extLst>
          </p:cNvPr>
          <p:cNvSpPr txBox="1"/>
          <p:nvPr/>
        </p:nvSpPr>
        <p:spPr>
          <a:xfrm>
            <a:off x="494943" y="1470801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([True, False, True])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78FD5F3F-C5D5-8740-B3F6-49983D73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820468"/>
              </p:ext>
            </p:extLst>
          </p:nvPr>
        </p:nvGraphicFramePr>
        <p:xfrm>
          <a:off x="8938316" y="288514"/>
          <a:ext cx="1342326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32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my_subset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FEE6590-212E-7445-B413-326C731B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324536"/>
              </p:ext>
            </p:extLst>
          </p:nvPr>
        </p:nvGraphicFramePr>
        <p:xfrm>
          <a:off x="9192724" y="1008031"/>
          <a:ext cx="990936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93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07E81D-7043-0D4A-893B-4B80A2A7CE0C}"/>
              </a:ext>
            </a:extLst>
          </p:cNvPr>
          <p:cNvSpPr txBox="1"/>
          <p:nvPr/>
        </p:nvSpPr>
        <p:spPr>
          <a:xfrm>
            <a:off x="893831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6B49B-2968-C44C-8F78-F48007EC132F}"/>
              </a:ext>
            </a:extLst>
          </p:cNvPr>
          <p:cNvSpPr txBox="1"/>
          <p:nvPr/>
        </p:nvSpPr>
        <p:spPr>
          <a:xfrm>
            <a:off x="893831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C7277-D122-CF40-9522-7F29EF4BA052}"/>
              </a:ext>
            </a:extLst>
          </p:cNvPr>
          <p:cNvSpPr txBox="1"/>
          <p:nvPr/>
        </p:nvSpPr>
        <p:spPr>
          <a:xfrm>
            <a:off x="893831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BF3775C8-8D5C-C349-B7EE-199BDA25C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24831"/>
              </p:ext>
            </p:extLst>
          </p:nvPr>
        </p:nvGraphicFramePr>
        <p:xfrm>
          <a:off x="10877951" y="288514"/>
          <a:ext cx="1093650" cy="23889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144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AD00C0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09772675-69AF-5C45-B057-F5440E68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965351"/>
              </p:ext>
            </p:extLst>
          </p:nvPr>
        </p:nvGraphicFramePr>
        <p:xfrm>
          <a:off x="11132359" y="1008031"/>
          <a:ext cx="723294" cy="148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4A72FB6-F8D8-C543-8A0C-3D62C82D01E8}"/>
              </a:ext>
            </a:extLst>
          </p:cNvPr>
          <p:cNvSpPr txBox="1"/>
          <p:nvPr/>
        </p:nvSpPr>
        <p:spPr>
          <a:xfrm>
            <a:off x="10877951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D2020-7513-6245-A6C0-523341E92B63}"/>
              </a:ext>
            </a:extLst>
          </p:cNvPr>
          <p:cNvSpPr txBox="1"/>
          <p:nvPr/>
        </p:nvSpPr>
        <p:spPr>
          <a:xfrm>
            <a:off x="10877951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FEB67A-BD66-D14E-B7C0-96ED9F9FDB67}"/>
              </a:ext>
            </a:extLst>
          </p:cNvPr>
          <p:cNvCxnSpPr>
            <a:cxnSpLocks/>
          </p:cNvCxnSpPr>
          <p:nvPr/>
        </p:nvCxnSpPr>
        <p:spPr>
          <a:xfrm>
            <a:off x="10183660" y="1372061"/>
            <a:ext cx="1010814" cy="0"/>
          </a:xfrm>
          <a:prstGeom prst="straightConnector1">
            <a:avLst/>
          </a:prstGeom>
          <a:ln w="3810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3BFB53-1AC7-E544-A889-6D95486CFF92}"/>
              </a:ext>
            </a:extLst>
          </p:cNvPr>
          <p:cNvCxnSpPr>
            <a:cxnSpLocks/>
          </p:cNvCxnSpPr>
          <p:nvPr/>
        </p:nvCxnSpPr>
        <p:spPr>
          <a:xfrm>
            <a:off x="8221138" y="2134061"/>
            <a:ext cx="960120" cy="0"/>
          </a:xfrm>
          <a:prstGeom prst="straightConnector1">
            <a:avLst/>
          </a:prstGeom>
          <a:ln w="38100">
            <a:solidFill>
              <a:srgbClr val="AD0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40A014-EA86-3C44-94A8-A4DD7A2C692E}"/>
              </a:ext>
            </a:extLst>
          </p:cNvPr>
          <p:cNvCxnSpPr>
            <a:cxnSpLocks/>
          </p:cNvCxnSpPr>
          <p:nvPr/>
        </p:nvCxnSpPr>
        <p:spPr>
          <a:xfrm>
            <a:off x="8221138" y="1385358"/>
            <a:ext cx="960120" cy="0"/>
          </a:xfrm>
          <a:prstGeom prst="straightConnector1">
            <a:avLst/>
          </a:prstGeom>
          <a:ln w="38100">
            <a:solidFill>
              <a:srgbClr val="AD0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8447BA-1940-B443-BF72-1CE3309CDFAA}"/>
              </a:ext>
            </a:extLst>
          </p:cNvPr>
          <p:cNvCxnSpPr>
            <a:cxnSpLocks/>
          </p:cNvCxnSpPr>
          <p:nvPr/>
        </p:nvCxnSpPr>
        <p:spPr>
          <a:xfrm>
            <a:off x="8221138" y="2864353"/>
            <a:ext cx="960120" cy="0"/>
          </a:xfrm>
          <a:prstGeom prst="straightConnector1">
            <a:avLst/>
          </a:prstGeom>
          <a:ln w="38100">
            <a:solidFill>
              <a:srgbClr val="AD0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59E792-6DC5-E448-8184-81888BF9962A}"/>
              </a:ext>
            </a:extLst>
          </p:cNvPr>
          <p:cNvCxnSpPr>
            <a:cxnSpLocks/>
          </p:cNvCxnSpPr>
          <p:nvPr/>
        </p:nvCxnSpPr>
        <p:spPr>
          <a:xfrm>
            <a:off x="10183660" y="2864353"/>
            <a:ext cx="377967" cy="0"/>
          </a:xfrm>
          <a:prstGeom prst="straightConnector1">
            <a:avLst/>
          </a:prstGeom>
          <a:ln w="38100">
            <a:solidFill>
              <a:srgbClr val="AD0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1E68C9-F1B8-DC4C-8734-C95BA601ED92}"/>
              </a:ext>
            </a:extLst>
          </p:cNvPr>
          <p:cNvCxnSpPr>
            <a:cxnSpLocks/>
          </p:cNvCxnSpPr>
          <p:nvPr/>
        </p:nvCxnSpPr>
        <p:spPr>
          <a:xfrm flipV="1">
            <a:off x="10558012" y="2290482"/>
            <a:ext cx="636462" cy="572848"/>
          </a:xfrm>
          <a:prstGeom prst="straightConnector1">
            <a:avLst/>
          </a:prstGeom>
          <a:ln w="38100" cap="rnd">
            <a:solidFill>
              <a:srgbClr val="AD00C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12192000" cy="3754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42488"/>
              </p:ext>
            </p:extLst>
          </p:nvPr>
        </p:nvGraphicFramePr>
        <p:xfrm>
          <a:off x="7243436" y="288514"/>
          <a:ext cx="109365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146139"/>
              </p:ext>
            </p:extLst>
          </p:nvPr>
        </p:nvGraphicFramePr>
        <p:xfrm>
          <a:off x="7497844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386037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2555565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 =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24343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724343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724343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45868-E129-1843-8AA5-798F07273352}"/>
              </a:ext>
            </a:extLst>
          </p:cNvPr>
          <p:cNvSpPr txBox="1"/>
          <p:nvPr/>
        </p:nvSpPr>
        <p:spPr>
          <a:xfrm>
            <a:off x="494943" y="1470801"/>
            <a:ext cx="649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([True, False, True])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78FD5F3F-C5D5-8740-B3F6-49983D73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61007"/>
              </p:ext>
            </p:extLst>
          </p:nvPr>
        </p:nvGraphicFramePr>
        <p:xfrm>
          <a:off x="8938316" y="288514"/>
          <a:ext cx="1342326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32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my_subset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0FEE6590-212E-7445-B413-326C731B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71545"/>
              </p:ext>
            </p:extLst>
          </p:nvPr>
        </p:nvGraphicFramePr>
        <p:xfrm>
          <a:off x="9192724" y="1008031"/>
          <a:ext cx="990936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93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907E81D-7043-0D4A-893B-4B80A2A7CE0C}"/>
              </a:ext>
            </a:extLst>
          </p:cNvPr>
          <p:cNvSpPr txBox="1"/>
          <p:nvPr/>
        </p:nvSpPr>
        <p:spPr>
          <a:xfrm>
            <a:off x="8938316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6B49B-2968-C44C-8F78-F48007EC132F}"/>
              </a:ext>
            </a:extLst>
          </p:cNvPr>
          <p:cNvSpPr txBox="1"/>
          <p:nvPr/>
        </p:nvSpPr>
        <p:spPr>
          <a:xfrm>
            <a:off x="8938316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6C7277-D122-CF40-9522-7F29EF4BA052}"/>
              </a:ext>
            </a:extLst>
          </p:cNvPr>
          <p:cNvSpPr txBox="1"/>
          <p:nvPr/>
        </p:nvSpPr>
        <p:spPr>
          <a:xfrm>
            <a:off x="8938316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BF3775C8-8D5C-C349-B7EE-199BDA25C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2508"/>
              </p:ext>
            </p:extLst>
          </p:nvPr>
        </p:nvGraphicFramePr>
        <p:xfrm>
          <a:off x="10877951" y="288514"/>
          <a:ext cx="1093650" cy="23889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1446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8745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09772675-69AF-5C45-B057-F5440E681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78414"/>
              </p:ext>
            </p:extLst>
          </p:nvPr>
        </p:nvGraphicFramePr>
        <p:xfrm>
          <a:off x="11132359" y="1008031"/>
          <a:ext cx="723294" cy="148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4A72FB6-F8D8-C543-8A0C-3D62C82D01E8}"/>
              </a:ext>
            </a:extLst>
          </p:cNvPr>
          <p:cNvSpPr txBox="1"/>
          <p:nvPr/>
        </p:nvSpPr>
        <p:spPr>
          <a:xfrm>
            <a:off x="10877951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DD2020-7513-6245-A6C0-523341E92B63}"/>
              </a:ext>
            </a:extLst>
          </p:cNvPr>
          <p:cNvSpPr txBox="1"/>
          <p:nvPr/>
        </p:nvSpPr>
        <p:spPr>
          <a:xfrm>
            <a:off x="10877951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60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7645" y="3036710"/>
            <a:ext cx="80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03200" y="846667"/>
            <a:ext cx="10239022" cy="400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580609" y="2669948"/>
            <a:ext cx="2115581" cy="108481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algn="ctr"/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[1,2,3]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911057" y="1915204"/>
            <a:ext cx="3660856" cy="4766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a[0:2]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11057" y="2971382"/>
            <a:ext cx="3660856" cy="4766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a[[0,3]]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11057" y="4036328"/>
            <a:ext cx="3660856" cy="47662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a[[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True,True,False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87350" y="102599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Subsetting</a:t>
            </a:r>
            <a:r>
              <a:rPr lang="en-US" b="1" dirty="0" smtClean="0"/>
              <a:t> method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72669" y="1025992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Original </a:t>
            </a:r>
            <a:r>
              <a:rPr lang="en-US" b="1" dirty="0" err="1" smtClean="0"/>
              <a:t>Numpy</a:t>
            </a:r>
            <a:r>
              <a:rPr lang="en-US" b="1" dirty="0" smtClean="0"/>
              <a:t> array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11057" y="154587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Indexing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11057" y="264070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Fancy Indexing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11057" y="366699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Boolean Indexing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26204" y="1025992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 smtClean="0"/>
              <a:t> a view or copy?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600256" y="1960360"/>
            <a:ext cx="70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00256" y="302610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00256" y="409277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3" idx="3"/>
          </p:cNvCxnSpPr>
          <p:nvPr/>
        </p:nvCxnSpPr>
        <p:spPr>
          <a:xfrm>
            <a:off x="7571913" y="2153518"/>
            <a:ext cx="939909" cy="2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571913" y="3209695"/>
            <a:ext cx="939909" cy="2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571913" y="4274641"/>
            <a:ext cx="939909" cy="2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3"/>
            <a:endCxn id="3" idx="1"/>
          </p:cNvCxnSpPr>
          <p:nvPr/>
        </p:nvCxnSpPr>
        <p:spPr>
          <a:xfrm flipV="1">
            <a:off x="2696190" y="2153518"/>
            <a:ext cx="1214867" cy="10588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3"/>
            <a:endCxn id="6" idx="1"/>
          </p:cNvCxnSpPr>
          <p:nvPr/>
        </p:nvCxnSpPr>
        <p:spPr>
          <a:xfrm flipV="1">
            <a:off x="2696190" y="3209696"/>
            <a:ext cx="1214867" cy="26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7" idx="1"/>
          </p:cNvCxnSpPr>
          <p:nvPr/>
        </p:nvCxnSpPr>
        <p:spPr>
          <a:xfrm>
            <a:off x="2696190" y="3212355"/>
            <a:ext cx="1214867" cy="10622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7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63955"/>
            <a:ext cx="11611020" cy="7356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82683"/>
              </p:ext>
            </p:extLst>
          </p:nvPr>
        </p:nvGraphicFramePr>
        <p:xfrm>
          <a:off x="6371885" y="173571"/>
          <a:ext cx="1093650" cy="2973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34250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my_array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309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35832"/>
              </p:ext>
            </p:extLst>
          </p:nvPr>
        </p:nvGraphicFramePr>
        <p:xfrm>
          <a:off x="6626293" y="77164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513294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my_array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([1,2,3])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953402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[1:3]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371885" y="96337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371885" y="171553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246770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1FD44C4-E05C-974F-A589-C3C4C0469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456301"/>
              </p:ext>
            </p:extLst>
          </p:nvPr>
        </p:nvGraphicFramePr>
        <p:xfrm>
          <a:off x="8145267" y="173572"/>
          <a:ext cx="1093650" cy="234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35763">
                <a:tc>
                  <a:txBody>
                    <a:bodyPr/>
                    <a:lstStyle/>
                    <a:p>
                      <a:pPr algn="ctr"/>
                      <a:r>
                        <a:rPr lang="en-US" sz="1700" b="0" kern="1200" dirty="0" err="1" smtClean="0">
                          <a:solidFill>
                            <a:srgbClr val="AD00C0"/>
                          </a:solidFill>
                          <a:latin typeface="+mn-lt"/>
                          <a:ea typeface="+mn-ea"/>
                          <a:cs typeface="+mn-cs"/>
                        </a:rPr>
                        <a:t>my_subset</a:t>
                      </a:r>
                      <a:endParaRPr lang="en-US" sz="1700" b="0" kern="1200" dirty="0">
                        <a:solidFill>
                          <a:srgbClr val="AD0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9117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7F5032DA-3D88-9B46-9EDB-C4FBB1352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85822"/>
              </p:ext>
            </p:extLst>
          </p:nvPr>
        </p:nvGraphicFramePr>
        <p:xfrm>
          <a:off x="8386538" y="778802"/>
          <a:ext cx="723294" cy="148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42408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10800000" flipV="1">
            <a:off x="7374993" y="1184234"/>
            <a:ext cx="1061393" cy="720617"/>
          </a:xfrm>
          <a:prstGeom prst="bentConnector3">
            <a:avLst>
              <a:gd name="adj1" fmla="val 65739"/>
            </a:avLst>
          </a:prstGeom>
          <a:ln w="53975">
            <a:solidFill>
              <a:srgbClr val="AD0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119862" y="84568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8119862" y="1597849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25" name="Elbow Connector 24"/>
          <p:cNvCxnSpPr/>
          <p:nvPr/>
        </p:nvCxnSpPr>
        <p:spPr>
          <a:xfrm rot="10800000" flipV="1">
            <a:off x="7374992" y="1882712"/>
            <a:ext cx="1061394" cy="765192"/>
          </a:xfrm>
          <a:prstGeom prst="bentConnector3">
            <a:avLst>
              <a:gd name="adj1" fmla="val 46687"/>
            </a:avLst>
          </a:prstGeom>
          <a:ln w="53975">
            <a:solidFill>
              <a:srgbClr val="AD0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244076"/>
              </p:ext>
            </p:extLst>
          </p:nvPr>
        </p:nvGraphicFramePr>
        <p:xfrm>
          <a:off x="6371885" y="4247966"/>
          <a:ext cx="1093650" cy="2973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34250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my_array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309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409606"/>
              </p:ext>
            </p:extLst>
          </p:nvPr>
        </p:nvGraphicFramePr>
        <p:xfrm>
          <a:off x="6626293" y="4846036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6264685" y="3660577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400" b="1" dirty="0" smtClean="0">
                <a:solidFill>
                  <a:srgbClr val="AD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371885" y="503776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371885" y="578993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654210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21FD44C4-E05C-974F-A589-C3C4C0469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78648"/>
              </p:ext>
            </p:extLst>
          </p:nvPr>
        </p:nvGraphicFramePr>
        <p:xfrm>
          <a:off x="8145267" y="4247967"/>
          <a:ext cx="1093650" cy="234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35763">
                <a:tc>
                  <a:txBody>
                    <a:bodyPr/>
                    <a:lstStyle/>
                    <a:p>
                      <a:pPr algn="ctr"/>
                      <a:r>
                        <a:rPr lang="en-US" sz="1700" b="0" kern="1200" dirty="0" err="1" smtClean="0">
                          <a:solidFill>
                            <a:srgbClr val="AD00C0"/>
                          </a:solidFill>
                          <a:latin typeface="+mn-lt"/>
                          <a:ea typeface="+mn-ea"/>
                          <a:cs typeface="+mn-cs"/>
                        </a:rPr>
                        <a:t>my_subset</a:t>
                      </a:r>
                      <a:endParaRPr lang="en-US" sz="1700" b="0" kern="1200" dirty="0">
                        <a:solidFill>
                          <a:srgbClr val="AD0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9117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34" name="Table 5">
            <a:extLst>
              <a:ext uri="{FF2B5EF4-FFF2-40B4-BE49-F238E27FC236}">
                <a16:creationId xmlns:a16="http://schemas.microsoft.com/office/drawing/2014/main" id="{7F5032DA-3D88-9B46-9EDB-C4FBB1352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56951"/>
              </p:ext>
            </p:extLst>
          </p:nvPr>
        </p:nvGraphicFramePr>
        <p:xfrm>
          <a:off x="8386538" y="4853197"/>
          <a:ext cx="723294" cy="148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42408"/>
                  </a:ext>
                </a:extLst>
              </a:tr>
            </a:tbl>
          </a:graphicData>
        </a:graphic>
      </p:graphicFrame>
      <p:cxnSp>
        <p:nvCxnSpPr>
          <p:cNvPr id="35" name="Elbow Connector 34"/>
          <p:cNvCxnSpPr/>
          <p:nvPr/>
        </p:nvCxnSpPr>
        <p:spPr>
          <a:xfrm rot="10800000" flipV="1">
            <a:off x="7374993" y="5258629"/>
            <a:ext cx="1061393" cy="720617"/>
          </a:xfrm>
          <a:prstGeom prst="bentConnector3">
            <a:avLst>
              <a:gd name="adj1" fmla="val 65739"/>
            </a:avLst>
          </a:prstGeom>
          <a:ln w="53975">
            <a:solidFill>
              <a:srgbClr val="AD0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119862" y="492007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8119862" y="567224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38" name="Elbow Connector 37"/>
          <p:cNvCxnSpPr/>
          <p:nvPr/>
        </p:nvCxnSpPr>
        <p:spPr>
          <a:xfrm rot="10800000" flipV="1">
            <a:off x="7374992" y="5957107"/>
            <a:ext cx="1061394" cy="765192"/>
          </a:xfrm>
          <a:prstGeom prst="bentConnector3">
            <a:avLst>
              <a:gd name="adj1" fmla="val 46687"/>
            </a:avLst>
          </a:prstGeom>
          <a:ln w="53975">
            <a:solidFill>
              <a:srgbClr val="AD0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79553"/>
              </p:ext>
            </p:extLst>
          </p:nvPr>
        </p:nvGraphicFramePr>
        <p:xfrm>
          <a:off x="624921" y="4247966"/>
          <a:ext cx="1093650" cy="2973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34250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my_array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309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48426"/>
              </p:ext>
            </p:extLst>
          </p:nvPr>
        </p:nvGraphicFramePr>
        <p:xfrm>
          <a:off x="879329" y="4846036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24921" y="503776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24921" y="578993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24921" y="654210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44" name="Table 5">
            <a:extLst>
              <a:ext uri="{FF2B5EF4-FFF2-40B4-BE49-F238E27FC236}">
                <a16:creationId xmlns:a16="http://schemas.microsoft.com/office/drawing/2014/main" id="{21FD44C4-E05C-974F-A589-C3C4C0469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24888"/>
              </p:ext>
            </p:extLst>
          </p:nvPr>
        </p:nvGraphicFramePr>
        <p:xfrm>
          <a:off x="2398303" y="4247967"/>
          <a:ext cx="1093650" cy="234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35763">
                <a:tc>
                  <a:txBody>
                    <a:bodyPr/>
                    <a:lstStyle/>
                    <a:p>
                      <a:pPr algn="ctr"/>
                      <a:r>
                        <a:rPr lang="en-US" sz="1700" b="0" kern="1200" dirty="0" err="1" smtClean="0">
                          <a:solidFill>
                            <a:srgbClr val="AD00C0"/>
                          </a:solidFill>
                          <a:latin typeface="+mn-lt"/>
                          <a:ea typeface="+mn-ea"/>
                          <a:cs typeface="+mn-cs"/>
                        </a:rPr>
                        <a:t>my_subset</a:t>
                      </a:r>
                      <a:endParaRPr lang="en-US" sz="1700" b="0" kern="1200" dirty="0">
                        <a:solidFill>
                          <a:srgbClr val="AD0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9117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7F5032DA-3D88-9B46-9EDB-C4FBB1352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18523"/>
              </p:ext>
            </p:extLst>
          </p:nvPr>
        </p:nvGraphicFramePr>
        <p:xfrm>
          <a:off x="2639574" y="4853197"/>
          <a:ext cx="723294" cy="148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42408"/>
                  </a:ext>
                </a:extLst>
              </a:tr>
            </a:tbl>
          </a:graphicData>
        </a:graphic>
      </p:graphicFrame>
      <p:cxnSp>
        <p:nvCxnSpPr>
          <p:cNvPr id="46" name="Elbow Connector 45"/>
          <p:cNvCxnSpPr/>
          <p:nvPr/>
        </p:nvCxnSpPr>
        <p:spPr>
          <a:xfrm rot="10800000" flipV="1">
            <a:off x="1628029" y="5258629"/>
            <a:ext cx="1061393" cy="720617"/>
          </a:xfrm>
          <a:prstGeom prst="bentConnector3">
            <a:avLst>
              <a:gd name="adj1" fmla="val 65739"/>
            </a:avLst>
          </a:prstGeom>
          <a:ln w="53975">
            <a:solidFill>
              <a:schemeClr val="bg2">
                <a:lumMod val="90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2372898" y="492007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2372898" y="567224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49" name="Elbow Connector 48"/>
          <p:cNvCxnSpPr/>
          <p:nvPr/>
        </p:nvCxnSpPr>
        <p:spPr>
          <a:xfrm rot="10800000" flipV="1">
            <a:off x="1628028" y="5957107"/>
            <a:ext cx="1061394" cy="765192"/>
          </a:xfrm>
          <a:prstGeom prst="bentConnector3">
            <a:avLst>
              <a:gd name="adj1" fmla="val 46687"/>
            </a:avLst>
          </a:prstGeom>
          <a:ln w="53975">
            <a:solidFill>
              <a:schemeClr val="bg2">
                <a:lumMod val="90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593" y="3660577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943" y="105557"/>
            <a:ext cx="242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Original subset</a:t>
            </a:r>
            <a:endParaRPr lang="en-US" sz="2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94943" y="3319457"/>
            <a:ext cx="3482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Modification as a copy</a:t>
            </a:r>
            <a:endParaRPr lang="en-US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6263938" y="3319457"/>
            <a:ext cx="3430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Modification as a view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47252" y="4875325"/>
            <a:ext cx="2047875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</a:t>
            </a:r>
            <a:r>
              <a:rPr lang="en-US" b="1" dirty="0" smtClean="0">
                <a:solidFill>
                  <a:srgbClr val="AD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notation retains the link to the original array,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my_array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8" name="Elbow Connector 67"/>
          <p:cNvCxnSpPr>
            <a:endCxn id="12" idx="0"/>
          </p:cNvCxnSpPr>
          <p:nvPr/>
        </p:nvCxnSpPr>
        <p:spPr>
          <a:xfrm>
            <a:off x="8278123" y="4116489"/>
            <a:ext cx="2193067" cy="75883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1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-22067"/>
            <a:ext cx="8669215" cy="5092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93588"/>
              </p:ext>
            </p:extLst>
          </p:nvPr>
        </p:nvGraphicFramePr>
        <p:xfrm>
          <a:off x="1571286" y="1228360"/>
          <a:ext cx="1093650" cy="30295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34897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my_array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8060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083091"/>
              </p:ext>
            </p:extLst>
          </p:nvPr>
        </p:nvGraphicFramePr>
        <p:xfrm>
          <a:off x="1825694" y="1826430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1571286" y="2018159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1571286" y="277032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1571286" y="352249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2687"/>
              </p:ext>
            </p:extLst>
          </p:nvPr>
        </p:nvGraphicFramePr>
        <p:xfrm>
          <a:off x="4991493" y="1228360"/>
          <a:ext cx="1093650" cy="435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3576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my_array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74777"/>
              </p:ext>
            </p:extLst>
          </p:nvPr>
        </p:nvGraphicFramePr>
        <p:xfrm>
          <a:off x="4991493" y="2330814"/>
          <a:ext cx="1093650" cy="26806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268060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9268"/>
              </p:ext>
            </p:extLst>
          </p:nvPr>
        </p:nvGraphicFramePr>
        <p:xfrm>
          <a:off x="5245901" y="2517556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4991493" y="270928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4991493" y="346145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4991493" y="421362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cxnSp>
        <p:nvCxnSpPr>
          <p:cNvPr id="21" name="Straight Arrow Connector 20"/>
          <p:cNvCxnSpPr>
            <a:stCxn id="8" idx="2"/>
            <a:endCxn id="14" idx="0"/>
          </p:cNvCxnSpPr>
          <p:nvPr/>
        </p:nvCxnSpPr>
        <p:spPr>
          <a:xfrm>
            <a:off x="5538318" y="1664124"/>
            <a:ext cx="0" cy="666690"/>
          </a:xfrm>
          <a:prstGeom prst="straightConnector1">
            <a:avLst/>
          </a:prstGeom>
          <a:ln w="28575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5367" y="487821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we think about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792157" y="487821"/>
            <a:ext cx="3457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How variables actually point to the </a:t>
            </a:r>
            <a:r>
              <a:rPr lang="en-US" dirty="0" smtClean="0"/>
              <a:t>array object </a:t>
            </a:r>
            <a:r>
              <a:rPr lang="en-US" dirty="0" smtClean="0"/>
              <a:t>in memory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85143" y="4115928"/>
            <a:ext cx="2584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Note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this relationship is implied throughout this course even when we present the variable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graphically as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(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11964" y="-2206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14937" y="-22067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85143" y="1184632"/>
            <a:ext cx="232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</a:t>
            </a:r>
            <a:r>
              <a:rPr lang="en-US" sz="1400" b="1" dirty="0" smtClean="0"/>
              <a:t>ariable </a:t>
            </a:r>
            <a:br>
              <a:rPr lang="en-US" sz="1400" b="1" dirty="0" smtClean="0"/>
            </a:br>
            <a:r>
              <a:rPr lang="en-US" sz="1400" dirty="0" smtClean="0"/>
              <a:t>(pointer to an array object)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085143" y="2267186"/>
            <a:ext cx="23265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array object </a:t>
            </a:r>
            <a:br>
              <a:rPr lang="en-US" sz="1400" b="1" dirty="0" smtClean="0"/>
            </a:br>
            <a:r>
              <a:rPr lang="en-US" sz="1400" dirty="0" smtClean="0"/>
              <a:t>(the place where the data are stored in memory)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987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0D57D2-AC91-704A-BF5A-975C17CD534F}"/>
              </a:ext>
            </a:extLst>
          </p:cNvPr>
          <p:cNvSpPr txBox="1"/>
          <p:nvPr/>
        </p:nvSpPr>
        <p:spPr>
          <a:xfrm>
            <a:off x="2412940" y="2721114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CLASS 2 WEEK 2 – Section 30</a:t>
            </a:r>
          </a:p>
          <a:p>
            <a:pPr algn="ctr"/>
            <a:r>
              <a:rPr lang="en-US" sz="4000" dirty="0"/>
              <a:t>“What is </a:t>
            </a:r>
            <a:r>
              <a:rPr lang="en-US" sz="4000" dirty="0" err="1"/>
              <a:t>Subsetting</a:t>
            </a:r>
            <a:r>
              <a:rPr lang="en-US" sz="4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9864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58907" y="1141282"/>
            <a:ext cx="9931378" cy="3958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956260"/>
              </p:ext>
            </p:extLst>
          </p:nvPr>
        </p:nvGraphicFramePr>
        <p:xfrm>
          <a:off x="6010565" y="1228360"/>
          <a:ext cx="1093650" cy="435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3576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my_array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497738"/>
              </p:ext>
            </p:extLst>
          </p:nvPr>
        </p:nvGraphicFramePr>
        <p:xfrm>
          <a:off x="6010565" y="2330815"/>
          <a:ext cx="1093650" cy="2654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26544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108"/>
              </p:ext>
            </p:extLst>
          </p:nvPr>
        </p:nvGraphicFramePr>
        <p:xfrm>
          <a:off x="6264973" y="2517556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010565" y="270928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010565" y="346145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010565" y="421362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cxnSp>
        <p:nvCxnSpPr>
          <p:cNvPr id="21" name="Straight Arrow Connector 20"/>
          <p:cNvCxnSpPr>
            <a:stCxn id="8" idx="2"/>
            <a:endCxn id="14" idx="0"/>
          </p:cNvCxnSpPr>
          <p:nvPr/>
        </p:nvCxnSpPr>
        <p:spPr>
          <a:xfrm>
            <a:off x="6557390" y="1664124"/>
            <a:ext cx="0" cy="666691"/>
          </a:xfrm>
          <a:prstGeom prst="straightConnector1">
            <a:avLst/>
          </a:prstGeom>
          <a:ln w="28575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52488" y="2330814"/>
            <a:ext cx="2853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Views are created when we cause the variable to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at the same object in memory, as shown 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91993"/>
              </p:ext>
            </p:extLst>
          </p:nvPr>
        </p:nvGraphicFramePr>
        <p:xfrm>
          <a:off x="8269082" y="1228360"/>
          <a:ext cx="1093650" cy="435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3576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/>
                        <a:t>my_view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7104215" y="1664124"/>
            <a:ext cx="1711692" cy="666690"/>
          </a:xfrm>
          <a:prstGeom prst="straightConnector1">
            <a:avLst/>
          </a:prstGeom>
          <a:ln w="28575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258907" y="1276438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my_array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([1, 24, -12])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258907" y="1797414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my_view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my_array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58906" y="1141282"/>
            <a:ext cx="10819401" cy="3958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10565" y="1228360"/>
          <a:ext cx="1093650" cy="435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3576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my_array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329110"/>
              </p:ext>
            </p:extLst>
          </p:nvPr>
        </p:nvGraphicFramePr>
        <p:xfrm>
          <a:off x="6010565" y="2330815"/>
          <a:ext cx="1093650" cy="2654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26544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980876"/>
              </p:ext>
            </p:extLst>
          </p:nvPr>
        </p:nvGraphicFramePr>
        <p:xfrm>
          <a:off x="6264973" y="2517556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010565" y="270928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010565" y="346145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010565" y="421362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cxnSp>
        <p:nvCxnSpPr>
          <p:cNvPr id="21" name="Straight Arrow Connector 20"/>
          <p:cNvCxnSpPr>
            <a:stCxn id="8" idx="2"/>
            <a:endCxn id="14" idx="0"/>
          </p:cNvCxnSpPr>
          <p:nvPr/>
        </p:nvCxnSpPr>
        <p:spPr>
          <a:xfrm>
            <a:off x="6557390" y="1664124"/>
            <a:ext cx="0" cy="666691"/>
          </a:xfrm>
          <a:prstGeom prst="straightConnector1">
            <a:avLst/>
          </a:prstGeom>
          <a:ln w="28575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370595"/>
              </p:ext>
            </p:extLst>
          </p:nvPr>
        </p:nvGraphicFramePr>
        <p:xfrm>
          <a:off x="8269082" y="1228360"/>
          <a:ext cx="1093650" cy="435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3576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/>
                        <a:t>my_copy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258907" y="1276438"/>
            <a:ext cx="5262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my_array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([1, 24, -12])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258907" y="1797414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my_copy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my_array.copy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329110"/>
              </p:ext>
            </p:extLst>
          </p:nvPr>
        </p:nvGraphicFramePr>
        <p:xfrm>
          <a:off x="8291387" y="2330815"/>
          <a:ext cx="1093650" cy="2654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26544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980876"/>
              </p:ext>
            </p:extLst>
          </p:nvPr>
        </p:nvGraphicFramePr>
        <p:xfrm>
          <a:off x="8545795" y="2517556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-12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291387" y="270928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8291387" y="346145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8291387" y="421362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cxnSp>
        <p:nvCxnSpPr>
          <p:cNvPr id="31" name="Straight Arrow Connector 30"/>
          <p:cNvCxnSpPr>
            <a:endCxn id="19" idx="0"/>
          </p:cNvCxnSpPr>
          <p:nvPr/>
        </p:nvCxnSpPr>
        <p:spPr>
          <a:xfrm>
            <a:off x="8838212" y="1664124"/>
            <a:ext cx="0" cy="666691"/>
          </a:xfrm>
          <a:prstGeom prst="straightConnector1">
            <a:avLst/>
          </a:prstGeom>
          <a:ln w="28575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370824" y="2261341"/>
            <a:ext cx="16322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this case, this array object is a copy of the original object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7694662" cy="360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129504"/>
              </p:ext>
            </p:extLst>
          </p:nvPr>
        </p:nvGraphicFramePr>
        <p:xfrm>
          <a:off x="6371885" y="288514"/>
          <a:ext cx="1093650" cy="3140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AD00C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599"/>
              </p:ext>
            </p:extLst>
          </p:nvPr>
        </p:nvGraphicFramePr>
        <p:xfrm>
          <a:off x="6626293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968927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148628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 = a[1]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1213689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371885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371885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665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7694662" cy="360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168352"/>
              </p:ext>
            </p:extLst>
          </p:nvPr>
        </p:nvGraphicFramePr>
        <p:xfrm>
          <a:off x="6371885" y="288514"/>
          <a:ext cx="1093650" cy="3140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63229"/>
              </p:ext>
            </p:extLst>
          </p:nvPr>
        </p:nvGraphicFramePr>
        <p:xfrm>
          <a:off x="6626293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968927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148628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 = a[1]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1726307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371885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371885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EEFC3F-4A47-704F-B716-8D3349C00D50}"/>
              </a:ext>
            </a:extLst>
          </p:cNvPr>
          <p:cNvCxnSpPr/>
          <p:nvPr/>
        </p:nvCxnSpPr>
        <p:spPr>
          <a:xfrm>
            <a:off x="5907148" y="2169652"/>
            <a:ext cx="378995" cy="0"/>
          </a:xfrm>
          <a:prstGeom prst="straightConnector1">
            <a:avLst/>
          </a:prstGeom>
          <a:ln w="53975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802F42-FE7E-DF4B-A403-4D7E640F2346}"/>
              </a:ext>
            </a:extLst>
          </p:cNvPr>
          <p:cNvSpPr txBox="1"/>
          <p:nvPr/>
        </p:nvSpPr>
        <p:spPr>
          <a:xfrm>
            <a:off x="4970687" y="1831281"/>
            <a:ext cx="1003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AD00C0"/>
                </a:solidFill>
              </a:rPr>
              <a:t>read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49BB9B-92ED-054E-B715-539CF4794AFC}"/>
              </a:ext>
            </a:extLst>
          </p:cNvPr>
          <p:cNvCxnSpPr>
            <a:cxnSpLocks/>
          </p:cNvCxnSpPr>
          <p:nvPr/>
        </p:nvCxnSpPr>
        <p:spPr>
          <a:xfrm flipV="1">
            <a:off x="1958603" y="1947950"/>
            <a:ext cx="0" cy="391788"/>
          </a:xfrm>
          <a:prstGeom prst="straightConnector1">
            <a:avLst/>
          </a:prstGeom>
          <a:ln w="53975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4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9407236" cy="360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21718"/>
              </p:ext>
            </p:extLst>
          </p:nvPr>
        </p:nvGraphicFramePr>
        <p:xfrm>
          <a:off x="6371885" y="288514"/>
          <a:ext cx="1093650" cy="3140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629436"/>
              </p:ext>
            </p:extLst>
          </p:nvPr>
        </p:nvGraphicFramePr>
        <p:xfrm>
          <a:off x="6626293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968927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148628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 = a[1]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1726307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371885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371885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1FD44C4-E05C-974F-A589-C3C4C0469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704298"/>
              </p:ext>
            </p:extLst>
          </p:nvPr>
        </p:nvGraphicFramePr>
        <p:xfrm>
          <a:off x="8145267" y="288514"/>
          <a:ext cx="1093650" cy="172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516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AD00C0"/>
                          </a:solidFill>
                        </a:rPr>
                        <a:t>new</a:t>
                      </a:r>
                      <a:endParaRPr lang="en-US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20778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7F5032DA-3D88-9B46-9EDB-C4FBB1352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67872"/>
              </p:ext>
            </p:extLst>
          </p:nvPr>
        </p:nvGraphicFramePr>
        <p:xfrm>
          <a:off x="8330445" y="1008031"/>
          <a:ext cx="723294" cy="743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D9B744-F819-3B49-B56A-0840EF62527C}"/>
              </a:ext>
            </a:extLst>
          </p:cNvPr>
          <p:cNvCxnSpPr>
            <a:cxnSpLocks/>
          </p:cNvCxnSpPr>
          <p:nvPr/>
        </p:nvCxnSpPr>
        <p:spPr>
          <a:xfrm flipV="1">
            <a:off x="850239" y="1947950"/>
            <a:ext cx="0" cy="391788"/>
          </a:xfrm>
          <a:prstGeom prst="straightConnector1">
            <a:avLst/>
          </a:prstGeom>
          <a:ln w="53975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7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9407236" cy="3605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71885" y="288514"/>
          <a:ext cx="1093650" cy="3140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26293" y="1008031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968927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148628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 = a[1]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1726307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371885" y="119976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371885" y="1951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270409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1FD44C4-E05C-974F-A589-C3C4C04699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45267" y="288514"/>
          <a:ext cx="1093650" cy="1725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5165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AD00C0"/>
                          </a:solidFill>
                        </a:rPr>
                        <a:t>new</a:t>
                      </a:r>
                      <a:endParaRPr lang="en-US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20778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7F5032DA-3D88-9B46-9EDB-C4FBB1352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056921"/>
              </p:ext>
            </p:extLst>
          </p:nvPr>
        </p:nvGraphicFramePr>
        <p:xfrm>
          <a:off x="8330445" y="1008031"/>
          <a:ext cx="723294" cy="743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D9B744-F819-3B49-B56A-0840EF62527C}"/>
              </a:ext>
            </a:extLst>
          </p:cNvPr>
          <p:cNvCxnSpPr>
            <a:cxnSpLocks/>
          </p:cNvCxnSpPr>
          <p:nvPr/>
        </p:nvCxnSpPr>
        <p:spPr>
          <a:xfrm flipV="1">
            <a:off x="850239" y="1947950"/>
            <a:ext cx="0" cy="391788"/>
          </a:xfrm>
          <a:prstGeom prst="straightConnector1">
            <a:avLst/>
          </a:prstGeom>
          <a:ln w="53975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16" idx="3"/>
          </p:cNvCxnSpPr>
          <p:nvPr/>
        </p:nvCxnSpPr>
        <p:spPr>
          <a:xfrm rot="10800000" flipV="1">
            <a:off x="7349587" y="1358020"/>
            <a:ext cx="1337214" cy="765192"/>
          </a:xfrm>
          <a:prstGeom prst="bentConnector3">
            <a:avLst>
              <a:gd name="adj1" fmla="val 62864"/>
            </a:avLst>
          </a:prstGeom>
          <a:ln w="53975">
            <a:solidFill>
              <a:srgbClr val="AD0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802F42-FE7E-DF4B-A403-4D7E640F2346}"/>
              </a:ext>
            </a:extLst>
          </p:cNvPr>
          <p:cNvSpPr txBox="1"/>
          <p:nvPr/>
        </p:nvSpPr>
        <p:spPr>
          <a:xfrm>
            <a:off x="7534170" y="2074122"/>
            <a:ext cx="1873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AD00C0"/>
                </a:solidFill>
              </a:rPr>
              <a:t>references  (points to) value</a:t>
            </a:r>
          </a:p>
        </p:txBody>
      </p:sp>
    </p:spTree>
    <p:extLst>
      <p:ext uri="{BB962C8B-B14F-4D97-AF65-F5344CB8AC3E}">
        <p14:creationId xmlns:p14="http://schemas.microsoft.com/office/powerpoint/2010/main" val="4167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9407236" cy="417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71885" y="288513"/>
          <a:ext cx="1093650" cy="3783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3576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/>
                        <a:t>my_vector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33472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26293" y="886583"/>
          <a:ext cx="723294" cy="297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2453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968927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my_vector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([1,2,3,4])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371885" y="1078312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371885" y="183048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258264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3304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1233938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9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9407236" cy="417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54945"/>
              </p:ext>
            </p:extLst>
          </p:nvPr>
        </p:nvGraphicFramePr>
        <p:xfrm>
          <a:off x="6371885" y="288513"/>
          <a:ext cx="1093650" cy="3783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3576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/>
                        <a:t>my_vector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33472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06261"/>
              </p:ext>
            </p:extLst>
          </p:nvPr>
        </p:nvGraphicFramePr>
        <p:xfrm>
          <a:off x="6626293" y="886583"/>
          <a:ext cx="723294" cy="297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2453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968927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my_vector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([1,2,3,4])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1486285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my_vector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[1:3]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1726307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371885" y="1078312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371885" y="183048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258264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1FD44C4-E05C-974F-A589-C3C4C0469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75507"/>
              </p:ext>
            </p:extLst>
          </p:nvPr>
        </p:nvGraphicFramePr>
        <p:xfrm>
          <a:off x="8145267" y="288514"/>
          <a:ext cx="1093650" cy="234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35763">
                <a:tc>
                  <a:txBody>
                    <a:bodyPr/>
                    <a:lstStyle/>
                    <a:p>
                      <a:pPr algn="ctr"/>
                      <a:r>
                        <a:rPr lang="en-US" sz="1700" b="0" kern="1200" dirty="0" err="1" smtClean="0">
                          <a:solidFill>
                            <a:srgbClr val="AD00C0"/>
                          </a:solidFill>
                          <a:latin typeface="+mn-lt"/>
                          <a:ea typeface="+mn-ea"/>
                          <a:cs typeface="+mn-cs"/>
                        </a:rPr>
                        <a:t>my_subset</a:t>
                      </a:r>
                      <a:endParaRPr lang="en-US" sz="1700" b="0" kern="1200" dirty="0">
                        <a:solidFill>
                          <a:srgbClr val="AD0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9117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7F5032DA-3D88-9B46-9EDB-C4FBB1352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0032"/>
              </p:ext>
            </p:extLst>
          </p:nvPr>
        </p:nvGraphicFramePr>
        <p:xfrm>
          <a:off x="8386538" y="893744"/>
          <a:ext cx="723294" cy="148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42408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10800000" flipV="1">
            <a:off x="7374992" y="1254602"/>
            <a:ext cx="1337214" cy="765192"/>
          </a:xfrm>
          <a:prstGeom prst="bentConnector3">
            <a:avLst>
              <a:gd name="adj1" fmla="val 73020"/>
            </a:avLst>
          </a:prstGeom>
          <a:ln w="53975">
            <a:solidFill>
              <a:srgbClr val="AD0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119862" y="96062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8119862" y="171279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3304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10800000" flipV="1">
            <a:off x="7374992" y="1997654"/>
            <a:ext cx="1337214" cy="765192"/>
          </a:xfrm>
          <a:prstGeom prst="bentConnector3">
            <a:avLst>
              <a:gd name="adj1" fmla="val 58125"/>
            </a:avLst>
          </a:prstGeom>
          <a:ln w="53975">
            <a:solidFill>
              <a:srgbClr val="AD0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83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9407236" cy="4173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71885" y="288513"/>
          <a:ext cx="1093650" cy="3783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35764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 smtClean="0"/>
                        <a:t>my_vector</a:t>
                      </a:r>
                      <a:endParaRPr lang="en-US" sz="1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33472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614406"/>
              </p:ext>
            </p:extLst>
          </p:nvPr>
        </p:nvGraphicFramePr>
        <p:xfrm>
          <a:off x="6626293" y="886583"/>
          <a:ext cx="723294" cy="2973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AD00C0"/>
                          </a:solidFill>
                        </a:rPr>
                        <a:t>-99</a:t>
                      </a:r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2453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968927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my_vector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([1,2,3,4])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1486285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my_vector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[1:3]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2287622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371885" y="1078312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371885" y="183048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258264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21FD44C4-E05C-974F-A589-C3C4C04699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45267" y="288514"/>
          <a:ext cx="1093650" cy="2347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35763">
                <a:tc>
                  <a:txBody>
                    <a:bodyPr/>
                    <a:lstStyle/>
                    <a:p>
                      <a:pPr algn="ctr"/>
                      <a:r>
                        <a:rPr lang="en-US" sz="1700" b="0" kern="1200" dirty="0" err="1" smtClean="0">
                          <a:solidFill>
                            <a:srgbClr val="AD00C0"/>
                          </a:solidFill>
                          <a:latin typeface="+mn-lt"/>
                          <a:ea typeface="+mn-ea"/>
                          <a:cs typeface="+mn-cs"/>
                        </a:rPr>
                        <a:t>my_subset</a:t>
                      </a:r>
                      <a:endParaRPr lang="en-US" sz="1700" b="0" kern="1200" dirty="0">
                        <a:solidFill>
                          <a:srgbClr val="AD0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9117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7F5032DA-3D88-9B46-9EDB-C4FBB13529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6538" y="893744"/>
          <a:ext cx="723294" cy="148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AD0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42408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10800000" flipV="1">
            <a:off x="7374992" y="1254602"/>
            <a:ext cx="1337214" cy="765192"/>
          </a:xfrm>
          <a:prstGeom prst="bentConnector3">
            <a:avLst>
              <a:gd name="adj1" fmla="val 73020"/>
            </a:avLst>
          </a:prstGeom>
          <a:ln w="53975">
            <a:solidFill>
              <a:srgbClr val="AD0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119862" y="96062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8119862" y="171279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371885" y="33049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10800000" flipV="1">
            <a:off x="7374992" y="1997654"/>
            <a:ext cx="1337214" cy="765192"/>
          </a:xfrm>
          <a:prstGeom prst="bentConnector3">
            <a:avLst>
              <a:gd name="adj1" fmla="val 58125"/>
            </a:avLst>
          </a:prstGeom>
          <a:ln w="53975"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494943" y="2033383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2400" dirty="0" smtClean="0">
                <a:solidFill>
                  <a:srgbClr val="AD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-99</a:t>
            </a:r>
            <a:endParaRPr lang="en-US" sz="2400" dirty="0">
              <a:solidFill>
                <a:srgbClr val="AD0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8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717</Words>
  <Application>Microsoft Office PowerPoint</Application>
  <PresentationFormat>Widescreen</PresentationFormat>
  <Paragraphs>297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Bradbury, Ph.D.</dc:creator>
  <cp:lastModifiedBy>Kyle Bradbury, Ph.D.</cp:lastModifiedBy>
  <cp:revision>35</cp:revision>
  <dcterms:created xsi:type="dcterms:W3CDTF">2022-01-07T05:52:45Z</dcterms:created>
  <dcterms:modified xsi:type="dcterms:W3CDTF">2022-12-06T19:52:15Z</dcterms:modified>
</cp:coreProperties>
</file>