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9" r:id="rId2"/>
    <p:sldId id="269" r:id="rId3"/>
    <p:sldId id="284" r:id="rId4"/>
    <p:sldId id="285" r:id="rId5"/>
    <p:sldId id="289" r:id="rId6"/>
    <p:sldId id="281" r:id="rId7"/>
    <p:sldId id="282" r:id="rId8"/>
    <p:sldId id="270" r:id="rId9"/>
    <p:sldId id="271" r:id="rId10"/>
    <p:sldId id="273" r:id="rId11"/>
    <p:sldId id="276" r:id="rId12"/>
    <p:sldId id="291" r:id="rId13"/>
    <p:sldId id="286" r:id="rId14"/>
    <p:sldId id="290" r:id="rId15"/>
    <p:sldId id="274" r:id="rId16"/>
    <p:sldId id="275" r:id="rId17"/>
    <p:sldId id="283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B0F0"/>
    <a:srgbClr val="9EE1F9"/>
    <a:srgbClr val="BFBFBF"/>
    <a:srgbClr val="F6BF9A"/>
    <a:srgbClr val="00B050"/>
    <a:srgbClr val="AD00C0"/>
    <a:srgbClr val="F6F7F9"/>
    <a:srgbClr val="E9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6" autoAdjust="0"/>
    <p:restoredTop sz="96395" autoAdjust="0"/>
  </p:normalViewPr>
  <p:slideViewPr>
    <p:cSldViewPr snapToGrid="0" snapToObjects="1">
      <p:cViewPr>
        <p:scale>
          <a:sx n="92" d="100"/>
          <a:sy n="92" d="100"/>
        </p:scale>
        <p:origin x="3208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8FB3-92B6-994A-BEDE-5C0FBD0BFD65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3879-CF11-BA45-AB72-6DBDB0FDE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E3879-CF11-BA45-AB72-6DBDB0FDE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17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E3879-CF11-BA45-AB72-6DBDB0FDE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9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E3879-CF11-BA45-AB72-6DBDB0FDE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4CD-D79B-D841-A419-2BC2B62D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B7A3D-3227-BE4F-8E90-C527A4538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F610-B1FB-D147-B62E-C47598DC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2589-45EF-CE48-AFC0-C05AAA85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E2D-1149-7F4D-A25C-20835F3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5DC1-D49E-174B-B15F-92762398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02106-6EA9-DA42-A76D-17B7513B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2EEA-1718-494E-B029-3E37C885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CAE8-A844-A14A-86D3-918EB66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F2B9-5B37-344A-9CA5-5DE447B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DD3A9-8FD3-EB4C-9A62-813EEFD1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0C196-B20F-F845-A7EE-0199DFE9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D841-6832-C24D-84EF-F61EFBB1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AB42-EDA9-D941-B1F2-4BB42E3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D185-FF1F-6245-8A3C-16BD64E3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D549-506C-E642-9940-479A7E2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456-1763-3E47-BD93-FE6D1840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58C0-23EE-C345-A924-2912346A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E62C-EC2A-8249-96F5-616F2939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D13E-DBCA-7A46-B526-48B5AE2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1A2F-C8F9-9B49-B18F-7BE2E70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5121-72D1-7048-8F03-E1C49F3A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2EE4-3994-E440-B02D-97D8FCD7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8C5F-EB5C-DB40-B3F7-E7F1FAA4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52B3-45C2-DD41-9E29-609C5F6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2DC4-92D9-FB4F-8DA4-8D258F08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49F0-6C07-4447-9434-B194F2BBE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9134-5640-FA43-AB6C-433C6ECE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86AE-7CC9-B341-AEE5-3C6C8CE6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33790-A42B-9247-96AF-6691739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E944-119C-3749-A9C9-1D29C9A4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4336-AE2F-E84A-854A-274E7219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D94F-3492-F240-89EA-71C6B2F3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A08C-3672-1B46-9088-E049DDE0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2668-9BB1-4F45-AD03-384C2BEC3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8FC6A-66A7-204D-A13D-6F85D1C2F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AF6CB-0DC6-A04F-BC16-8A7A32A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F1009-1688-7447-822F-5658FC43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05EEE-C5E0-4F48-A451-1F0832CD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33C7-B356-1147-AE98-575859B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52C5A-C6B6-A04E-B87A-A5A1D768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7BF9-234D-684D-BF50-16F98165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1F90C-224D-F449-8399-A7B9CDF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DC683-8949-C74B-ADA2-EFF99921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B9A51-25E1-EB43-9E9E-9ED4C434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10BB-4E33-EE42-AA2C-726D022B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8B59-EAF5-2843-8693-05DC6825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2F00-B913-844B-B3E8-4E257801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84BBB-206B-F746-918D-3B02B05D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C516-AA59-7541-9A6E-080B1414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D5DB-CBCA-0743-B86E-EBECDE5F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D9B3-D628-F846-900F-13C1F767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B09F-1B84-E944-B3CF-593F97C7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D6466-E251-C24B-A6A3-93344193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0845-7C97-7848-8AFB-BD68757B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412A-E31E-1D48-991E-5DCF259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B581-EE3A-E740-A784-3586700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BA89F-7D2E-774C-9F3D-EEA95BFE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517E4-645E-3644-9458-E5B2921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8BC1-D70E-394F-B22A-365B06A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EE3C-0FAF-2C42-B2B0-D2FF7BD53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EA63-B69E-FB4F-9474-178B77EAB39C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A744-06BB-624A-972A-52BEA57F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0C4-3B94-7040-A458-D3A89D0B5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93596"/>
              </p:ext>
            </p:extLst>
          </p:nvPr>
        </p:nvGraphicFramePr>
        <p:xfrm>
          <a:off x="5002350" y="557332"/>
          <a:ext cx="1093650" cy="3140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61133"/>
              </p:ext>
            </p:extLst>
          </p:nvPr>
        </p:nvGraphicFramePr>
        <p:xfrm>
          <a:off x="5256758" y="1276849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AD00C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637674" y="613105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637674" y="113046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new = a[1]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268512" y="810366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5002350" y="146857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5002350" y="222074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5002350" y="297291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7E3D35-D7BA-1349-8809-CC33A63AAEFF}"/>
              </a:ext>
            </a:extLst>
          </p:cNvPr>
          <p:cNvCxnSpPr/>
          <p:nvPr/>
        </p:nvCxnSpPr>
        <p:spPr>
          <a:xfrm>
            <a:off x="5858494" y="703613"/>
            <a:ext cx="7600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175D4C-BA47-C04C-9F94-FEC68AEC6851}"/>
              </a:ext>
            </a:extLst>
          </p:cNvPr>
          <p:cNvSpPr txBox="1"/>
          <p:nvPr/>
        </p:nvSpPr>
        <p:spPr>
          <a:xfrm>
            <a:off x="6618515" y="373912"/>
            <a:ext cx="1208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FEA42C-B57A-8740-95C8-526C0A06C7B9}"/>
              </a:ext>
            </a:extLst>
          </p:cNvPr>
          <p:cNvSpPr txBox="1"/>
          <p:nvPr/>
        </p:nvSpPr>
        <p:spPr>
          <a:xfrm>
            <a:off x="6618515" y="1104968"/>
            <a:ext cx="1733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BC6640-5090-2142-B836-3C31B8E8408F}"/>
              </a:ext>
            </a:extLst>
          </p:cNvPr>
          <p:cNvCxnSpPr/>
          <p:nvPr/>
        </p:nvCxnSpPr>
        <p:spPr>
          <a:xfrm>
            <a:off x="5858494" y="1428008"/>
            <a:ext cx="7600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AB3972-5121-5E40-8F29-9F8DC56E91F1}"/>
              </a:ext>
            </a:extLst>
          </p:cNvPr>
          <p:cNvSpPr txBox="1"/>
          <p:nvPr/>
        </p:nvSpPr>
        <p:spPr>
          <a:xfrm>
            <a:off x="6663398" y="1906199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89411E-4E44-8A4F-ADB2-3E21EAC2BFCF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5160612" y="2220746"/>
            <a:ext cx="1457903" cy="8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9835D7-5AC2-6641-92A4-AC02D2F80B57}"/>
              </a:ext>
            </a:extLst>
          </p:cNvPr>
          <p:cNvSpPr txBox="1"/>
          <p:nvPr/>
        </p:nvSpPr>
        <p:spPr>
          <a:xfrm>
            <a:off x="32841" y="28041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Execution 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52FD29-344C-5745-A422-AF55CC0FF047}"/>
              </a:ext>
            </a:extLst>
          </p:cNvPr>
          <p:cNvSpPr txBox="1"/>
          <p:nvPr/>
        </p:nvSpPr>
        <p:spPr>
          <a:xfrm>
            <a:off x="780988" y="1928358"/>
            <a:ext cx="2253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Current segment of expression being evaluated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2AA838-DAF6-EA4B-9065-17780D4E737D}"/>
              </a:ext>
            </a:extLst>
          </p:cNvPr>
          <p:cNvCxnSpPr>
            <a:cxnSpLocks/>
          </p:cNvCxnSpPr>
          <p:nvPr/>
        </p:nvCxnSpPr>
        <p:spPr>
          <a:xfrm flipV="1">
            <a:off x="1730742" y="1514411"/>
            <a:ext cx="0" cy="391788"/>
          </a:xfrm>
          <a:prstGeom prst="straightConnector1">
            <a:avLst/>
          </a:prstGeom>
          <a:ln w="539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41AD5C-1862-3547-B6CB-1521E0B68089}"/>
              </a:ext>
            </a:extLst>
          </p:cNvPr>
          <p:cNvSpPr txBox="1"/>
          <p:nvPr/>
        </p:nvSpPr>
        <p:spPr>
          <a:xfrm>
            <a:off x="103894" y="5970116"/>
            <a:ext cx="5953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Notation conventions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9360EE-5822-1B49-8A78-B1F0BC151920}"/>
              </a:ext>
            </a:extLst>
          </p:cNvPr>
          <p:cNvCxnSpPr>
            <a:cxnSpLocks/>
          </p:cNvCxnSpPr>
          <p:nvPr/>
        </p:nvCxnSpPr>
        <p:spPr>
          <a:xfrm>
            <a:off x="5858494" y="3127013"/>
            <a:ext cx="760021" cy="0"/>
          </a:xfrm>
          <a:prstGeom prst="line">
            <a:avLst/>
          </a:prstGeom>
          <a:ln>
            <a:solidFill>
              <a:srgbClr val="AD0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D0A2B6-9215-0441-BB20-1F5695174F68}"/>
              </a:ext>
            </a:extLst>
          </p:cNvPr>
          <p:cNvSpPr txBox="1"/>
          <p:nvPr/>
        </p:nvSpPr>
        <p:spPr>
          <a:xfrm>
            <a:off x="6683024" y="2782669"/>
            <a:ext cx="201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Newly changed / created entity</a:t>
            </a:r>
          </a:p>
        </p:txBody>
      </p:sp>
    </p:spTree>
    <p:extLst>
      <p:ext uri="{BB962C8B-B14F-4D97-AF65-F5344CB8AC3E}">
        <p14:creationId xmlns:p14="http://schemas.microsoft.com/office/powerpoint/2010/main" val="309603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5259"/>
            <a:ext cx="9601644" cy="7931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92078"/>
              </p:ext>
            </p:extLst>
          </p:nvPr>
        </p:nvGraphicFramePr>
        <p:xfrm>
          <a:off x="595201" y="2179231"/>
          <a:ext cx="2047878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2.1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4.3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-6.5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89221"/>
              </p:ext>
            </p:extLst>
          </p:nvPr>
        </p:nvGraphicFramePr>
        <p:xfrm>
          <a:off x="595201" y="3957231"/>
          <a:ext cx="1365252" cy="1058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599387" y="177075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555469" y="362936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b1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3217603" y="177402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b2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46475"/>
              </p:ext>
            </p:extLst>
          </p:nvPr>
        </p:nvGraphicFramePr>
        <p:xfrm>
          <a:off x="595201" y="5731382"/>
          <a:ext cx="2047878" cy="211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2.1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4.3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-6.5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err="1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4196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7377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err="1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4196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731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2679EC1-19DD-4894-782C-CE2667379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38815"/>
              </p:ext>
            </p:extLst>
          </p:nvPr>
        </p:nvGraphicFramePr>
        <p:xfrm>
          <a:off x="3217603" y="2167552"/>
          <a:ext cx="1365252" cy="1058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EA8D8A-DBAD-257A-A783-B76FA6A1856E}"/>
              </a:ext>
            </a:extLst>
          </p:cNvPr>
          <p:cNvSpPr txBox="1"/>
          <p:nvPr/>
        </p:nvSpPr>
        <p:spPr>
          <a:xfrm>
            <a:off x="5265503" y="1774025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c2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pd.concat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([a,b2],axis=1)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66C86EB-A120-FBD7-2D1B-3716CA708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83045"/>
              </p:ext>
            </p:extLst>
          </p:nvPr>
        </p:nvGraphicFramePr>
        <p:xfrm>
          <a:off x="5326592" y="2174135"/>
          <a:ext cx="2730504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2.1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4.3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-6.5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err="1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  <a:alpha val="4588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ED4103-49F0-CFE7-FF95-7CE801D791FE}"/>
                  </a:ext>
                </a:extLst>
              </p:cNvPr>
              <p:cNvSpPr txBox="1"/>
              <p:nvPr/>
            </p:nvSpPr>
            <p:spPr>
              <a:xfrm>
                <a:off x="2708175" y="2633801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ED4103-49F0-CFE7-FF95-7CE801D79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75" y="2633801"/>
                <a:ext cx="41998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1C6505-09C7-556E-1B68-3EDFCC9B32D6}"/>
                  </a:ext>
                </a:extLst>
              </p:cNvPr>
              <p:cNvSpPr txBox="1"/>
              <p:nvPr/>
            </p:nvSpPr>
            <p:spPr>
              <a:xfrm>
                <a:off x="1414630" y="3503596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1C6505-09C7-556E-1B68-3EDFCC9B3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630" y="3503596"/>
                <a:ext cx="41998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169B3D-60EA-CF02-6E71-A8068F4320CA}"/>
                  </a:ext>
                </a:extLst>
              </p:cNvPr>
              <p:cNvSpPr txBox="1"/>
              <p:nvPr/>
            </p:nvSpPr>
            <p:spPr>
              <a:xfrm>
                <a:off x="4726551" y="2633801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169B3D-60EA-CF02-6E71-A8068F432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551" y="2633801"/>
                <a:ext cx="41998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363969-C5BF-9EDA-1DB2-6D44D1C0E77D}"/>
                  </a:ext>
                </a:extLst>
              </p:cNvPr>
              <p:cNvSpPr txBox="1"/>
              <p:nvPr/>
            </p:nvSpPr>
            <p:spPr>
              <a:xfrm>
                <a:off x="1414630" y="4942105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363969-C5BF-9EDA-1DB2-6D44D1C0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630" y="4942105"/>
                <a:ext cx="4199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990B3EC-8F3B-722A-671A-7FC8F57EF7DF}"/>
              </a:ext>
            </a:extLst>
          </p:cNvPr>
          <p:cNvSpPr txBox="1"/>
          <p:nvPr/>
        </p:nvSpPr>
        <p:spPr>
          <a:xfrm>
            <a:off x="0" y="60497"/>
            <a:ext cx="56444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Concatenating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(with mismatched shaped Data Frames)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6400" y="2233530"/>
            <a:ext cx="0" cy="2836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-558737" y="3373229"/>
            <a:ext cx="145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Along Axis 0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76665" y="1721546"/>
            <a:ext cx="384413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01234" y="1352214"/>
            <a:ext cx="145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Along Axis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5549095" y="5344912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c1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pd.concat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([a,b1])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769289" y="534491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49095" y="5635690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The default value of "axis" is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555469" y="5344912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c1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pd.concat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([a,b1],axis=0)</a:t>
            </a:r>
          </a:p>
        </p:txBody>
      </p:sp>
    </p:spTree>
    <p:extLst>
      <p:ext uri="{BB962C8B-B14F-4D97-AF65-F5344CB8AC3E}">
        <p14:creationId xmlns:p14="http://schemas.microsoft.com/office/powerpoint/2010/main" val="69050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90" y="0"/>
            <a:ext cx="11853690" cy="927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121FE4-5D82-D700-AA1D-020476280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19771"/>
              </p:ext>
            </p:extLst>
          </p:nvPr>
        </p:nvGraphicFramePr>
        <p:xfrm>
          <a:off x="5241093" y="737884"/>
          <a:ext cx="1899455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727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1864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1864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A185F6-CAE0-D1E9-24A1-5D59659DF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77886"/>
              </p:ext>
            </p:extLst>
          </p:nvPr>
        </p:nvGraphicFramePr>
        <p:xfrm>
          <a:off x="7385055" y="737884"/>
          <a:ext cx="1720979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727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DF2EA5F-7112-9F89-F5C3-16468E26E456}"/>
              </a:ext>
            </a:extLst>
          </p:cNvPr>
          <p:cNvSpPr/>
          <p:nvPr/>
        </p:nvSpPr>
        <p:spPr>
          <a:xfrm>
            <a:off x="6195188" y="225120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7B738F-82F4-EFC0-1CE8-6C942790B9B2}"/>
              </a:ext>
            </a:extLst>
          </p:cNvPr>
          <p:cNvSpPr/>
          <p:nvPr/>
        </p:nvSpPr>
        <p:spPr>
          <a:xfrm>
            <a:off x="8247710" y="225120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ED7D31"/>
                </a:solidFill>
                <a:effectLst/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8E7FC-0D13-9362-DC90-2BE92E65A6C1}"/>
              </a:ext>
            </a:extLst>
          </p:cNvPr>
          <p:cNvSpPr/>
          <p:nvPr/>
        </p:nvSpPr>
        <p:spPr>
          <a:xfrm>
            <a:off x="257059" y="3031810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d.merge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ED7D31"/>
                </a:solidFill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, how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b="1" dirty="0"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", 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="C1")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2968C44-73BC-57F8-13D2-75588BB64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11298"/>
              </p:ext>
            </p:extLst>
          </p:nvPr>
        </p:nvGraphicFramePr>
        <p:xfrm>
          <a:off x="5241093" y="2494967"/>
          <a:ext cx="2675596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2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3164437073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5022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ECCCAE9-B6FF-AEA7-64D8-8CC612A45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79343"/>
              </p:ext>
            </p:extLst>
          </p:nvPr>
        </p:nvGraphicFramePr>
        <p:xfrm>
          <a:off x="5241093" y="4234120"/>
          <a:ext cx="2675596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2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3164437073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499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44A56C1-8797-7773-FA99-48AFDC419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53506"/>
              </p:ext>
            </p:extLst>
          </p:nvPr>
        </p:nvGraphicFramePr>
        <p:xfrm>
          <a:off x="5241093" y="6027061"/>
          <a:ext cx="2675596" cy="1058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2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3164437073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1BAC9FE-2DDD-14FC-E20B-ACF3F9F76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570744"/>
              </p:ext>
            </p:extLst>
          </p:nvPr>
        </p:nvGraphicFramePr>
        <p:xfrm>
          <a:off x="5241093" y="7395648"/>
          <a:ext cx="2675596" cy="176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2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3164437073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5022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99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7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499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180989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BD768F-A2FA-3DBA-CA86-573EDF9364F4}"/>
              </a:ext>
            </a:extLst>
          </p:cNvPr>
          <p:cNvCxnSpPr/>
          <p:nvPr/>
        </p:nvCxnSpPr>
        <p:spPr>
          <a:xfrm>
            <a:off x="2783919" y="3381197"/>
            <a:ext cx="6212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BF028E-33AF-965F-CF27-1C7639E6B9F1}"/>
              </a:ext>
            </a:extLst>
          </p:cNvPr>
          <p:cNvCxnSpPr/>
          <p:nvPr/>
        </p:nvCxnSpPr>
        <p:spPr>
          <a:xfrm>
            <a:off x="2837707" y="5150979"/>
            <a:ext cx="6212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B153FD-7A2C-3B31-E8C5-56918DD5D6AD}"/>
              </a:ext>
            </a:extLst>
          </p:cNvPr>
          <p:cNvCxnSpPr/>
          <p:nvPr/>
        </p:nvCxnSpPr>
        <p:spPr>
          <a:xfrm>
            <a:off x="2839948" y="6931220"/>
            <a:ext cx="6212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809E79-1406-3C24-F224-470C0FA5E96A}"/>
              </a:ext>
            </a:extLst>
          </p:cNvPr>
          <p:cNvCxnSpPr/>
          <p:nvPr/>
        </p:nvCxnSpPr>
        <p:spPr>
          <a:xfrm>
            <a:off x="2839948" y="8473149"/>
            <a:ext cx="6212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09A3CD-D293-FF68-BD51-629B26BEE390}"/>
              </a:ext>
            </a:extLst>
          </p:cNvPr>
          <p:cNvSpPr txBox="1"/>
          <p:nvPr/>
        </p:nvSpPr>
        <p:spPr>
          <a:xfrm>
            <a:off x="7997370" y="2877689"/>
            <a:ext cx="387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with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join the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matching rows of "C1" from</a:t>
            </a:r>
            <a:r>
              <a:rPr lang="en-US" dirty="0"/>
              <a:t> </a:t>
            </a:r>
            <a:r>
              <a:rPr lang="en-US" b="1" dirty="0">
                <a:solidFill>
                  <a:srgbClr val="ED7D31"/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1A0365-D5B2-45C9-9BB4-9B82D49B6743}"/>
              </a:ext>
            </a:extLst>
          </p:cNvPr>
          <p:cNvSpPr txBox="1"/>
          <p:nvPr/>
        </p:nvSpPr>
        <p:spPr>
          <a:xfrm>
            <a:off x="7997370" y="4616842"/>
            <a:ext cx="366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with </a:t>
            </a:r>
            <a:r>
              <a:rPr lang="en-US" b="1" dirty="0">
                <a:solidFill>
                  <a:srgbClr val="ED7D31"/>
                </a:solidFill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join the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matching rows of "C1" from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US" b="1" dirty="0">
                <a:solidFill>
                  <a:srgbClr val="ED7D31"/>
                </a:solidFill>
              </a:rPr>
              <a:t>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1A0365-D5B2-45C9-9BB4-9B82D49B6743}"/>
              </a:ext>
            </a:extLst>
          </p:cNvPr>
          <p:cNvSpPr txBox="1"/>
          <p:nvPr/>
        </p:nvSpPr>
        <p:spPr>
          <a:xfrm>
            <a:off x="7997370" y="6322951"/>
            <a:ext cx="357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Only keep matching rows "C1" in both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b="1" dirty="0">
                <a:solidFill>
                  <a:srgbClr val="ED7D31"/>
                </a:solidFill>
              </a:rPr>
              <a:t>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1A0365-D5B2-45C9-9BB4-9B82D49B6743}"/>
              </a:ext>
            </a:extLst>
          </p:cNvPr>
          <p:cNvSpPr txBox="1"/>
          <p:nvPr/>
        </p:nvSpPr>
        <p:spPr>
          <a:xfrm>
            <a:off x="7997370" y="7954842"/>
            <a:ext cx="357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Keep ALL values and ALL rows from both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b="1" dirty="0">
                <a:solidFill>
                  <a:srgbClr val="ED7D31"/>
                </a:solidFill>
              </a:rPr>
              <a:t>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9A3CD-D293-FF68-BD51-629B26BEE390}"/>
              </a:ext>
            </a:extLst>
          </p:cNvPr>
          <p:cNvSpPr txBox="1"/>
          <p:nvPr/>
        </p:nvSpPr>
        <p:spPr>
          <a:xfrm>
            <a:off x="257059" y="1217946"/>
            <a:ext cx="449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 Data Frames to merge,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b="1" dirty="0">
                <a:solidFill>
                  <a:srgbClr val="ED7D31"/>
                </a:solidFill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90B3EC-8F3B-722A-671A-7FC8F57EF7DF}"/>
              </a:ext>
            </a:extLst>
          </p:cNvPr>
          <p:cNvSpPr txBox="1"/>
          <p:nvPr/>
        </p:nvSpPr>
        <p:spPr>
          <a:xfrm>
            <a:off x="17290" y="0"/>
            <a:ext cx="5392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Merge Data Frames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57059" y="2298700"/>
            <a:ext cx="1115213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FB8E7FC-0D13-9362-DC90-2BE92E65A6C1}"/>
              </a:ext>
            </a:extLst>
          </p:cNvPr>
          <p:cNvSpPr/>
          <p:nvPr/>
        </p:nvSpPr>
        <p:spPr>
          <a:xfrm>
            <a:off x="257059" y="4773647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d.merge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ED7D31"/>
                </a:solidFill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, how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b="1" dirty="0"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="C1")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B8E7FC-0D13-9362-DC90-2BE92E65A6C1}"/>
              </a:ext>
            </a:extLst>
          </p:cNvPr>
          <p:cNvSpPr/>
          <p:nvPr/>
        </p:nvSpPr>
        <p:spPr>
          <a:xfrm>
            <a:off x="257059" y="6554924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d.merge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ED7D31"/>
                </a:solidFill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, how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b="1" dirty="0"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", on="C1"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B8E7FC-0D13-9362-DC90-2BE92E65A6C1}"/>
              </a:ext>
            </a:extLst>
          </p:cNvPr>
          <p:cNvSpPr/>
          <p:nvPr/>
        </p:nvSpPr>
        <p:spPr>
          <a:xfrm>
            <a:off x="257059" y="8093341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d.merge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ED7D31"/>
                </a:solidFill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, how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b="1" dirty="0">
                <a:latin typeface="Consolas" panose="020B0609020204030204" pitchFamily="49" charset="0"/>
              </a:rPr>
              <a:t>outer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="C1")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91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117600"/>
            <a:ext cx="11853690" cy="962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121FE4-5D82-D700-AA1D-020476280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004011"/>
              </p:ext>
            </p:extLst>
          </p:nvPr>
        </p:nvGraphicFramePr>
        <p:xfrm>
          <a:off x="5223803" y="-379716"/>
          <a:ext cx="1899455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727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1864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1864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A185F6-CAE0-D1E9-24A1-5D59659DF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27061"/>
              </p:ext>
            </p:extLst>
          </p:nvPr>
        </p:nvGraphicFramePr>
        <p:xfrm>
          <a:off x="7367765" y="-379716"/>
          <a:ext cx="1720979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727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DF2EA5F-7112-9F89-F5C3-16468E26E456}"/>
              </a:ext>
            </a:extLst>
          </p:cNvPr>
          <p:cNvSpPr/>
          <p:nvPr/>
        </p:nvSpPr>
        <p:spPr>
          <a:xfrm>
            <a:off x="6177898" y="-892480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7B738F-82F4-EFC0-1CE8-6C942790B9B2}"/>
              </a:ext>
            </a:extLst>
          </p:cNvPr>
          <p:cNvSpPr/>
          <p:nvPr/>
        </p:nvSpPr>
        <p:spPr>
          <a:xfrm>
            <a:off x="8230420" y="-892480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ED7D31"/>
                </a:solidFill>
                <a:effectLst/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8E7FC-0D13-9362-DC90-2BE92E65A6C1}"/>
              </a:ext>
            </a:extLst>
          </p:cNvPr>
          <p:cNvSpPr/>
          <p:nvPr/>
        </p:nvSpPr>
        <p:spPr>
          <a:xfrm>
            <a:off x="239769" y="1375986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d.merge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ED7D31"/>
                </a:solidFill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, how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b="1" dirty="0"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", 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="C1")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2968C44-73BC-57F8-13D2-75588BB64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88528"/>
              </p:ext>
            </p:extLst>
          </p:nvPr>
        </p:nvGraphicFramePr>
        <p:xfrm>
          <a:off x="5223803" y="1377367"/>
          <a:ext cx="2675596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2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3164437073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5022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ECCCAE9-B6FF-AEA7-64D8-8CC612A45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77965"/>
              </p:ext>
            </p:extLst>
          </p:nvPr>
        </p:nvGraphicFramePr>
        <p:xfrm>
          <a:off x="5223803" y="3116520"/>
          <a:ext cx="2675596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2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3164437073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499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44A56C1-8797-7773-FA99-48AFDC419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8739"/>
              </p:ext>
            </p:extLst>
          </p:nvPr>
        </p:nvGraphicFramePr>
        <p:xfrm>
          <a:off x="5223803" y="4909461"/>
          <a:ext cx="2675596" cy="1058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2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3164437073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1BAC9FE-2DDD-14FC-E20B-ACF3F9F76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94076"/>
              </p:ext>
            </p:extLst>
          </p:nvPr>
        </p:nvGraphicFramePr>
        <p:xfrm>
          <a:off x="5223803" y="6653298"/>
          <a:ext cx="2675596" cy="176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2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3164437073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5022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99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7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499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180989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BD768F-A2FA-3DBA-CA86-573EDF9364F4}"/>
              </a:ext>
            </a:extLst>
          </p:cNvPr>
          <p:cNvCxnSpPr/>
          <p:nvPr/>
        </p:nvCxnSpPr>
        <p:spPr>
          <a:xfrm>
            <a:off x="2766629" y="1725373"/>
            <a:ext cx="6212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BF028E-33AF-965F-CF27-1C7639E6B9F1}"/>
              </a:ext>
            </a:extLst>
          </p:cNvPr>
          <p:cNvCxnSpPr/>
          <p:nvPr/>
        </p:nvCxnSpPr>
        <p:spPr>
          <a:xfrm>
            <a:off x="2820417" y="3495155"/>
            <a:ext cx="6212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B153FD-7A2C-3B31-E8C5-56918DD5D6AD}"/>
              </a:ext>
            </a:extLst>
          </p:cNvPr>
          <p:cNvCxnSpPr/>
          <p:nvPr/>
        </p:nvCxnSpPr>
        <p:spPr>
          <a:xfrm>
            <a:off x="2822658" y="5275396"/>
            <a:ext cx="6212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809E79-1406-3C24-F224-470C0FA5E96A}"/>
              </a:ext>
            </a:extLst>
          </p:cNvPr>
          <p:cNvCxnSpPr/>
          <p:nvPr/>
        </p:nvCxnSpPr>
        <p:spPr>
          <a:xfrm>
            <a:off x="2822658" y="7066103"/>
            <a:ext cx="6212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09A3CD-D293-FF68-BD51-629B26BEE390}"/>
              </a:ext>
            </a:extLst>
          </p:cNvPr>
          <p:cNvSpPr txBox="1"/>
          <p:nvPr/>
        </p:nvSpPr>
        <p:spPr>
          <a:xfrm>
            <a:off x="7980080" y="1327268"/>
            <a:ext cx="387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with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join the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matching rows of "C1" from</a:t>
            </a:r>
            <a:r>
              <a:rPr lang="en-US" dirty="0"/>
              <a:t> </a:t>
            </a:r>
            <a:r>
              <a:rPr lang="en-US" b="1" dirty="0">
                <a:solidFill>
                  <a:srgbClr val="ED7D31"/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1A0365-D5B2-45C9-9BB4-9B82D49B6743}"/>
              </a:ext>
            </a:extLst>
          </p:cNvPr>
          <p:cNvSpPr txBox="1"/>
          <p:nvPr/>
        </p:nvSpPr>
        <p:spPr>
          <a:xfrm>
            <a:off x="7980080" y="3116520"/>
            <a:ext cx="366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with </a:t>
            </a:r>
            <a:r>
              <a:rPr lang="en-US" b="1" dirty="0">
                <a:solidFill>
                  <a:srgbClr val="ED7D31"/>
                </a:solidFill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join the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matching rows of "C1" from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US" b="1" dirty="0">
                <a:solidFill>
                  <a:srgbClr val="ED7D31"/>
                </a:solidFill>
              </a:rPr>
              <a:t>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1A0365-D5B2-45C9-9BB4-9B82D49B6743}"/>
              </a:ext>
            </a:extLst>
          </p:cNvPr>
          <p:cNvSpPr txBox="1"/>
          <p:nvPr/>
        </p:nvSpPr>
        <p:spPr>
          <a:xfrm>
            <a:off x="7980080" y="4810730"/>
            <a:ext cx="357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Only keep matching rows "C1" in both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b="1" dirty="0">
                <a:solidFill>
                  <a:srgbClr val="ED7D31"/>
                </a:solidFill>
              </a:rPr>
              <a:t>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1A0365-D5B2-45C9-9BB4-9B82D49B6743}"/>
              </a:ext>
            </a:extLst>
          </p:cNvPr>
          <p:cNvSpPr txBox="1"/>
          <p:nvPr/>
        </p:nvSpPr>
        <p:spPr>
          <a:xfrm>
            <a:off x="7980080" y="6610737"/>
            <a:ext cx="357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Keep ALL values and ALL rows from both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b="1" dirty="0">
                <a:solidFill>
                  <a:srgbClr val="ED7D31"/>
                </a:solidFill>
              </a:rPr>
              <a:t>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9A3CD-D293-FF68-BD51-629B26BEE390}"/>
              </a:ext>
            </a:extLst>
          </p:cNvPr>
          <p:cNvSpPr txBox="1"/>
          <p:nvPr/>
        </p:nvSpPr>
        <p:spPr>
          <a:xfrm>
            <a:off x="239769" y="-383785"/>
            <a:ext cx="449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 Data Frames to merge,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b="1" dirty="0">
                <a:solidFill>
                  <a:srgbClr val="ED7D31"/>
                </a:solidFill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90B3EC-8F3B-722A-671A-7FC8F57EF7DF}"/>
              </a:ext>
            </a:extLst>
          </p:cNvPr>
          <p:cNvSpPr txBox="1"/>
          <p:nvPr/>
        </p:nvSpPr>
        <p:spPr>
          <a:xfrm>
            <a:off x="0" y="-1117600"/>
            <a:ext cx="5392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Merge Data Frames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9769" y="1181100"/>
            <a:ext cx="1115213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FB8E7FC-0D13-9362-DC90-2BE92E65A6C1}"/>
              </a:ext>
            </a:extLst>
          </p:cNvPr>
          <p:cNvSpPr/>
          <p:nvPr/>
        </p:nvSpPr>
        <p:spPr>
          <a:xfrm>
            <a:off x="239769" y="3117823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d.merge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ED7D31"/>
                </a:solidFill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, how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b="1" dirty="0"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="C1")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B8E7FC-0D13-9362-DC90-2BE92E65A6C1}"/>
              </a:ext>
            </a:extLst>
          </p:cNvPr>
          <p:cNvSpPr/>
          <p:nvPr/>
        </p:nvSpPr>
        <p:spPr>
          <a:xfrm>
            <a:off x="239769" y="4899100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d.merge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ED7D31"/>
                </a:solidFill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, how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b="1" dirty="0"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", on="C1"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B8E7FC-0D13-9362-DC90-2BE92E65A6C1}"/>
              </a:ext>
            </a:extLst>
          </p:cNvPr>
          <p:cNvSpPr/>
          <p:nvPr/>
        </p:nvSpPr>
        <p:spPr>
          <a:xfrm>
            <a:off x="239769" y="6686295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d.merge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ED7D31"/>
                </a:solidFill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, how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b="1" dirty="0">
                <a:latin typeface="Consolas" panose="020B0609020204030204" pitchFamily="49" charset="0"/>
              </a:rPr>
              <a:t>outer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="C1")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88C9D85-A084-E253-C35B-7A4CA6EBC988}"/>
              </a:ext>
            </a:extLst>
          </p:cNvPr>
          <p:cNvSpPr/>
          <p:nvPr/>
        </p:nvSpPr>
        <p:spPr>
          <a:xfrm>
            <a:off x="9084728" y="1968955"/>
            <a:ext cx="1047883" cy="104788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803C324C-2D29-B85C-155F-A533D8E12DD1}"/>
              </a:ext>
            </a:extLst>
          </p:cNvPr>
          <p:cNvSpPr/>
          <p:nvPr/>
        </p:nvSpPr>
        <p:spPr>
          <a:xfrm>
            <a:off x="9613521" y="2042942"/>
            <a:ext cx="519091" cy="899908"/>
          </a:xfrm>
          <a:custGeom>
            <a:avLst/>
            <a:gdLst>
              <a:gd name="connsiteX0" fmla="*/ 337888 w 675776"/>
              <a:gd name="connsiteY0" fmla="*/ 0 h 1171541"/>
              <a:gd name="connsiteX1" fmla="*/ 375048 w 675776"/>
              <a:gd name="connsiteY1" fmla="*/ 20170 h 1171541"/>
              <a:gd name="connsiteX2" fmla="*/ 675776 w 675776"/>
              <a:gd name="connsiteY2" fmla="*/ 585770 h 1171541"/>
              <a:gd name="connsiteX3" fmla="*/ 375048 w 675776"/>
              <a:gd name="connsiteY3" fmla="*/ 1151371 h 1171541"/>
              <a:gd name="connsiteX4" fmla="*/ 337888 w 675776"/>
              <a:gd name="connsiteY4" fmla="*/ 1171541 h 1171541"/>
              <a:gd name="connsiteX5" fmla="*/ 300728 w 675776"/>
              <a:gd name="connsiteY5" fmla="*/ 1151371 h 1171541"/>
              <a:gd name="connsiteX6" fmla="*/ 0 w 675776"/>
              <a:gd name="connsiteY6" fmla="*/ 585770 h 1171541"/>
              <a:gd name="connsiteX7" fmla="*/ 300728 w 675776"/>
              <a:gd name="connsiteY7" fmla="*/ 20170 h 117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776" h="1171541">
                <a:moveTo>
                  <a:pt x="337888" y="0"/>
                </a:moveTo>
                <a:lnTo>
                  <a:pt x="375048" y="20170"/>
                </a:lnTo>
                <a:cubicBezTo>
                  <a:pt x="556486" y="142746"/>
                  <a:pt x="675776" y="350328"/>
                  <a:pt x="675776" y="585770"/>
                </a:cubicBezTo>
                <a:cubicBezTo>
                  <a:pt x="675776" y="821213"/>
                  <a:pt x="556486" y="1028794"/>
                  <a:pt x="375048" y="1151371"/>
                </a:cubicBezTo>
                <a:lnTo>
                  <a:pt x="337888" y="1171541"/>
                </a:lnTo>
                <a:lnTo>
                  <a:pt x="300728" y="1151371"/>
                </a:lnTo>
                <a:cubicBezTo>
                  <a:pt x="119290" y="1028794"/>
                  <a:pt x="0" y="821213"/>
                  <a:pt x="0" y="585770"/>
                </a:cubicBezTo>
                <a:cubicBezTo>
                  <a:pt x="0" y="350328"/>
                  <a:pt x="119290" y="142746"/>
                  <a:pt x="300728" y="201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D511C9E-E947-A3BB-A90E-6CA273FE5264}"/>
              </a:ext>
            </a:extLst>
          </p:cNvPr>
          <p:cNvSpPr txBox="1"/>
          <p:nvPr/>
        </p:nvSpPr>
        <p:spPr>
          <a:xfrm>
            <a:off x="9222768" y="23024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2FDBB10-2BE6-00FC-A5BE-53E997ABEEF2}"/>
              </a:ext>
            </a:extLst>
          </p:cNvPr>
          <p:cNvSpPr txBox="1"/>
          <p:nvPr/>
        </p:nvSpPr>
        <p:spPr>
          <a:xfrm>
            <a:off x="9591093" y="23024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A,B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CE81899-EC4E-57B1-E037-A75C79605B61}"/>
              </a:ext>
            </a:extLst>
          </p:cNvPr>
          <p:cNvSpPr/>
          <p:nvPr/>
        </p:nvSpPr>
        <p:spPr>
          <a:xfrm>
            <a:off x="9613521" y="3772355"/>
            <a:ext cx="1047883" cy="1047883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916D4EB6-E100-77CD-97DF-6BAB0CCEC723}"/>
              </a:ext>
            </a:extLst>
          </p:cNvPr>
          <p:cNvSpPr/>
          <p:nvPr/>
        </p:nvSpPr>
        <p:spPr>
          <a:xfrm>
            <a:off x="9613521" y="3846342"/>
            <a:ext cx="519091" cy="899908"/>
          </a:xfrm>
          <a:custGeom>
            <a:avLst/>
            <a:gdLst>
              <a:gd name="connsiteX0" fmla="*/ 337888 w 675776"/>
              <a:gd name="connsiteY0" fmla="*/ 0 h 1171541"/>
              <a:gd name="connsiteX1" fmla="*/ 375048 w 675776"/>
              <a:gd name="connsiteY1" fmla="*/ 20170 h 1171541"/>
              <a:gd name="connsiteX2" fmla="*/ 675776 w 675776"/>
              <a:gd name="connsiteY2" fmla="*/ 585770 h 1171541"/>
              <a:gd name="connsiteX3" fmla="*/ 375048 w 675776"/>
              <a:gd name="connsiteY3" fmla="*/ 1151371 h 1171541"/>
              <a:gd name="connsiteX4" fmla="*/ 337888 w 675776"/>
              <a:gd name="connsiteY4" fmla="*/ 1171541 h 1171541"/>
              <a:gd name="connsiteX5" fmla="*/ 300728 w 675776"/>
              <a:gd name="connsiteY5" fmla="*/ 1151371 h 1171541"/>
              <a:gd name="connsiteX6" fmla="*/ 0 w 675776"/>
              <a:gd name="connsiteY6" fmla="*/ 585770 h 1171541"/>
              <a:gd name="connsiteX7" fmla="*/ 300728 w 675776"/>
              <a:gd name="connsiteY7" fmla="*/ 20170 h 117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776" h="1171541">
                <a:moveTo>
                  <a:pt x="337888" y="0"/>
                </a:moveTo>
                <a:lnTo>
                  <a:pt x="375048" y="20170"/>
                </a:lnTo>
                <a:cubicBezTo>
                  <a:pt x="556486" y="142746"/>
                  <a:pt x="675776" y="350328"/>
                  <a:pt x="675776" y="585770"/>
                </a:cubicBezTo>
                <a:cubicBezTo>
                  <a:pt x="675776" y="821213"/>
                  <a:pt x="556486" y="1028794"/>
                  <a:pt x="375048" y="1151371"/>
                </a:cubicBezTo>
                <a:lnTo>
                  <a:pt x="337888" y="1171541"/>
                </a:lnTo>
                <a:lnTo>
                  <a:pt x="300728" y="1151371"/>
                </a:lnTo>
                <a:cubicBezTo>
                  <a:pt x="119290" y="1028794"/>
                  <a:pt x="0" y="821213"/>
                  <a:pt x="0" y="585770"/>
                </a:cubicBezTo>
                <a:cubicBezTo>
                  <a:pt x="0" y="350328"/>
                  <a:pt x="119290" y="142746"/>
                  <a:pt x="300728" y="201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A290D91-D787-23E3-F63A-51028922F393}"/>
              </a:ext>
            </a:extLst>
          </p:cNvPr>
          <p:cNvSpPr txBox="1"/>
          <p:nvPr/>
        </p:nvSpPr>
        <p:spPr>
          <a:xfrm>
            <a:off x="10176432" y="4100647"/>
            <a:ext cx="35137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DE85DEB9-1EB6-63B4-80D6-198F121D4A63}"/>
              </a:ext>
            </a:extLst>
          </p:cNvPr>
          <p:cNvSpPr/>
          <p:nvPr/>
        </p:nvSpPr>
        <p:spPr>
          <a:xfrm>
            <a:off x="9613521" y="5521540"/>
            <a:ext cx="519091" cy="899908"/>
          </a:xfrm>
          <a:custGeom>
            <a:avLst/>
            <a:gdLst>
              <a:gd name="connsiteX0" fmla="*/ 337888 w 675776"/>
              <a:gd name="connsiteY0" fmla="*/ 0 h 1171541"/>
              <a:gd name="connsiteX1" fmla="*/ 375048 w 675776"/>
              <a:gd name="connsiteY1" fmla="*/ 20170 h 1171541"/>
              <a:gd name="connsiteX2" fmla="*/ 675776 w 675776"/>
              <a:gd name="connsiteY2" fmla="*/ 585770 h 1171541"/>
              <a:gd name="connsiteX3" fmla="*/ 375048 w 675776"/>
              <a:gd name="connsiteY3" fmla="*/ 1151371 h 1171541"/>
              <a:gd name="connsiteX4" fmla="*/ 337888 w 675776"/>
              <a:gd name="connsiteY4" fmla="*/ 1171541 h 1171541"/>
              <a:gd name="connsiteX5" fmla="*/ 300728 w 675776"/>
              <a:gd name="connsiteY5" fmla="*/ 1151371 h 1171541"/>
              <a:gd name="connsiteX6" fmla="*/ 0 w 675776"/>
              <a:gd name="connsiteY6" fmla="*/ 585770 h 1171541"/>
              <a:gd name="connsiteX7" fmla="*/ 300728 w 675776"/>
              <a:gd name="connsiteY7" fmla="*/ 20170 h 117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776" h="1171541">
                <a:moveTo>
                  <a:pt x="337888" y="0"/>
                </a:moveTo>
                <a:lnTo>
                  <a:pt x="375048" y="20170"/>
                </a:lnTo>
                <a:cubicBezTo>
                  <a:pt x="556486" y="142746"/>
                  <a:pt x="675776" y="350328"/>
                  <a:pt x="675776" y="585770"/>
                </a:cubicBezTo>
                <a:cubicBezTo>
                  <a:pt x="675776" y="821213"/>
                  <a:pt x="556486" y="1028794"/>
                  <a:pt x="375048" y="1151371"/>
                </a:cubicBezTo>
                <a:lnTo>
                  <a:pt x="337888" y="1171541"/>
                </a:lnTo>
                <a:lnTo>
                  <a:pt x="300728" y="1151371"/>
                </a:lnTo>
                <a:cubicBezTo>
                  <a:pt x="119290" y="1028794"/>
                  <a:pt x="0" y="821213"/>
                  <a:pt x="0" y="585770"/>
                </a:cubicBezTo>
                <a:cubicBezTo>
                  <a:pt x="0" y="350328"/>
                  <a:pt x="119290" y="142746"/>
                  <a:pt x="300728" y="201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9A674A4-25E1-36EF-D66A-12D71FA89B63}"/>
              </a:ext>
            </a:extLst>
          </p:cNvPr>
          <p:cNvSpPr txBox="1"/>
          <p:nvPr/>
        </p:nvSpPr>
        <p:spPr>
          <a:xfrm>
            <a:off x="9077772" y="5781074"/>
            <a:ext cx="447220" cy="28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A,C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88AFDC8-9F4E-404A-4D22-03BF009967E3}"/>
              </a:ext>
            </a:extLst>
          </p:cNvPr>
          <p:cNvSpPr txBox="1"/>
          <p:nvPr/>
        </p:nvSpPr>
        <p:spPr>
          <a:xfrm>
            <a:off x="10176432" y="5781074"/>
            <a:ext cx="269908" cy="28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F06D00D-C914-6FEB-A187-D143F21376BF}"/>
              </a:ext>
            </a:extLst>
          </p:cNvPr>
          <p:cNvSpPr/>
          <p:nvPr/>
        </p:nvSpPr>
        <p:spPr>
          <a:xfrm>
            <a:off x="9084728" y="7226755"/>
            <a:ext cx="1047883" cy="104788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2A43155-C9C9-5833-5A61-CC3726962B26}"/>
              </a:ext>
            </a:extLst>
          </p:cNvPr>
          <p:cNvSpPr/>
          <p:nvPr/>
        </p:nvSpPr>
        <p:spPr>
          <a:xfrm>
            <a:off x="9613521" y="7226755"/>
            <a:ext cx="1047883" cy="1047883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80F93064-460D-0502-1FDF-872C5E4E89E3}"/>
              </a:ext>
            </a:extLst>
          </p:cNvPr>
          <p:cNvSpPr/>
          <p:nvPr/>
        </p:nvSpPr>
        <p:spPr>
          <a:xfrm>
            <a:off x="9613521" y="7300742"/>
            <a:ext cx="519091" cy="899908"/>
          </a:xfrm>
          <a:custGeom>
            <a:avLst/>
            <a:gdLst>
              <a:gd name="connsiteX0" fmla="*/ 337888 w 675776"/>
              <a:gd name="connsiteY0" fmla="*/ 0 h 1171541"/>
              <a:gd name="connsiteX1" fmla="*/ 375048 w 675776"/>
              <a:gd name="connsiteY1" fmla="*/ 20170 h 1171541"/>
              <a:gd name="connsiteX2" fmla="*/ 675776 w 675776"/>
              <a:gd name="connsiteY2" fmla="*/ 585770 h 1171541"/>
              <a:gd name="connsiteX3" fmla="*/ 375048 w 675776"/>
              <a:gd name="connsiteY3" fmla="*/ 1151371 h 1171541"/>
              <a:gd name="connsiteX4" fmla="*/ 337888 w 675776"/>
              <a:gd name="connsiteY4" fmla="*/ 1171541 h 1171541"/>
              <a:gd name="connsiteX5" fmla="*/ 300728 w 675776"/>
              <a:gd name="connsiteY5" fmla="*/ 1151371 h 1171541"/>
              <a:gd name="connsiteX6" fmla="*/ 0 w 675776"/>
              <a:gd name="connsiteY6" fmla="*/ 585770 h 1171541"/>
              <a:gd name="connsiteX7" fmla="*/ 300728 w 675776"/>
              <a:gd name="connsiteY7" fmla="*/ 20170 h 117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776" h="1171541">
                <a:moveTo>
                  <a:pt x="337888" y="0"/>
                </a:moveTo>
                <a:lnTo>
                  <a:pt x="375048" y="20170"/>
                </a:lnTo>
                <a:cubicBezTo>
                  <a:pt x="556486" y="142746"/>
                  <a:pt x="675776" y="350328"/>
                  <a:pt x="675776" y="585770"/>
                </a:cubicBezTo>
                <a:cubicBezTo>
                  <a:pt x="675776" y="821213"/>
                  <a:pt x="556486" y="1028794"/>
                  <a:pt x="375048" y="1151371"/>
                </a:cubicBezTo>
                <a:lnTo>
                  <a:pt x="337888" y="1171541"/>
                </a:lnTo>
                <a:lnTo>
                  <a:pt x="300728" y="1151371"/>
                </a:lnTo>
                <a:cubicBezTo>
                  <a:pt x="119290" y="1028794"/>
                  <a:pt x="0" y="821213"/>
                  <a:pt x="0" y="585770"/>
                </a:cubicBezTo>
                <a:cubicBezTo>
                  <a:pt x="0" y="350328"/>
                  <a:pt x="119290" y="142746"/>
                  <a:pt x="300728" y="201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CC8705D-1EEC-B17B-D6D2-4F4F4D1C0DA4}"/>
              </a:ext>
            </a:extLst>
          </p:cNvPr>
          <p:cNvSpPr txBox="1"/>
          <p:nvPr/>
        </p:nvSpPr>
        <p:spPr>
          <a:xfrm>
            <a:off x="9222768" y="75602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92E84E4-2383-2329-A780-247462548351}"/>
              </a:ext>
            </a:extLst>
          </p:cNvPr>
          <p:cNvSpPr txBox="1"/>
          <p:nvPr/>
        </p:nvSpPr>
        <p:spPr>
          <a:xfrm>
            <a:off x="10176432" y="7560276"/>
            <a:ext cx="269908" cy="28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D551C30D-1D8E-0E03-6CB7-98FDE8EEC2BF}"/>
              </a:ext>
            </a:extLst>
          </p:cNvPr>
          <p:cNvSpPr/>
          <p:nvPr/>
        </p:nvSpPr>
        <p:spPr>
          <a:xfrm>
            <a:off x="9084727" y="3767009"/>
            <a:ext cx="788339" cy="1047884"/>
          </a:xfrm>
          <a:custGeom>
            <a:avLst/>
            <a:gdLst>
              <a:gd name="connsiteX0" fmla="*/ 523942 w 788339"/>
              <a:gd name="connsiteY0" fmla="*/ 0 h 1047884"/>
              <a:gd name="connsiteX1" fmla="*/ 727884 w 788339"/>
              <a:gd name="connsiteY1" fmla="*/ 41174 h 1047884"/>
              <a:gd name="connsiteX2" fmla="*/ 788339 w 788339"/>
              <a:gd name="connsiteY2" fmla="*/ 73988 h 1047884"/>
              <a:gd name="connsiteX3" fmla="*/ 759794 w 788339"/>
              <a:gd name="connsiteY3" fmla="*/ 89481 h 1047884"/>
              <a:gd name="connsiteX4" fmla="*/ 528793 w 788339"/>
              <a:gd name="connsiteY4" fmla="*/ 523942 h 1047884"/>
              <a:gd name="connsiteX5" fmla="*/ 759794 w 788339"/>
              <a:gd name="connsiteY5" fmla="*/ 958403 h 1047884"/>
              <a:gd name="connsiteX6" fmla="*/ 788339 w 788339"/>
              <a:gd name="connsiteY6" fmla="*/ 973896 h 1047884"/>
              <a:gd name="connsiteX7" fmla="*/ 727884 w 788339"/>
              <a:gd name="connsiteY7" fmla="*/ 1006710 h 1047884"/>
              <a:gd name="connsiteX8" fmla="*/ 523942 w 788339"/>
              <a:gd name="connsiteY8" fmla="*/ 1047884 h 1047884"/>
              <a:gd name="connsiteX9" fmla="*/ 0 w 788339"/>
              <a:gd name="connsiteY9" fmla="*/ 523942 h 1047884"/>
              <a:gd name="connsiteX10" fmla="*/ 523942 w 788339"/>
              <a:gd name="connsiteY10" fmla="*/ 0 h 104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339" h="1047884">
                <a:moveTo>
                  <a:pt x="523942" y="0"/>
                </a:moveTo>
                <a:cubicBezTo>
                  <a:pt x="596283" y="0"/>
                  <a:pt x="665200" y="14661"/>
                  <a:pt x="727884" y="41174"/>
                </a:cubicBezTo>
                <a:lnTo>
                  <a:pt x="788339" y="73988"/>
                </a:lnTo>
                <a:lnTo>
                  <a:pt x="759794" y="89481"/>
                </a:lnTo>
                <a:cubicBezTo>
                  <a:pt x="620425" y="183637"/>
                  <a:pt x="528793" y="343089"/>
                  <a:pt x="528793" y="523942"/>
                </a:cubicBezTo>
                <a:cubicBezTo>
                  <a:pt x="528793" y="704795"/>
                  <a:pt x="620425" y="864247"/>
                  <a:pt x="759794" y="958403"/>
                </a:cubicBezTo>
                <a:lnTo>
                  <a:pt x="788339" y="973896"/>
                </a:lnTo>
                <a:lnTo>
                  <a:pt x="727884" y="1006710"/>
                </a:lnTo>
                <a:cubicBezTo>
                  <a:pt x="665200" y="1033223"/>
                  <a:pt x="596283" y="1047884"/>
                  <a:pt x="523942" y="1047884"/>
                </a:cubicBezTo>
                <a:cubicBezTo>
                  <a:pt x="234577" y="1047884"/>
                  <a:pt x="0" y="813307"/>
                  <a:pt x="0" y="523942"/>
                </a:cubicBezTo>
                <a:cubicBezTo>
                  <a:pt x="0" y="234577"/>
                  <a:pt x="234577" y="0"/>
                  <a:pt x="52394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F89B086C-A7F9-E8BD-6B0E-17B935062510}"/>
              </a:ext>
            </a:extLst>
          </p:cNvPr>
          <p:cNvSpPr/>
          <p:nvPr/>
        </p:nvSpPr>
        <p:spPr>
          <a:xfrm>
            <a:off x="9858263" y="1968954"/>
            <a:ext cx="788338" cy="1047884"/>
          </a:xfrm>
          <a:custGeom>
            <a:avLst/>
            <a:gdLst>
              <a:gd name="connsiteX0" fmla="*/ 264396 w 788338"/>
              <a:gd name="connsiteY0" fmla="*/ 0 h 1047884"/>
              <a:gd name="connsiteX1" fmla="*/ 788338 w 788338"/>
              <a:gd name="connsiteY1" fmla="*/ 523942 h 1047884"/>
              <a:gd name="connsiteX2" fmla="*/ 264396 w 788338"/>
              <a:gd name="connsiteY2" fmla="*/ 1047884 h 1047884"/>
              <a:gd name="connsiteX3" fmla="*/ 60454 w 788338"/>
              <a:gd name="connsiteY3" fmla="*/ 1006710 h 1047884"/>
              <a:gd name="connsiteX4" fmla="*/ 0 w 788338"/>
              <a:gd name="connsiteY4" fmla="*/ 973897 h 1047884"/>
              <a:gd name="connsiteX5" fmla="*/ 28544 w 788338"/>
              <a:gd name="connsiteY5" fmla="*/ 958403 h 1047884"/>
              <a:gd name="connsiteX6" fmla="*/ 259545 w 788338"/>
              <a:gd name="connsiteY6" fmla="*/ 523942 h 1047884"/>
              <a:gd name="connsiteX7" fmla="*/ 28544 w 788338"/>
              <a:gd name="connsiteY7" fmla="*/ 89481 h 1047884"/>
              <a:gd name="connsiteX8" fmla="*/ 0 w 788338"/>
              <a:gd name="connsiteY8" fmla="*/ 73988 h 1047884"/>
              <a:gd name="connsiteX9" fmla="*/ 60454 w 788338"/>
              <a:gd name="connsiteY9" fmla="*/ 41174 h 1047884"/>
              <a:gd name="connsiteX10" fmla="*/ 264396 w 788338"/>
              <a:gd name="connsiteY10" fmla="*/ 0 h 104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338" h="1047884">
                <a:moveTo>
                  <a:pt x="264396" y="0"/>
                </a:moveTo>
                <a:cubicBezTo>
                  <a:pt x="553761" y="0"/>
                  <a:pt x="788338" y="234577"/>
                  <a:pt x="788338" y="523942"/>
                </a:cubicBezTo>
                <a:cubicBezTo>
                  <a:pt x="788338" y="813307"/>
                  <a:pt x="553761" y="1047884"/>
                  <a:pt x="264396" y="1047884"/>
                </a:cubicBezTo>
                <a:cubicBezTo>
                  <a:pt x="192055" y="1047884"/>
                  <a:pt x="123138" y="1033223"/>
                  <a:pt x="60454" y="1006710"/>
                </a:cubicBezTo>
                <a:lnTo>
                  <a:pt x="0" y="973897"/>
                </a:lnTo>
                <a:lnTo>
                  <a:pt x="28544" y="958403"/>
                </a:lnTo>
                <a:cubicBezTo>
                  <a:pt x="167913" y="864247"/>
                  <a:pt x="259545" y="704795"/>
                  <a:pt x="259545" y="523942"/>
                </a:cubicBezTo>
                <a:cubicBezTo>
                  <a:pt x="259545" y="343089"/>
                  <a:pt x="167913" y="183638"/>
                  <a:pt x="28544" y="89481"/>
                </a:cubicBezTo>
                <a:lnTo>
                  <a:pt x="0" y="73988"/>
                </a:lnTo>
                <a:lnTo>
                  <a:pt x="60454" y="41174"/>
                </a:lnTo>
                <a:cubicBezTo>
                  <a:pt x="123138" y="14661"/>
                  <a:pt x="192055" y="0"/>
                  <a:pt x="26439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54F27D-3DB4-0267-468E-0E4D98A444B7}"/>
              </a:ext>
            </a:extLst>
          </p:cNvPr>
          <p:cNvSpPr txBox="1"/>
          <p:nvPr/>
        </p:nvSpPr>
        <p:spPr>
          <a:xfrm>
            <a:off x="10176432" y="23024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E6A0351-2B20-FD2D-7955-A71AB446E2A1}"/>
              </a:ext>
            </a:extLst>
          </p:cNvPr>
          <p:cNvSpPr txBox="1"/>
          <p:nvPr/>
        </p:nvSpPr>
        <p:spPr>
          <a:xfrm>
            <a:off x="9204173" y="41006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68" name="Freeform 167">
            <a:extLst>
              <a:ext uri="{FF2B5EF4-FFF2-40B4-BE49-F238E27FC236}">
                <a16:creationId xmlns:a16="http://schemas.microsoft.com/office/drawing/2014/main" id="{35B375E1-437B-25F3-EE06-E1E50A76D6F5}"/>
              </a:ext>
            </a:extLst>
          </p:cNvPr>
          <p:cNvSpPr/>
          <p:nvPr/>
        </p:nvSpPr>
        <p:spPr>
          <a:xfrm>
            <a:off x="9084727" y="5447891"/>
            <a:ext cx="788339" cy="1047884"/>
          </a:xfrm>
          <a:custGeom>
            <a:avLst/>
            <a:gdLst>
              <a:gd name="connsiteX0" fmla="*/ 523942 w 788339"/>
              <a:gd name="connsiteY0" fmla="*/ 0 h 1047884"/>
              <a:gd name="connsiteX1" fmla="*/ 727884 w 788339"/>
              <a:gd name="connsiteY1" fmla="*/ 41174 h 1047884"/>
              <a:gd name="connsiteX2" fmla="*/ 788339 w 788339"/>
              <a:gd name="connsiteY2" fmla="*/ 73988 h 1047884"/>
              <a:gd name="connsiteX3" fmla="*/ 759794 w 788339"/>
              <a:gd name="connsiteY3" fmla="*/ 89481 h 1047884"/>
              <a:gd name="connsiteX4" fmla="*/ 528793 w 788339"/>
              <a:gd name="connsiteY4" fmla="*/ 523942 h 1047884"/>
              <a:gd name="connsiteX5" fmla="*/ 759794 w 788339"/>
              <a:gd name="connsiteY5" fmla="*/ 958403 h 1047884"/>
              <a:gd name="connsiteX6" fmla="*/ 788339 w 788339"/>
              <a:gd name="connsiteY6" fmla="*/ 973896 h 1047884"/>
              <a:gd name="connsiteX7" fmla="*/ 727884 w 788339"/>
              <a:gd name="connsiteY7" fmla="*/ 1006710 h 1047884"/>
              <a:gd name="connsiteX8" fmla="*/ 523942 w 788339"/>
              <a:gd name="connsiteY8" fmla="*/ 1047884 h 1047884"/>
              <a:gd name="connsiteX9" fmla="*/ 0 w 788339"/>
              <a:gd name="connsiteY9" fmla="*/ 523942 h 1047884"/>
              <a:gd name="connsiteX10" fmla="*/ 523942 w 788339"/>
              <a:gd name="connsiteY10" fmla="*/ 0 h 104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339" h="1047884">
                <a:moveTo>
                  <a:pt x="523942" y="0"/>
                </a:moveTo>
                <a:cubicBezTo>
                  <a:pt x="596283" y="0"/>
                  <a:pt x="665200" y="14661"/>
                  <a:pt x="727884" y="41174"/>
                </a:cubicBezTo>
                <a:lnTo>
                  <a:pt x="788339" y="73988"/>
                </a:lnTo>
                <a:lnTo>
                  <a:pt x="759794" y="89481"/>
                </a:lnTo>
                <a:cubicBezTo>
                  <a:pt x="620425" y="183637"/>
                  <a:pt x="528793" y="343089"/>
                  <a:pt x="528793" y="523942"/>
                </a:cubicBezTo>
                <a:cubicBezTo>
                  <a:pt x="528793" y="704795"/>
                  <a:pt x="620425" y="864247"/>
                  <a:pt x="759794" y="958403"/>
                </a:cubicBezTo>
                <a:lnTo>
                  <a:pt x="788339" y="973896"/>
                </a:lnTo>
                <a:lnTo>
                  <a:pt x="727884" y="1006710"/>
                </a:lnTo>
                <a:cubicBezTo>
                  <a:pt x="665200" y="1033223"/>
                  <a:pt x="596283" y="1047884"/>
                  <a:pt x="523942" y="1047884"/>
                </a:cubicBezTo>
                <a:cubicBezTo>
                  <a:pt x="234577" y="1047884"/>
                  <a:pt x="0" y="813307"/>
                  <a:pt x="0" y="523942"/>
                </a:cubicBezTo>
                <a:cubicBezTo>
                  <a:pt x="0" y="234577"/>
                  <a:pt x="234577" y="0"/>
                  <a:pt x="52394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940E28-EADA-7F5D-B7D6-4B8949469C1A}"/>
              </a:ext>
            </a:extLst>
          </p:cNvPr>
          <p:cNvSpPr txBox="1"/>
          <p:nvPr/>
        </p:nvSpPr>
        <p:spPr>
          <a:xfrm>
            <a:off x="9222768" y="578675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49BDEA11-C159-8B8F-3E71-146F551674E1}"/>
              </a:ext>
            </a:extLst>
          </p:cNvPr>
          <p:cNvSpPr/>
          <p:nvPr/>
        </p:nvSpPr>
        <p:spPr>
          <a:xfrm>
            <a:off x="9858263" y="5446111"/>
            <a:ext cx="788338" cy="1047884"/>
          </a:xfrm>
          <a:custGeom>
            <a:avLst/>
            <a:gdLst>
              <a:gd name="connsiteX0" fmla="*/ 264396 w 788338"/>
              <a:gd name="connsiteY0" fmla="*/ 0 h 1047884"/>
              <a:gd name="connsiteX1" fmla="*/ 788338 w 788338"/>
              <a:gd name="connsiteY1" fmla="*/ 523942 h 1047884"/>
              <a:gd name="connsiteX2" fmla="*/ 264396 w 788338"/>
              <a:gd name="connsiteY2" fmla="*/ 1047884 h 1047884"/>
              <a:gd name="connsiteX3" fmla="*/ 60454 w 788338"/>
              <a:gd name="connsiteY3" fmla="*/ 1006710 h 1047884"/>
              <a:gd name="connsiteX4" fmla="*/ 0 w 788338"/>
              <a:gd name="connsiteY4" fmla="*/ 973897 h 1047884"/>
              <a:gd name="connsiteX5" fmla="*/ 28544 w 788338"/>
              <a:gd name="connsiteY5" fmla="*/ 958403 h 1047884"/>
              <a:gd name="connsiteX6" fmla="*/ 259545 w 788338"/>
              <a:gd name="connsiteY6" fmla="*/ 523942 h 1047884"/>
              <a:gd name="connsiteX7" fmla="*/ 28544 w 788338"/>
              <a:gd name="connsiteY7" fmla="*/ 89481 h 1047884"/>
              <a:gd name="connsiteX8" fmla="*/ 0 w 788338"/>
              <a:gd name="connsiteY8" fmla="*/ 73988 h 1047884"/>
              <a:gd name="connsiteX9" fmla="*/ 60454 w 788338"/>
              <a:gd name="connsiteY9" fmla="*/ 41174 h 1047884"/>
              <a:gd name="connsiteX10" fmla="*/ 264396 w 788338"/>
              <a:gd name="connsiteY10" fmla="*/ 0 h 104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8338" h="1047884">
                <a:moveTo>
                  <a:pt x="264396" y="0"/>
                </a:moveTo>
                <a:cubicBezTo>
                  <a:pt x="553761" y="0"/>
                  <a:pt x="788338" y="234577"/>
                  <a:pt x="788338" y="523942"/>
                </a:cubicBezTo>
                <a:cubicBezTo>
                  <a:pt x="788338" y="813307"/>
                  <a:pt x="553761" y="1047884"/>
                  <a:pt x="264396" y="1047884"/>
                </a:cubicBezTo>
                <a:cubicBezTo>
                  <a:pt x="192055" y="1047884"/>
                  <a:pt x="123138" y="1033223"/>
                  <a:pt x="60454" y="1006710"/>
                </a:cubicBezTo>
                <a:lnTo>
                  <a:pt x="0" y="973897"/>
                </a:lnTo>
                <a:lnTo>
                  <a:pt x="28544" y="958403"/>
                </a:lnTo>
                <a:cubicBezTo>
                  <a:pt x="167913" y="864247"/>
                  <a:pt x="259545" y="704795"/>
                  <a:pt x="259545" y="523942"/>
                </a:cubicBezTo>
                <a:cubicBezTo>
                  <a:pt x="259545" y="343089"/>
                  <a:pt x="167913" y="183638"/>
                  <a:pt x="28544" y="89481"/>
                </a:cubicBezTo>
                <a:lnTo>
                  <a:pt x="0" y="73988"/>
                </a:lnTo>
                <a:lnTo>
                  <a:pt x="60454" y="41174"/>
                </a:lnTo>
                <a:cubicBezTo>
                  <a:pt x="123138" y="14661"/>
                  <a:pt x="192055" y="0"/>
                  <a:pt x="26439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73FFDD2-9D70-DB18-D213-90C3C6F786C7}"/>
              </a:ext>
            </a:extLst>
          </p:cNvPr>
          <p:cNvSpPr txBox="1"/>
          <p:nvPr/>
        </p:nvSpPr>
        <p:spPr>
          <a:xfrm>
            <a:off x="10176432" y="57718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1723F89-CC41-82C0-B4C4-233D68997E72}"/>
              </a:ext>
            </a:extLst>
          </p:cNvPr>
          <p:cNvSpPr txBox="1"/>
          <p:nvPr/>
        </p:nvSpPr>
        <p:spPr>
          <a:xfrm>
            <a:off x="9591093" y="4100646"/>
            <a:ext cx="58221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A,B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B870373-78AE-F324-EFA9-7CECE18482F4}"/>
              </a:ext>
            </a:extLst>
          </p:cNvPr>
          <p:cNvSpPr txBox="1"/>
          <p:nvPr/>
        </p:nvSpPr>
        <p:spPr>
          <a:xfrm>
            <a:off x="9591093" y="578078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A,B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D25B930-F686-7905-23E9-9F96CDC743F5}"/>
              </a:ext>
            </a:extLst>
          </p:cNvPr>
          <p:cNvSpPr txBox="1"/>
          <p:nvPr/>
        </p:nvSpPr>
        <p:spPr>
          <a:xfrm>
            <a:off x="9591093" y="755579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A,B</a:t>
            </a:r>
          </a:p>
        </p:txBody>
      </p:sp>
    </p:spTree>
    <p:extLst>
      <p:ext uri="{BB962C8B-B14F-4D97-AF65-F5344CB8AC3E}">
        <p14:creationId xmlns:p14="http://schemas.microsoft.com/office/powerpoint/2010/main" val="409517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277BEEF-61E3-18CE-4461-2FD2072AD1A2}"/>
              </a:ext>
            </a:extLst>
          </p:cNvPr>
          <p:cNvSpPr/>
          <p:nvPr/>
        </p:nvSpPr>
        <p:spPr>
          <a:xfrm>
            <a:off x="17290" y="0"/>
            <a:ext cx="11853690" cy="923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121FE4-5D82-D700-AA1D-020476280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19872"/>
              </p:ext>
            </p:extLst>
          </p:nvPr>
        </p:nvGraphicFramePr>
        <p:xfrm>
          <a:off x="2043558" y="1311518"/>
          <a:ext cx="1899455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727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1864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1864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course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Mia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Lucas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Ang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econ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A185F6-CAE0-D1E9-24A1-5D59659DF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25869"/>
              </p:ext>
            </p:extLst>
          </p:nvPr>
        </p:nvGraphicFramePr>
        <p:xfrm>
          <a:off x="4187520" y="1311518"/>
          <a:ext cx="1720979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727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grade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Lucas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Ang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Mia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A+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DF2EA5F-7112-9F89-F5C3-16468E26E456}"/>
              </a:ext>
            </a:extLst>
          </p:cNvPr>
          <p:cNvSpPr/>
          <p:nvPr/>
        </p:nvSpPr>
        <p:spPr>
          <a:xfrm>
            <a:off x="2043558" y="946846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7B738F-82F4-EFC0-1CE8-6C942790B9B2}"/>
              </a:ext>
            </a:extLst>
          </p:cNvPr>
          <p:cNvSpPr/>
          <p:nvPr/>
        </p:nvSpPr>
        <p:spPr>
          <a:xfrm>
            <a:off x="4187520" y="946846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ED7D31"/>
                </a:solidFill>
                <a:effectLst/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90B3EC-8F3B-722A-671A-7FC8F57EF7DF}"/>
              </a:ext>
            </a:extLst>
          </p:cNvPr>
          <p:cNvSpPr txBox="1"/>
          <p:nvPr/>
        </p:nvSpPr>
        <p:spPr>
          <a:xfrm>
            <a:off x="17290" y="0"/>
            <a:ext cx="5819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 Joins (OLD)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57059" y="3004911"/>
            <a:ext cx="1115213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B09A3CD-D293-FF68-BD51-629B26BEE390}"/>
              </a:ext>
            </a:extLst>
          </p:cNvPr>
          <p:cNvSpPr txBox="1"/>
          <p:nvPr/>
        </p:nvSpPr>
        <p:spPr>
          <a:xfrm>
            <a:off x="113010" y="1750526"/>
            <a:ext cx="189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One-to-one</a:t>
            </a:r>
            <a:endParaRPr lang="en-US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2968C44-73BC-57F8-13D2-75588BB64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05790"/>
              </p:ext>
            </p:extLst>
          </p:nvPr>
        </p:nvGraphicFramePr>
        <p:xfrm>
          <a:off x="6241387" y="1320460"/>
          <a:ext cx="2675596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2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3164437073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course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grade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Mia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A+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Lucas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Ang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econ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A+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22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A87B738F-82F4-EFC0-1CE8-6C942790B9B2}"/>
              </a:ext>
            </a:extLst>
          </p:cNvPr>
          <p:cNvSpPr/>
          <p:nvPr/>
        </p:nvSpPr>
        <p:spPr>
          <a:xfrm>
            <a:off x="6241387" y="946846"/>
            <a:ext cx="3999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pd.merge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ED7D3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,how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="name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CB121FE4-5D82-D700-AA1D-020476280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4719"/>
              </p:ext>
            </p:extLst>
          </p:nvPr>
        </p:nvGraphicFramePr>
        <p:xfrm>
          <a:off x="2043558" y="3797032"/>
          <a:ext cx="1899455" cy="176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727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1864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1864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course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Lucas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Ang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econ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Jia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2316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A8A185F6-CAE0-D1E9-24A1-5D59659DF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65274"/>
              </p:ext>
            </p:extLst>
          </p:nvPr>
        </p:nvGraphicFramePr>
        <p:xfrm>
          <a:off x="4187520" y="3797032"/>
          <a:ext cx="1720979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727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course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credits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econ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math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1.5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EDF2EA5F-7112-9F89-F5C3-16468E26E456}"/>
              </a:ext>
            </a:extLst>
          </p:cNvPr>
          <p:cNvSpPr/>
          <p:nvPr/>
        </p:nvSpPr>
        <p:spPr>
          <a:xfrm>
            <a:off x="2043558" y="3432360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7B738F-82F4-EFC0-1CE8-6C942790B9B2}"/>
              </a:ext>
            </a:extLst>
          </p:cNvPr>
          <p:cNvSpPr/>
          <p:nvPr/>
        </p:nvSpPr>
        <p:spPr>
          <a:xfrm>
            <a:off x="4187520" y="3432360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ED7D31"/>
                </a:solidFill>
                <a:effectLst/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9A3CD-D293-FF68-BD51-629B26BEE390}"/>
              </a:ext>
            </a:extLst>
          </p:cNvPr>
          <p:cNvSpPr txBox="1"/>
          <p:nvPr/>
        </p:nvSpPr>
        <p:spPr>
          <a:xfrm>
            <a:off x="113010" y="4236040"/>
            <a:ext cx="189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One-to-many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7B738F-82F4-EFC0-1CE8-6C942790B9B2}"/>
              </a:ext>
            </a:extLst>
          </p:cNvPr>
          <p:cNvSpPr/>
          <p:nvPr/>
        </p:nvSpPr>
        <p:spPr>
          <a:xfrm>
            <a:off x="6241387" y="3432360"/>
            <a:ext cx="4224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pd.merge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ED7D31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,how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="course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B4EEC-33D6-7EB1-F96E-3EF0D9FBEFDA}"/>
              </a:ext>
            </a:extLst>
          </p:cNvPr>
          <p:cNvSpPr txBox="1"/>
          <p:nvPr/>
        </p:nvSpPr>
        <p:spPr>
          <a:xfrm>
            <a:off x="9249871" y="1506050"/>
            <a:ext cx="2353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Directly matches each entry in "name" between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b="1" dirty="0">
                <a:solidFill>
                  <a:srgbClr val="ED7D31"/>
                </a:solidFill>
              </a:rPr>
              <a:t>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67AA41-D6A0-23B9-B602-2229F7C6E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86815"/>
              </p:ext>
            </p:extLst>
          </p:nvPr>
        </p:nvGraphicFramePr>
        <p:xfrm>
          <a:off x="6241387" y="3797032"/>
          <a:ext cx="2675596" cy="176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2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3604014519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course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credits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Lucas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Ang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econ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Jia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231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587F14-3D6D-F312-3E22-FB141467F675}"/>
              </a:ext>
            </a:extLst>
          </p:cNvPr>
          <p:cNvSpPr txBox="1"/>
          <p:nvPr/>
        </p:nvSpPr>
        <p:spPr>
          <a:xfrm>
            <a:off x="9249871" y="4104891"/>
            <a:ext cx="2675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Inserts a column with the "credits" from </a:t>
            </a:r>
            <a:r>
              <a:rPr lang="en-US" b="1" dirty="0">
                <a:solidFill>
                  <a:srgbClr val="ED7D31"/>
                </a:solidFill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each matching instance of "course" in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endParaRPr lang="en-US" b="1" dirty="0">
              <a:solidFill>
                <a:srgbClr val="ED7D3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E1A7AB-2FB7-5DA2-C001-4403AD7E0EB5}"/>
              </a:ext>
            </a:extLst>
          </p:cNvPr>
          <p:cNvCxnSpPr/>
          <p:nvPr/>
        </p:nvCxnSpPr>
        <p:spPr>
          <a:xfrm>
            <a:off x="257059" y="5816955"/>
            <a:ext cx="1115213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327543-6055-1DC5-3ED8-930BF966B42C}"/>
              </a:ext>
            </a:extLst>
          </p:cNvPr>
          <p:cNvSpPr txBox="1"/>
          <p:nvPr/>
        </p:nvSpPr>
        <p:spPr>
          <a:xfrm>
            <a:off x="113010" y="7399158"/>
            <a:ext cx="189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Many-to-many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2B9514-DD91-9081-C3BC-FD68640B433E}"/>
              </a:ext>
            </a:extLst>
          </p:cNvPr>
          <p:cNvSpPr txBox="1"/>
          <p:nvPr/>
        </p:nvSpPr>
        <p:spPr>
          <a:xfrm>
            <a:off x="9249871" y="6563964"/>
            <a:ext cx="2513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Matches "course" between </a:t>
            </a:r>
            <a:r>
              <a:rPr lang="en-US" b="1" dirty="0">
                <a:solidFill>
                  <a:srgbClr val="ED7D31"/>
                </a:solidFill>
              </a:rPr>
              <a:t>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where they match, create a unique row with the contents of </a:t>
            </a:r>
            <a:r>
              <a:rPr lang="en-US" b="1" dirty="0">
                <a:solidFill>
                  <a:srgbClr val="00B0F0"/>
                </a:solidFill>
              </a:rPr>
              <a:t>a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each value in </a:t>
            </a:r>
            <a:r>
              <a:rPr lang="en-US" b="1" dirty="0">
                <a:solidFill>
                  <a:srgbClr val="ED7D31"/>
                </a:solidFill>
              </a:rPr>
              <a:t>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matches and use the "topic" from </a:t>
            </a:r>
            <a:r>
              <a:rPr lang="en-US" b="1" dirty="0">
                <a:solidFill>
                  <a:srgbClr val="ED7D31"/>
                </a:solidFill>
              </a:rPr>
              <a:t>d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F8F56E2-4A31-C246-6BD6-285BB4D6F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10696"/>
              </p:ext>
            </p:extLst>
          </p:nvPr>
        </p:nvGraphicFramePr>
        <p:xfrm>
          <a:off x="2043558" y="6563964"/>
          <a:ext cx="1899455" cy="176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727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1864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1864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course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Lucas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Ang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econ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Jia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23166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05E5E5C-4565-0D68-A197-529D4B480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5543"/>
              </p:ext>
            </p:extLst>
          </p:nvPr>
        </p:nvGraphicFramePr>
        <p:xfrm>
          <a:off x="4187520" y="6563964"/>
          <a:ext cx="1720979" cy="176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727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course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topic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atoms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econ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trade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math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calc.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92211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DDB512E4-62EB-9B17-C1DF-31C69B2AA9AB}"/>
              </a:ext>
            </a:extLst>
          </p:cNvPr>
          <p:cNvSpPr/>
          <p:nvPr/>
        </p:nvSpPr>
        <p:spPr>
          <a:xfrm>
            <a:off x="2043558" y="6199292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7A768D-B850-A536-FD69-27AF55CE3C2A}"/>
              </a:ext>
            </a:extLst>
          </p:cNvPr>
          <p:cNvSpPr/>
          <p:nvPr/>
        </p:nvSpPr>
        <p:spPr>
          <a:xfrm>
            <a:off x="4187520" y="6199292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ED7D31"/>
                </a:solidFill>
                <a:latin typeface="Consolas" panose="020B0609020204030204" pitchFamily="49" charset="0"/>
              </a:rPr>
              <a:t>d</a:t>
            </a:r>
            <a:endParaRPr lang="en-US" sz="2000" b="1" dirty="0">
              <a:solidFill>
                <a:srgbClr val="ED7D3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95118B-C966-8186-A265-147555CD8626}"/>
              </a:ext>
            </a:extLst>
          </p:cNvPr>
          <p:cNvSpPr/>
          <p:nvPr/>
        </p:nvSpPr>
        <p:spPr>
          <a:xfrm>
            <a:off x="6241387" y="6213806"/>
            <a:ext cx="4336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pd.merge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ED7D3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,how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outer",on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="course")</a:t>
            </a:r>
            <a:endParaRPr lang="en-US" sz="160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4F9E801-BF95-15B0-C918-71F5D6972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28743"/>
              </p:ext>
            </p:extLst>
          </p:nvPr>
        </p:nvGraphicFramePr>
        <p:xfrm>
          <a:off x="6241387" y="6563964"/>
          <a:ext cx="2675596" cy="2470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2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3604014519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course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topic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calc.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Lucas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atoms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Lucas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lab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76260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Ang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econ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trade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Jia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atoms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231664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Jia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lab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874188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A87B738F-82F4-EFC0-1CE8-6C942790B9B2}"/>
              </a:ext>
            </a:extLst>
          </p:cNvPr>
          <p:cNvSpPr/>
          <p:nvPr/>
        </p:nvSpPr>
        <p:spPr>
          <a:xfrm>
            <a:off x="6241387" y="653997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effectLst/>
                <a:latin typeface="Consolas" panose="020B0609020204030204" pitchFamily="49" charset="0"/>
              </a:rPr>
              <a:t>merged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7B738F-82F4-EFC0-1CE8-6C942790B9B2}"/>
              </a:ext>
            </a:extLst>
          </p:cNvPr>
          <p:cNvSpPr/>
          <p:nvPr/>
        </p:nvSpPr>
        <p:spPr>
          <a:xfrm>
            <a:off x="6241387" y="3150092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effectLst/>
                <a:latin typeface="Consolas" panose="020B0609020204030204" pitchFamily="49" charset="0"/>
              </a:rPr>
              <a:t>merged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B738F-82F4-EFC0-1CE8-6C942790B9B2}"/>
              </a:ext>
            </a:extLst>
          </p:cNvPr>
          <p:cNvSpPr/>
          <p:nvPr/>
        </p:nvSpPr>
        <p:spPr>
          <a:xfrm>
            <a:off x="6241387" y="5924734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effectLst/>
                <a:latin typeface="Consolas" panose="020B0609020204030204" pitchFamily="49" charset="0"/>
              </a:rPr>
              <a:t>merged</a:t>
            </a:r>
          </a:p>
        </p:txBody>
      </p:sp>
    </p:spTree>
    <p:extLst>
      <p:ext uri="{BB962C8B-B14F-4D97-AF65-F5344CB8AC3E}">
        <p14:creationId xmlns:p14="http://schemas.microsoft.com/office/powerpoint/2010/main" val="199243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277BEEF-61E3-18CE-4461-2FD2072AD1A2}"/>
              </a:ext>
            </a:extLst>
          </p:cNvPr>
          <p:cNvSpPr/>
          <p:nvPr/>
        </p:nvSpPr>
        <p:spPr>
          <a:xfrm>
            <a:off x="17290" y="-1"/>
            <a:ext cx="11853690" cy="9504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A185F6-CAE0-D1E9-24A1-5D59659DF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401625"/>
              </p:ext>
            </p:extLst>
          </p:nvPr>
        </p:nvGraphicFramePr>
        <p:xfrm>
          <a:off x="4187520" y="1311518"/>
          <a:ext cx="1720979" cy="176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727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grade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Lucas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Ang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Jia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A-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Mia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A+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24348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DF2EA5F-7112-9F89-F5C3-16468E26E456}"/>
              </a:ext>
            </a:extLst>
          </p:cNvPr>
          <p:cNvSpPr/>
          <p:nvPr/>
        </p:nvSpPr>
        <p:spPr>
          <a:xfrm>
            <a:off x="2043558" y="946846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7B738F-82F4-EFC0-1CE8-6C942790B9B2}"/>
              </a:ext>
            </a:extLst>
          </p:cNvPr>
          <p:cNvSpPr/>
          <p:nvPr/>
        </p:nvSpPr>
        <p:spPr>
          <a:xfrm>
            <a:off x="4187520" y="946846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ED7D31"/>
                </a:solidFill>
                <a:effectLst/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90B3EC-8F3B-722A-671A-7FC8F57EF7DF}"/>
              </a:ext>
            </a:extLst>
          </p:cNvPr>
          <p:cNvSpPr txBox="1"/>
          <p:nvPr/>
        </p:nvSpPr>
        <p:spPr>
          <a:xfrm>
            <a:off x="17290" y="0"/>
            <a:ext cx="4095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 Joins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57059" y="3299527"/>
            <a:ext cx="1115213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B09A3CD-D293-FF68-BD51-629B26BEE390}"/>
              </a:ext>
            </a:extLst>
          </p:cNvPr>
          <p:cNvSpPr txBox="1"/>
          <p:nvPr/>
        </p:nvSpPr>
        <p:spPr>
          <a:xfrm>
            <a:off x="113010" y="1750526"/>
            <a:ext cx="189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One-to-one</a:t>
            </a:r>
            <a:endParaRPr lang="en-US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2968C44-73BC-57F8-13D2-75588BB64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77599"/>
              </p:ext>
            </p:extLst>
          </p:nvPr>
        </p:nvGraphicFramePr>
        <p:xfrm>
          <a:off x="6241387" y="1320460"/>
          <a:ext cx="2675596" cy="176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2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3164437073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course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grade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Mia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A+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Lucas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22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Ang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econ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22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Jia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A-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22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4654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A87B738F-82F4-EFC0-1CE8-6C942790B9B2}"/>
              </a:ext>
            </a:extLst>
          </p:cNvPr>
          <p:cNvSpPr/>
          <p:nvPr/>
        </p:nvSpPr>
        <p:spPr>
          <a:xfrm>
            <a:off x="6241387" y="946846"/>
            <a:ext cx="3999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pd.merge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ED7D3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,how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="name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CB121FE4-5D82-D700-AA1D-020476280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93699"/>
              </p:ext>
            </p:extLst>
          </p:nvPr>
        </p:nvGraphicFramePr>
        <p:xfrm>
          <a:off x="4187520" y="4016207"/>
          <a:ext cx="1899455" cy="176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727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1864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1864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course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Mia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Lucas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Ang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econ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Jia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2316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A8A185F6-CAE0-D1E9-24A1-5D59659DF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38363"/>
              </p:ext>
            </p:extLst>
          </p:nvPr>
        </p:nvGraphicFramePr>
        <p:xfrm>
          <a:off x="2046182" y="4016207"/>
          <a:ext cx="1896832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07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52378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52378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course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credits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econ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math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1.5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EDF2EA5F-7112-9F89-F5C3-16468E26E456}"/>
              </a:ext>
            </a:extLst>
          </p:cNvPr>
          <p:cNvSpPr/>
          <p:nvPr/>
        </p:nvSpPr>
        <p:spPr>
          <a:xfrm>
            <a:off x="2043558" y="3651535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7B738F-82F4-EFC0-1CE8-6C942790B9B2}"/>
              </a:ext>
            </a:extLst>
          </p:cNvPr>
          <p:cNvSpPr/>
          <p:nvPr/>
        </p:nvSpPr>
        <p:spPr>
          <a:xfrm>
            <a:off x="4187520" y="3651535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ED7D31"/>
                </a:solidFill>
                <a:effectLst/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9A3CD-D293-FF68-BD51-629B26BEE390}"/>
              </a:ext>
            </a:extLst>
          </p:cNvPr>
          <p:cNvSpPr txBox="1"/>
          <p:nvPr/>
        </p:nvSpPr>
        <p:spPr>
          <a:xfrm>
            <a:off x="113010" y="4455215"/>
            <a:ext cx="189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One-to-many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7B738F-82F4-EFC0-1CE8-6C942790B9B2}"/>
              </a:ext>
            </a:extLst>
          </p:cNvPr>
          <p:cNvSpPr/>
          <p:nvPr/>
        </p:nvSpPr>
        <p:spPr>
          <a:xfrm>
            <a:off x="6241387" y="3651535"/>
            <a:ext cx="4336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pd.merge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ED7D3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,how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="course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B4EEC-33D6-7EB1-F96E-3EF0D9FBEFDA}"/>
              </a:ext>
            </a:extLst>
          </p:cNvPr>
          <p:cNvSpPr txBox="1"/>
          <p:nvPr/>
        </p:nvSpPr>
        <p:spPr>
          <a:xfrm>
            <a:off x="9249870" y="1506050"/>
            <a:ext cx="2621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Directly matches each entry in "name" between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b="1" dirty="0">
                <a:solidFill>
                  <a:srgbClr val="ED7D31"/>
                </a:solidFill>
              </a:rPr>
              <a:t>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67AA41-D6A0-23B9-B602-2229F7C6E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65498"/>
              </p:ext>
            </p:extLst>
          </p:nvPr>
        </p:nvGraphicFramePr>
        <p:xfrm>
          <a:off x="6241387" y="4016207"/>
          <a:ext cx="2675596" cy="176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2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3604014519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270605437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course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credits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4.0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Lucas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  <a:endParaRPr lang="en-US" sz="1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4.0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Jia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econ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Ang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Mia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231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587F14-3D6D-F312-3E22-FB141467F675}"/>
              </a:ext>
            </a:extLst>
          </p:cNvPr>
          <p:cNvSpPr txBox="1"/>
          <p:nvPr/>
        </p:nvSpPr>
        <p:spPr>
          <a:xfrm>
            <a:off x="9249871" y="4324066"/>
            <a:ext cx="2621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Inserts a column with the "name" from </a:t>
            </a:r>
            <a:r>
              <a:rPr lang="en-US" b="1" dirty="0">
                <a:solidFill>
                  <a:srgbClr val="ED7D31"/>
                </a:solidFill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each matching instance of "course" in </a:t>
            </a:r>
            <a:r>
              <a:rPr lang="en-US" b="1" dirty="0">
                <a:solidFill>
                  <a:srgbClr val="00B0F0"/>
                </a:solidFill>
              </a:rPr>
              <a:t>c</a:t>
            </a:r>
            <a:endParaRPr lang="en-US" b="1" dirty="0">
              <a:solidFill>
                <a:srgbClr val="ED7D3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E1A7AB-2FB7-5DA2-C001-4403AD7E0EB5}"/>
              </a:ext>
            </a:extLst>
          </p:cNvPr>
          <p:cNvCxnSpPr/>
          <p:nvPr/>
        </p:nvCxnSpPr>
        <p:spPr>
          <a:xfrm>
            <a:off x="257059" y="6036130"/>
            <a:ext cx="1115213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327543-6055-1DC5-3ED8-930BF966B42C}"/>
              </a:ext>
            </a:extLst>
          </p:cNvPr>
          <p:cNvSpPr txBox="1"/>
          <p:nvPr/>
        </p:nvSpPr>
        <p:spPr>
          <a:xfrm>
            <a:off x="113010" y="7618333"/>
            <a:ext cx="189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Many-to-many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2B9514-DD91-9081-C3BC-FD68640B433E}"/>
              </a:ext>
            </a:extLst>
          </p:cNvPr>
          <p:cNvSpPr txBox="1"/>
          <p:nvPr/>
        </p:nvSpPr>
        <p:spPr>
          <a:xfrm>
            <a:off x="9249871" y="6783139"/>
            <a:ext cx="2621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Matches the column "course" between </a:t>
            </a:r>
            <a:r>
              <a:rPr lang="en-US" b="1" dirty="0">
                <a:solidFill>
                  <a:srgbClr val="ED7D31"/>
                </a:solidFill>
              </a:rPr>
              <a:t>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where they match, creates a unique row with the contents of </a:t>
            </a:r>
            <a:r>
              <a:rPr lang="en-US" b="1" dirty="0">
                <a:solidFill>
                  <a:srgbClr val="00B0F0"/>
                </a:solidFill>
              </a:rPr>
              <a:t>a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each matching value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en-US" b="1" dirty="0">
                <a:solidFill>
                  <a:srgbClr val="ED7D31"/>
                </a:solidFill>
              </a:rPr>
              <a:t>d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F8F56E2-4A31-C246-6BD6-285BB4D6F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78019"/>
              </p:ext>
            </p:extLst>
          </p:nvPr>
        </p:nvGraphicFramePr>
        <p:xfrm>
          <a:off x="2043558" y="6783139"/>
          <a:ext cx="1899455" cy="176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727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1864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1864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course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Mia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Lucas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Ang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econ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Jia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23166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05E5E5C-4565-0D68-A197-529D4B480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5129"/>
              </p:ext>
            </p:extLst>
          </p:nvPr>
        </p:nvGraphicFramePr>
        <p:xfrm>
          <a:off x="4187520" y="6783139"/>
          <a:ext cx="1720979" cy="176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727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course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topic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atoms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econ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trade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math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calc.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992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92211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DDB512E4-62EB-9B17-C1DF-31C69B2AA9AB}"/>
              </a:ext>
            </a:extLst>
          </p:cNvPr>
          <p:cNvSpPr/>
          <p:nvPr/>
        </p:nvSpPr>
        <p:spPr>
          <a:xfrm>
            <a:off x="2043558" y="6418467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7A768D-B850-A536-FD69-27AF55CE3C2A}"/>
              </a:ext>
            </a:extLst>
          </p:cNvPr>
          <p:cNvSpPr/>
          <p:nvPr/>
        </p:nvSpPr>
        <p:spPr>
          <a:xfrm>
            <a:off x="4187520" y="6418467"/>
            <a:ext cx="325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ED7D31"/>
                </a:solidFill>
                <a:latin typeface="Consolas" panose="020B0609020204030204" pitchFamily="49" charset="0"/>
              </a:rPr>
              <a:t>d</a:t>
            </a:r>
            <a:endParaRPr lang="en-US" sz="2000" b="1" dirty="0">
              <a:solidFill>
                <a:srgbClr val="ED7D3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95118B-C966-8186-A265-147555CD8626}"/>
              </a:ext>
            </a:extLst>
          </p:cNvPr>
          <p:cNvSpPr/>
          <p:nvPr/>
        </p:nvSpPr>
        <p:spPr>
          <a:xfrm>
            <a:off x="6241387" y="6432981"/>
            <a:ext cx="4224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pd.merge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ED7D3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,how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left",on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="course")</a:t>
            </a:r>
            <a:endParaRPr lang="en-US" sz="160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4F9E801-BF95-15B0-C918-71F5D6972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27359"/>
              </p:ext>
            </p:extLst>
          </p:nvPr>
        </p:nvGraphicFramePr>
        <p:xfrm>
          <a:off x="6241387" y="6783139"/>
          <a:ext cx="2675596" cy="2470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2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73100">
                  <a:extLst>
                    <a:ext uri="{9D8B030D-6E8A-4147-A177-3AD203B41FA5}">
                      <a16:colId xmlns:a16="http://schemas.microsoft.com/office/drawing/2014/main" val="3604014519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course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topic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Mia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calc.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Lucas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atoms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Lucas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lab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76260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Ang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econ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trade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Jia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atoms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231664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Jia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lab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874188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A87B738F-82F4-EFC0-1CE8-6C942790B9B2}"/>
              </a:ext>
            </a:extLst>
          </p:cNvPr>
          <p:cNvSpPr/>
          <p:nvPr/>
        </p:nvSpPr>
        <p:spPr>
          <a:xfrm>
            <a:off x="6241387" y="653997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effectLst/>
                <a:latin typeface="Consolas" panose="020B0609020204030204" pitchFamily="49" charset="0"/>
              </a:rPr>
              <a:t>merged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7B738F-82F4-EFC0-1CE8-6C942790B9B2}"/>
              </a:ext>
            </a:extLst>
          </p:cNvPr>
          <p:cNvSpPr/>
          <p:nvPr/>
        </p:nvSpPr>
        <p:spPr>
          <a:xfrm>
            <a:off x="6241387" y="3369267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effectLst/>
                <a:latin typeface="Consolas" panose="020B0609020204030204" pitchFamily="49" charset="0"/>
              </a:rPr>
              <a:t>merged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7B738F-82F4-EFC0-1CE8-6C942790B9B2}"/>
              </a:ext>
            </a:extLst>
          </p:cNvPr>
          <p:cNvSpPr/>
          <p:nvPr/>
        </p:nvSpPr>
        <p:spPr>
          <a:xfrm>
            <a:off x="6241387" y="6143909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effectLst/>
                <a:latin typeface="Consolas" panose="020B0609020204030204" pitchFamily="49" charset="0"/>
              </a:rPr>
              <a:t>merged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44091B2-1213-E227-6F11-E189F9BBF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71168"/>
              </p:ext>
            </p:extLst>
          </p:nvPr>
        </p:nvGraphicFramePr>
        <p:xfrm>
          <a:off x="2043558" y="1346956"/>
          <a:ext cx="1899455" cy="176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727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71864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1864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course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Mia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math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Lucas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Ang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econ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Jia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chem</a:t>
                      </a:r>
                    </a:p>
                  </a:txBody>
                  <a:tcPr marL="0" marR="0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99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231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0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132770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21884"/>
              </p:ext>
            </p:extLst>
          </p:nvPr>
        </p:nvGraphicFramePr>
        <p:xfrm>
          <a:off x="227669" y="1403619"/>
          <a:ext cx="3227858" cy="352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8002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Katrina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Guanyu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Roman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7377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Jacqueline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73150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Paola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74726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Esperanza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48936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Alaina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34164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Egweyn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0009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90B3EC-8F3B-722A-671A-7FC8F57EF7DF}"/>
              </a:ext>
            </a:extLst>
          </p:cNvPr>
          <p:cNvSpPr txBox="1"/>
          <p:nvPr/>
        </p:nvSpPr>
        <p:spPr>
          <a:xfrm>
            <a:off x="227669" y="98272"/>
            <a:ext cx="2536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Groupby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3886" y="6428276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.groupby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("year")</a:t>
            </a:r>
            <a:r>
              <a:rPr lang="en-US" dirty="0">
                <a:latin typeface="Consolas" panose="020B0609020204030204" pitchFamily="49" charset="0"/>
              </a:rPr>
              <a:t>["sales"].sum()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7231"/>
              </p:ext>
            </p:extLst>
          </p:nvPr>
        </p:nvGraphicFramePr>
        <p:xfrm>
          <a:off x="5097042" y="550007"/>
          <a:ext cx="3227858" cy="1058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8002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Katrina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Roman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737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13710"/>
              </p:ext>
            </p:extLst>
          </p:nvPr>
        </p:nvGraphicFramePr>
        <p:xfrm>
          <a:off x="5097042" y="1995467"/>
          <a:ext cx="3227858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8002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Guanyu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Paola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74726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Esperanza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4893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75142"/>
              </p:ext>
            </p:extLst>
          </p:nvPr>
        </p:nvGraphicFramePr>
        <p:xfrm>
          <a:off x="5097042" y="3793871"/>
          <a:ext cx="3227858" cy="176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8002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Jacqueline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73150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Alaina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34164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Egweyn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00094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641340"/>
              </p:ext>
            </p:extLst>
          </p:nvPr>
        </p:nvGraphicFramePr>
        <p:xfrm>
          <a:off x="10069551" y="1998978"/>
          <a:ext cx="2034465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839">
                  <a:extLst>
                    <a:ext uri="{9D8B030D-6E8A-4147-A177-3AD203B41FA5}">
                      <a16:colId xmlns:a16="http://schemas.microsoft.com/office/drawing/2014/main" val="3927666719"/>
                    </a:ext>
                  </a:extLst>
                </a:gridCol>
                <a:gridCol w="836342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841284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7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7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7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3601039" y="1310326"/>
            <a:ext cx="1414021" cy="971330"/>
          </a:xfrm>
          <a:prstGeom prst="straightConnector1">
            <a:avLst/>
          </a:prstGeom>
          <a:ln w="3810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69274" y="2837469"/>
            <a:ext cx="14457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82185" y="3407243"/>
            <a:ext cx="1432875" cy="11836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400854" y="1264003"/>
            <a:ext cx="1487864" cy="1271807"/>
          </a:xfrm>
          <a:prstGeom prst="straightConnector1">
            <a:avLst/>
          </a:prstGeom>
          <a:ln w="3810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00854" y="2876891"/>
            <a:ext cx="148786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400854" y="3262009"/>
            <a:ext cx="1487864" cy="13288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57599" y="5618963"/>
            <a:ext cx="4667301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400854" y="5618963"/>
            <a:ext cx="37031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27669" y="5618963"/>
            <a:ext cx="334160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495805" y="565758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sales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85818" y="565758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groupby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("year")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208480" y="5667115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["sales"].sum()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4D8730-8FDB-A3E4-7486-736034BB3943}"/>
              </a:ext>
            </a:extLst>
          </p:cNvPr>
          <p:cNvCxnSpPr>
            <a:cxnSpLocks/>
          </p:cNvCxnSpPr>
          <p:nvPr/>
        </p:nvCxnSpPr>
        <p:spPr>
          <a:xfrm flipH="1" flipV="1">
            <a:off x="2313658" y="5959953"/>
            <a:ext cx="1994391" cy="52869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25842B-479F-6F91-3D83-FA0B0ABE1FBB}"/>
              </a:ext>
            </a:extLst>
          </p:cNvPr>
          <p:cNvCxnSpPr>
            <a:cxnSpLocks/>
          </p:cNvCxnSpPr>
          <p:nvPr/>
        </p:nvCxnSpPr>
        <p:spPr>
          <a:xfrm flipV="1">
            <a:off x="5924975" y="6043230"/>
            <a:ext cx="0" cy="42311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D27056-B1B1-6C2B-3C7A-0E95C26AB841}"/>
              </a:ext>
            </a:extLst>
          </p:cNvPr>
          <p:cNvCxnSpPr>
            <a:cxnSpLocks/>
          </p:cNvCxnSpPr>
          <p:nvPr/>
        </p:nvCxnSpPr>
        <p:spPr>
          <a:xfrm flipV="1">
            <a:off x="8813141" y="6043230"/>
            <a:ext cx="486976" cy="423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34665" y="1034287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sales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33856" y="1686975"/>
            <a:ext cx="3328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sales.groupby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("year")["sales"].sum()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9061554">
            <a:off x="8156382" y="35925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sum 2020 sales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66089" y="25384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sum 2019 sales</a:t>
            </a:r>
          </a:p>
        </p:txBody>
      </p:sp>
      <p:sp>
        <p:nvSpPr>
          <p:cNvPr id="30" name="TextBox 29"/>
          <p:cNvSpPr txBox="1"/>
          <p:nvPr/>
        </p:nvSpPr>
        <p:spPr>
          <a:xfrm rot="2395644">
            <a:off x="8362898" y="15711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sum 2018 sales</a:t>
            </a:r>
          </a:p>
        </p:txBody>
      </p:sp>
      <p:sp>
        <p:nvSpPr>
          <p:cNvPr id="31" name="TextBox 30"/>
          <p:cNvSpPr txBox="1"/>
          <p:nvPr/>
        </p:nvSpPr>
        <p:spPr>
          <a:xfrm rot="19490656">
            <a:off x="3360801" y="14616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get 2018 rows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75528" y="243795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get 2019 rows</a:t>
            </a:r>
          </a:p>
        </p:txBody>
      </p:sp>
      <p:sp>
        <p:nvSpPr>
          <p:cNvPr id="33" name="TextBox 32"/>
          <p:cNvSpPr txBox="1"/>
          <p:nvPr/>
        </p:nvSpPr>
        <p:spPr>
          <a:xfrm rot="2366700">
            <a:off x="3517870" y="357049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get 2020 rows</a:t>
            </a:r>
          </a:p>
        </p:txBody>
      </p:sp>
    </p:spTree>
    <p:extLst>
      <p:ext uri="{BB962C8B-B14F-4D97-AF65-F5344CB8AC3E}">
        <p14:creationId xmlns:p14="http://schemas.microsoft.com/office/powerpoint/2010/main" val="415211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7669" y="2425882"/>
          <a:ext cx="3227858" cy="352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8002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Katrina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Guanyu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Roman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7377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Jacqueline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73150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Paola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74726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Esperanza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48936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Alaina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34164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Egweyn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0009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90B3EC-8F3B-722A-671A-7FC8F57EF7DF}"/>
              </a:ext>
            </a:extLst>
          </p:cNvPr>
          <p:cNvSpPr txBox="1"/>
          <p:nvPr/>
        </p:nvSpPr>
        <p:spPr>
          <a:xfrm>
            <a:off x="227669" y="-1765869"/>
            <a:ext cx="2536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Groupby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3886" y="-1501722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.groupby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('year')</a:t>
            </a:r>
            <a:r>
              <a:rPr lang="en-US" dirty="0">
                <a:latin typeface="Consolas" panose="020B0609020204030204" pitchFamily="49" charset="0"/>
              </a:rPr>
              <a:t>['sales'].sum()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97042" y="1572270"/>
          <a:ext cx="3227858" cy="1058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8002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Katrina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Roman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737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97042" y="3017730"/>
          <a:ext cx="3227858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8002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Guanyu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Paola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74726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Esperanza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4893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97042" y="4816134"/>
          <a:ext cx="3227858" cy="176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8002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Jacqueline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73150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Alaina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34164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Egweyn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00094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91344"/>
              </p:ext>
            </p:extLst>
          </p:nvPr>
        </p:nvGraphicFramePr>
        <p:xfrm>
          <a:off x="10069551" y="3021241"/>
          <a:ext cx="2034465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839">
                  <a:extLst>
                    <a:ext uri="{9D8B030D-6E8A-4147-A177-3AD203B41FA5}">
                      <a16:colId xmlns:a16="http://schemas.microsoft.com/office/drawing/2014/main" val="3927666719"/>
                    </a:ext>
                  </a:extLst>
                </a:gridCol>
                <a:gridCol w="836342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841284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7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7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7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3601039" y="2332589"/>
            <a:ext cx="1414021" cy="971330"/>
          </a:xfrm>
          <a:prstGeom prst="straightConnector1">
            <a:avLst/>
          </a:prstGeom>
          <a:ln w="3810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69274" y="3859732"/>
            <a:ext cx="14457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82185" y="4429506"/>
            <a:ext cx="1432875" cy="11836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400854" y="2286266"/>
            <a:ext cx="1487864" cy="1271807"/>
          </a:xfrm>
          <a:prstGeom prst="straightConnector1">
            <a:avLst/>
          </a:prstGeom>
          <a:ln w="3810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00854" y="3899154"/>
            <a:ext cx="148786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400854" y="4284272"/>
            <a:ext cx="1487864" cy="13288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57599" y="-287658"/>
            <a:ext cx="4667301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400854" y="-287658"/>
            <a:ext cx="37031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27669" y="-287658"/>
            <a:ext cx="334160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495805" y="-68381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sales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85818" y="-683819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groupby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('year')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208480" y="-67428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['sales'].sum()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4D8730-8FDB-A3E4-7486-736034BB3943}"/>
              </a:ext>
            </a:extLst>
          </p:cNvPr>
          <p:cNvCxnSpPr>
            <a:cxnSpLocks/>
          </p:cNvCxnSpPr>
          <p:nvPr/>
        </p:nvCxnSpPr>
        <p:spPr>
          <a:xfrm flipH="1">
            <a:off x="2313658" y="-1187293"/>
            <a:ext cx="1994391" cy="52869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25842B-479F-6F91-3D83-FA0B0ABE1FBB}"/>
              </a:ext>
            </a:extLst>
          </p:cNvPr>
          <p:cNvCxnSpPr>
            <a:cxnSpLocks/>
          </p:cNvCxnSpPr>
          <p:nvPr/>
        </p:nvCxnSpPr>
        <p:spPr>
          <a:xfrm>
            <a:off x="5924975" y="-1104016"/>
            <a:ext cx="0" cy="42311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D27056-B1B1-6C2B-3C7A-0E95C26AB841}"/>
              </a:ext>
            </a:extLst>
          </p:cNvPr>
          <p:cNvCxnSpPr>
            <a:cxnSpLocks/>
          </p:cNvCxnSpPr>
          <p:nvPr/>
        </p:nvCxnSpPr>
        <p:spPr>
          <a:xfrm>
            <a:off x="8813141" y="-1104016"/>
            <a:ext cx="486976" cy="423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9061554">
            <a:off x="8156382" y="46224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sum 2020 sales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66089" y="35683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sum 2019 sales</a:t>
            </a:r>
          </a:p>
        </p:txBody>
      </p:sp>
      <p:sp>
        <p:nvSpPr>
          <p:cNvPr id="29" name="TextBox 28"/>
          <p:cNvSpPr txBox="1"/>
          <p:nvPr/>
        </p:nvSpPr>
        <p:spPr>
          <a:xfrm rot="2395644">
            <a:off x="8362898" y="26010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sum 2018 sales</a:t>
            </a:r>
          </a:p>
        </p:txBody>
      </p:sp>
      <p:sp>
        <p:nvSpPr>
          <p:cNvPr id="30" name="TextBox 29"/>
          <p:cNvSpPr txBox="1"/>
          <p:nvPr/>
        </p:nvSpPr>
        <p:spPr>
          <a:xfrm rot="19490656">
            <a:off x="3360801" y="249162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get 2018 rows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75528" y="346789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get 2019 rows</a:t>
            </a:r>
          </a:p>
        </p:txBody>
      </p:sp>
      <p:sp>
        <p:nvSpPr>
          <p:cNvPr id="32" name="TextBox 31"/>
          <p:cNvSpPr txBox="1"/>
          <p:nvPr/>
        </p:nvSpPr>
        <p:spPr>
          <a:xfrm rot="2366700">
            <a:off x="3517870" y="460043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get 2020 rows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14113" y="-114046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groupby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('year')</a:t>
            </a:r>
            <a:endParaRPr lang="en-US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868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-863600"/>
            <a:ext cx="12192000" cy="772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7669" y="2425882"/>
          <a:ext cx="3227858" cy="352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8002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Katrina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Guanyu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Roman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7377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Jacqueline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73150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Paola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74726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Esperanza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48936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Alaina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34164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Egweyn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0009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90B3EC-8F3B-722A-671A-7FC8F57EF7DF}"/>
              </a:ext>
            </a:extLst>
          </p:cNvPr>
          <p:cNvSpPr txBox="1"/>
          <p:nvPr/>
        </p:nvSpPr>
        <p:spPr>
          <a:xfrm>
            <a:off x="227669" y="-965832"/>
            <a:ext cx="2536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Groupby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3886" y="-701685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.groupby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("year")</a:t>
            </a:r>
            <a:r>
              <a:rPr lang="en-US" dirty="0">
                <a:latin typeface="Consolas" panose="020B0609020204030204" pitchFamily="49" charset="0"/>
              </a:rPr>
              <a:t>["sales"].sum()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97042" y="1572270"/>
          <a:ext cx="3227858" cy="1058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8002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Katrina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Roman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737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97042" y="3017730"/>
          <a:ext cx="3227858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8002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Guanyu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Paola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74726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Esperanza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4893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97042" y="4816134"/>
          <a:ext cx="3227858" cy="176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778002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Jacqueline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73150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Alaina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34164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Egweyn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00094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91344"/>
              </p:ext>
            </p:extLst>
          </p:nvPr>
        </p:nvGraphicFramePr>
        <p:xfrm>
          <a:off x="10069551" y="3021241"/>
          <a:ext cx="2034465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839">
                  <a:extLst>
                    <a:ext uri="{9D8B030D-6E8A-4147-A177-3AD203B41FA5}">
                      <a16:colId xmlns:a16="http://schemas.microsoft.com/office/drawing/2014/main" val="3927666719"/>
                    </a:ext>
                  </a:extLst>
                </a:gridCol>
                <a:gridCol w="836342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841284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7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7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7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3601039" y="2332589"/>
            <a:ext cx="1414021" cy="971330"/>
          </a:xfrm>
          <a:prstGeom prst="straightConnector1">
            <a:avLst/>
          </a:prstGeom>
          <a:ln w="3810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69274" y="3859732"/>
            <a:ext cx="14457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82185" y="4429506"/>
            <a:ext cx="1432875" cy="11836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400854" y="2286266"/>
            <a:ext cx="1487864" cy="1271807"/>
          </a:xfrm>
          <a:prstGeom prst="straightConnector1">
            <a:avLst/>
          </a:prstGeom>
          <a:ln w="3810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00854" y="3899154"/>
            <a:ext cx="148786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400854" y="4284272"/>
            <a:ext cx="1487864" cy="13288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57599" y="512379"/>
            <a:ext cx="4667301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400854" y="512379"/>
            <a:ext cx="37031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27669" y="512379"/>
            <a:ext cx="334160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495805" y="11621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sales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85818" y="11621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groupby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("year")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208480" y="125751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["sales"].sum()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4D8730-8FDB-A3E4-7486-736034BB3943}"/>
              </a:ext>
            </a:extLst>
          </p:cNvPr>
          <p:cNvCxnSpPr>
            <a:cxnSpLocks/>
          </p:cNvCxnSpPr>
          <p:nvPr/>
        </p:nvCxnSpPr>
        <p:spPr>
          <a:xfrm flipH="1">
            <a:off x="2313658" y="-387256"/>
            <a:ext cx="1994391" cy="528696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25842B-479F-6F91-3D83-FA0B0ABE1FBB}"/>
              </a:ext>
            </a:extLst>
          </p:cNvPr>
          <p:cNvCxnSpPr>
            <a:cxnSpLocks/>
          </p:cNvCxnSpPr>
          <p:nvPr/>
        </p:nvCxnSpPr>
        <p:spPr>
          <a:xfrm>
            <a:off x="5924975" y="-303979"/>
            <a:ext cx="0" cy="42311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D27056-B1B1-6C2B-3C7A-0E95C26AB841}"/>
              </a:ext>
            </a:extLst>
          </p:cNvPr>
          <p:cNvCxnSpPr>
            <a:cxnSpLocks/>
          </p:cNvCxnSpPr>
          <p:nvPr/>
        </p:nvCxnSpPr>
        <p:spPr>
          <a:xfrm>
            <a:off x="8813141" y="-303979"/>
            <a:ext cx="486976" cy="423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9061554">
            <a:off x="8156382" y="46224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sum 2020 sales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66089" y="35429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sum 2019 sales</a:t>
            </a:r>
          </a:p>
        </p:txBody>
      </p:sp>
      <p:sp>
        <p:nvSpPr>
          <p:cNvPr id="29" name="TextBox 28"/>
          <p:cNvSpPr txBox="1"/>
          <p:nvPr/>
        </p:nvSpPr>
        <p:spPr>
          <a:xfrm rot="2395644">
            <a:off x="8362898" y="26010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sum 2018 sales</a:t>
            </a:r>
          </a:p>
        </p:txBody>
      </p:sp>
      <p:sp>
        <p:nvSpPr>
          <p:cNvPr id="30" name="TextBox 29"/>
          <p:cNvSpPr txBox="1"/>
          <p:nvPr/>
        </p:nvSpPr>
        <p:spPr>
          <a:xfrm rot="19490656">
            <a:off x="3360801" y="249162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get 2018 rows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75528" y="346789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get 2019 rows</a:t>
            </a:r>
          </a:p>
        </p:txBody>
      </p:sp>
      <p:sp>
        <p:nvSpPr>
          <p:cNvPr id="32" name="TextBox 31"/>
          <p:cNvSpPr txBox="1"/>
          <p:nvPr/>
        </p:nvSpPr>
        <p:spPr>
          <a:xfrm rot="2366700">
            <a:off x="3517870" y="460043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get 2020 rows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14113" y="544865"/>
            <a:ext cx="4610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Split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the data into groups specified by unique entries in the column ‘year’</a:t>
            </a:r>
            <a:endParaRPr lang="en-US" b="0" dirty="0"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38942" y="544865"/>
            <a:ext cx="3600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Apply</a:t>
            </a:r>
            <a:r>
              <a:rPr lang="en-US" dirty="0">
                <a:latin typeface="+mj-lt"/>
              </a:rPr>
              <a:t> a sum to the "sales" column within each group and </a:t>
            </a:r>
            <a:r>
              <a:rPr lang="en-US" b="1" dirty="0">
                <a:latin typeface="+mj-lt"/>
              </a:rPr>
              <a:t>combine</a:t>
            </a:r>
            <a:r>
              <a:rPr lang="en-US" dirty="0">
                <a:latin typeface="+mj-lt"/>
              </a:rPr>
              <a:t> the result into a single </a:t>
            </a:r>
            <a:r>
              <a:rPr lang="en-US" dirty="0" err="1">
                <a:latin typeface="+mj-lt"/>
              </a:rPr>
              <a:t>DataFrame</a:t>
            </a:r>
            <a:endParaRPr lang="en-US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5272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3801076" y="-2328262"/>
            <a:ext cx="20374575" cy="10938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13383"/>
              </p:ext>
            </p:extLst>
          </p:nvPr>
        </p:nvGraphicFramePr>
        <p:xfrm>
          <a:off x="-3599547" y="2742672"/>
          <a:ext cx="4114186" cy="352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672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1025848">
                  <a:extLst>
                    <a:ext uri="{9D8B030D-6E8A-4147-A177-3AD203B41FA5}">
                      <a16:colId xmlns:a16="http://schemas.microsoft.com/office/drawing/2014/main" val="2208422033"/>
                    </a:ext>
                  </a:extLst>
                </a:gridCol>
                <a:gridCol w="545245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753166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expertise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Katrina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Guanyu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Roman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7377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Jacqueline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73150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Paola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74726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Esperanza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48936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Alaina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34164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Egweyn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0009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90B3EC-8F3B-722A-671A-7FC8F57EF7DF}"/>
              </a:ext>
            </a:extLst>
          </p:cNvPr>
          <p:cNvSpPr txBox="1"/>
          <p:nvPr/>
        </p:nvSpPr>
        <p:spPr>
          <a:xfrm>
            <a:off x="-3609353" y="-2035249"/>
            <a:ext cx="31548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Pivot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103969"/>
              </p:ext>
            </p:extLst>
          </p:nvPr>
        </p:nvGraphicFramePr>
        <p:xfrm>
          <a:off x="2208699" y="3873193"/>
          <a:ext cx="3920782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775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978152">
                  <a:extLst>
                    <a:ext uri="{9D8B030D-6E8A-4147-A177-3AD203B41FA5}">
                      <a16:colId xmlns:a16="http://schemas.microsoft.com/office/drawing/2014/main" val="58168226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681350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expertise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Guanyu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Paola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74726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Esperanza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48936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712696" y="2940827"/>
            <a:ext cx="1414021" cy="971330"/>
          </a:xfrm>
          <a:prstGeom prst="straightConnector1">
            <a:avLst/>
          </a:prstGeom>
          <a:ln w="3810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0931" y="4467970"/>
            <a:ext cx="14457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3842" y="5037744"/>
            <a:ext cx="1432875" cy="11836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23002" y="2408817"/>
            <a:ext cx="1487864" cy="1271807"/>
          </a:xfrm>
          <a:prstGeom prst="straightConnector1">
            <a:avLst/>
          </a:prstGeom>
          <a:ln w="3810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23002" y="4727950"/>
            <a:ext cx="148786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1823002" y="5744033"/>
            <a:ext cx="1487864" cy="13288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1772" y="734344"/>
            <a:ext cx="5199986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870890" y="724208"/>
            <a:ext cx="431060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-3375966" y="734344"/>
            <a:ext cx="389110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9061554">
            <a:off x="11796538" y="608223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mean sales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870890" y="437174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mean sales</a:t>
            </a:r>
          </a:p>
        </p:txBody>
      </p:sp>
      <p:sp>
        <p:nvSpPr>
          <p:cNvPr id="29" name="TextBox 28"/>
          <p:cNvSpPr txBox="1"/>
          <p:nvPr/>
        </p:nvSpPr>
        <p:spPr>
          <a:xfrm rot="2395644">
            <a:off x="12003055" y="272362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mean sales</a:t>
            </a:r>
          </a:p>
        </p:txBody>
      </p:sp>
      <p:sp>
        <p:nvSpPr>
          <p:cNvPr id="30" name="TextBox 29"/>
          <p:cNvSpPr txBox="1"/>
          <p:nvPr/>
        </p:nvSpPr>
        <p:spPr>
          <a:xfrm rot="19490656">
            <a:off x="472458" y="309986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get 2018 rows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185" y="407613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get 2019 rows</a:t>
            </a:r>
          </a:p>
        </p:txBody>
      </p:sp>
      <p:sp>
        <p:nvSpPr>
          <p:cNvPr id="32" name="TextBox 31"/>
          <p:cNvSpPr txBox="1"/>
          <p:nvPr/>
        </p:nvSpPr>
        <p:spPr>
          <a:xfrm rot="2366700">
            <a:off x="629527" y="520867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get 2020 rows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98261" y="766830"/>
            <a:ext cx="5150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Split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the data into groups specified by unique entries in the column ‘year’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908977" y="756694"/>
            <a:ext cx="4272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Apply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an aggregation function (in this case 'mean') aggregate the data in each group and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combine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the result into a single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DataFrame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j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96474"/>
              </p:ext>
            </p:extLst>
          </p:nvPr>
        </p:nvGraphicFramePr>
        <p:xfrm>
          <a:off x="2208699" y="1908846"/>
          <a:ext cx="3920782" cy="1058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775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978152">
                  <a:extLst>
                    <a:ext uri="{9D8B030D-6E8A-4147-A177-3AD203B41FA5}">
                      <a16:colId xmlns:a16="http://schemas.microsoft.com/office/drawing/2014/main" val="58168226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681350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expertise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Katrina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Roman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74726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78974"/>
              </p:ext>
            </p:extLst>
          </p:nvPr>
        </p:nvGraphicFramePr>
        <p:xfrm>
          <a:off x="2208699" y="5987955"/>
          <a:ext cx="3920782" cy="176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775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978152">
                  <a:extLst>
                    <a:ext uri="{9D8B030D-6E8A-4147-A177-3AD203B41FA5}">
                      <a16:colId xmlns:a16="http://schemas.microsoft.com/office/drawing/2014/main" val="58168226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681350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expertise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Jacqueline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74726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Alaina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48936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Egweyn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55555"/>
                  </a:ext>
                </a:extLst>
              </a:tr>
            </a:tbl>
          </a:graphicData>
        </a:graphic>
      </p:graphicFrame>
      <p:cxnSp>
        <p:nvCxnSpPr>
          <p:cNvPr id="48" name="Straight Arrow Connector 47"/>
          <p:cNvCxnSpPr/>
          <p:nvPr/>
        </p:nvCxnSpPr>
        <p:spPr>
          <a:xfrm flipV="1">
            <a:off x="6274619" y="2030095"/>
            <a:ext cx="1190925" cy="439238"/>
          </a:xfrm>
          <a:prstGeom prst="straightConnector1">
            <a:avLst/>
          </a:prstGeom>
          <a:ln w="3810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0381693">
            <a:off x="6155876" y="1881909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get "high"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240399" y="2735231"/>
            <a:ext cx="1259363" cy="290302"/>
          </a:xfrm>
          <a:prstGeom prst="straightConnector1">
            <a:avLst/>
          </a:prstGeom>
          <a:ln w="3810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932695">
            <a:off x="6255256" y="288052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get "low"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274619" y="4134600"/>
            <a:ext cx="1190925" cy="4392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0381693">
            <a:off x="6155876" y="398641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get "high"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240399" y="4839736"/>
            <a:ext cx="1259363" cy="29030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932695">
            <a:off x="6255256" y="498502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get "low"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274618" y="6413433"/>
            <a:ext cx="1190925" cy="4392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20381693">
            <a:off x="6155875" y="6265247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get "high"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240398" y="7118569"/>
            <a:ext cx="1259363" cy="29030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932695">
            <a:off x="6255255" y="7263858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get "low"</a:t>
            </a:r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85181"/>
              </p:ext>
            </p:extLst>
          </p:nvPr>
        </p:nvGraphicFramePr>
        <p:xfrm>
          <a:off x="7633396" y="3566736"/>
          <a:ext cx="3920782" cy="705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775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978152">
                  <a:extLst>
                    <a:ext uri="{9D8B030D-6E8A-4147-A177-3AD203B41FA5}">
                      <a16:colId xmlns:a16="http://schemas.microsoft.com/office/drawing/2014/main" val="58168226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681350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expertise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Guanyu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91596"/>
              </p:ext>
            </p:extLst>
          </p:nvPr>
        </p:nvGraphicFramePr>
        <p:xfrm>
          <a:off x="7633396" y="1477279"/>
          <a:ext cx="3920782" cy="705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775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978152">
                  <a:extLst>
                    <a:ext uri="{9D8B030D-6E8A-4147-A177-3AD203B41FA5}">
                      <a16:colId xmlns:a16="http://schemas.microsoft.com/office/drawing/2014/main" val="58168226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681350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expertise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Katrina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85230"/>
              </p:ext>
            </p:extLst>
          </p:nvPr>
        </p:nvGraphicFramePr>
        <p:xfrm>
          <a:off x="7633396" y="5868411"/>
          <a:ext cx="3920782" cy="705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775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978152">
                  <a:extLst>
                    <a:ext uri="{9D8B030D-6E8A-4147-A177-3AD203B41FA5}">
                      <a16:colId xmlns:a16="http://schemas.microsoft.com/office/drawing/2014/main" val="58168226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681350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expertise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Alaina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48936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53801"/>
              </p:ext>
            </p:extLst>
          </p:nvPr>
        </p:nvGraphicFramePr>
        <p:xfrm>
          <a:off x="7633396" y="2519353"/>
          <a:ext cx="3920782" cy="705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775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978152">
                  <a:extLst>
                    <a:ext uri="{9D8B030D-6E8A-4147-A177-3AD203B41FA5}">
                      <a16:colId xmlns:a16="http://schemas.microsoft.com/office/drawing/2014/main" val="58168226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681350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expertise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Roman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74726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89087"/>
              </p:ext>
            </p:extLst>
          </p:nvPr>
        </p:nvGraphicFramePr>
        <p:xfrm>
          <a:off x="7633396" y="4595236"/>
          <a:ext cx="3920782" cy="1058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775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978152">
                  <a:extLst>
                    <a:ext uri="{9D8B030D-6E8A-4147-A177-3AD203B41FA5}">
                      <a16:colId xmlns:a16="http://schemas.microsoft.com/office/drawing/2014/main" val="58168226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681350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expertise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Paola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74726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Esperanza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48936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477530"/>
              </p:ext>
            </p:extLst>
          </p:nvPr>
        </p:nvGraphicFramePr>
        <p:xfrm>
          <a:off x="7633396" y="6825433"/>
          <a:ext cx="3920782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775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978152">
                  <a:extLst>
                    <a:ext uri="{9D8B030D-6E8A-4147-A177-3AD203B41FA5}">
                      <a16:colId xmlns:a16="http://schemas.microsoft.com/office/drawing/2014/main" val="58168226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681350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expertise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0" marR="0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Jacqueline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74726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Egweyn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55555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474689"/>
              </p:ext>
            </p:extLst>
          </p:nvPr>
        </p:nvGraphicFramePr>
        <p:xfrm>
          <a:off x="13596522" y="4002086"/>
          <a:ext cx="2584970" cy="1773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27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863347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863347">
                  <a:extLst>
                    <a:ext uri="{9D8B030D-6E8A-4147-A177-3AD203B41FA5}">
                      <a16:colId xmlns:a16="http://schemas.microsoft.com/office/drawing/2014/main" val="133725761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expertise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33027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high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low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12.0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14.0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17.0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6.3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13579690" y="3542825"/>
            <a:ext cx="1863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average sales</a:t>
            </a:r>
            <a:endParaRPr lang="en-US" b="0" dirty="0">
              <a:effectLst/>
              <a:latin typeface="+mj-lt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2006" y="-2015590"/>
            <a:ext cx="13948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sales.pivot_table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(values="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sales",index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year",columns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="expertise",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aggfunc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="mean")</a:t>
            </a:r>
            <a:endParaRPr lang="en-US" sz="24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6000983" y="734344"/>
            <a:ext cx="569975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057497" y="766830"/>
            <a:ext cx="5630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Further split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the data into groups specified by unique entries in the column ‘expertise’</a:t>
            </a: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-3375966" y="124941"/>
            <a:ext cx="444080" cy="4440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90" name="Oval 89"/>
          <p:cNvSpPr/>
          <p:nvPr/>
        </p:nvSpPr>
        <p:spPr>
          <a:xfrm>
            <a:off x="845268" y="124941"/>
            <a:ext cx="444080" cy="4440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91" name="Oval 90"/>
          <p:cNvSpPr/>
          <p:nvPr/>
        </p:nvSpPr>
        <p:spPr>
          <a:xfrm>
            <a:off x="6317237" y="124941"/>
            <a:ext cx="444080" cy="4440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92" name="Oval 91"/>
          <p:cNvSpPr/>
          <p:nvPr/>
        </p:nvSpPr>
        <p:spPr>
          <a:xfrm>
            <a:off x="11969960" y="124941"/>
            <a:ext cx="444080" cy="4440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93" name="Oval 92"/>
          <p:cNvSpPr/>
          <p:nvPr/>
        </p:nvSpPr>
        <p:spPr>
          <a:xfrm>
            <a:off x="726587" y="-1437753"/>
            <a:ext cx="444080" cy="4440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4" name="Oval 93"/>
          <p:cNvSpPr/>
          <p:nvPr/>
        </p:nvSpPr>
        <p:spPr>
          <a:xfrm>
            <a:off x="3658782" y="-1437753"/>
            <a:ext cx="444080" cy="4440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06592" y="-1452637"/>
            <a:ext cx="1608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Specify what quantity to analyze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70667" y="-1414981"/>
            <a:ext cx="1912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DataFrame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to analyze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j-lt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514639" y="-1542119"/>
            <a:ext cx="77470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505489" y="-1542119"/>
            <a:ext cx="220951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057497" y="-1542119"/>
            <a:ext cx="186730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000983" y="-1437753"/>
            <a:ext cx="444080" cy="4440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448793" y="-1452637"/>
            <a:ext cx="16093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First quantity to split on (index of output)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8428885" y="-1437753"/>
            <a:ext cx="444080" cy="4440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876695" y="-1452637"/>
            <a:ext cx="23488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Second quantity to split on (forms columns of output)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j-lt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8292697" y="-1542119"/>
            <a:ext cx="2972203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1593991" y="-1437753"/>
            <a:ext cx="444080" cy="4440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2041800" y="-1452637"/>
            <a:ext cx="1790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Function to use to aggregate the data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j-lt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11608002" y="-1542119"/>
            <a:ext cx="222411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42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07295"/>
              </p:ext>
            </p:extLst>
          </p:nvPr>
        </p:nvGraphicFramePr>
        <p:xfrm>
          <a:off x="903683" y="5432442"/>
          <a:ext cx="841284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284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13983"/>
              </p:ext>
            </p:extLst>
          </p:nvPr>
        </p:nvGraphicFramePr>
        <p:xfrm>
          <a:off x="903683" y="4475420"/>
          <a:ext cx="841284" cy="705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284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09767"/>
              </p:ext>
            </p:extLst>
          </p:nvPr>
        </p:nvGraphicFramePr>
        <p:xfrm>
          <a:off x="903683" y="1126942"/>
          <a:ext cx="841284" cy="705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284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10105"/>
              </p:ext>
            </p:extLst>
          </p:nvPr>
        </p:nvGraphicFramePr>
        <p:xfrm>
          <a:off x="903683" y="2178698"/>
          <a:ext cx="841284" cy="705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284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05214"/>
              </p:ext>
            </p:extLst>
          </p:nvPr>
        </p:nvGraphicFramePr>
        <p:xfrm>
          <a:off x="903683" y="3207749"/>
          <a:ext cx="841284" cy="1058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284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71974"/>
              </p:ext>
            </p:extLst>
          </p:nvPr>
        </p:nvGraphicFramePr>
        <p:xfrm>
          <a:off x="903683" y="78035"/>
          <a:ext cx="841284" cy="705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284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sales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T="38100" marB="381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02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-12745"/>
            <a:ext cx="14544796" cy="6428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912505"/>
              </p:ext>
            </p:extLst>
          </p:nvPr>
        </p:nvGraphicFramePr>
        <p:xfrm>
          <a:off x="1706977" y="1538300"/>
          <a:ext cx="1342326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2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472034"/>
              </p:ext>
            </p:extLst>
          </p:nvPr>
        </p:nvGraphicFramePr>
        <p:xfrm>
          <a:off x="1961385" y="2257817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1706977" y="244954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1706977" y="320171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1706977" y="395388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175D4C-BA47-C04C-9F94-FEC68AEC6851}"/>
              </a:ext>
            </a:extLst>
          </p:cNvPr>
          <p:cNvSpPr txBox="1"/>
          <p:nvPr/>
        </p:nvSpPr>
        <p:spPr>
          <a:xfrm>
            <a:off x="1537827" y="9861"/>
            <a:ext cx="1777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75D4C-BA47-C04C-9F94-FEC68AEC6851}"/>
              </a:ext>
            </a:extLst>
          </p:cNvPr>
          <p:cNvSpPr txBox="1"/>
          <p:nvPr/>
        </p:nvSpPr>
        <p:spPr>
          <a:xfrm>
            <a:off x="3850959" y="1044109"/>
            <a:ext cx="1777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same data 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175D4C-BA47-C04C-9F94-FEC68AEC6851}"/>
              </a:ext>
            </a:extLst>
          </p:cNvPr>
          <p:cNvSpPr txBox="1"/>
          <p:nvPr/>
        </p:nvSpPr>
        <p:spPr>
          <a:xfrm>
            <a:off x="6018298" y="1044109"/>
            <a:ext cx="1980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mixed data types</a:t>
            </a:r>
          </a:p>
        </p:txBody>
      </p: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93424"/>
              </p:ext>
            </p:extLst>
          </p:nvPr>
        </p:nvGraphicFramePr>
        <p:xfrm>
          <a:off x="4045731" y="1538300"/>
          <a:ext cx="1342326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2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88040"/>
              </p:ext>
            </p:extLst>
          </p:nvPr>
        </p:nvGraphicFramePr>
        <p:xfrm>
          <a:off x="4300139" y="2257817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4045731" y="244954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4045731" y="320171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4045731" y="395388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262053"/>
              </p:ext>
            </p:extLst>
          </p:nvPr>
        </p:nvGraphicFramePr>
        <p:xfrm>
          <a:off x="6312352" y="1538300"/>
          <a:ext cx="1342326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2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75968"/>
              </p:ext>
            </p:extLst>
          </p:nvPr>
        </p:nvGraphicFramePr>
        <p:xfrm>
          <a:off x="6566760" y="2257817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"dog"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6312352" y="244954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6312352" y="320171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6312352" y="395388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175D4C-BA47-C04C-9F94-FEC68AEC6851}"/>
              </a:ext>
            </a:extLst>
          </p:cNvPr>
          <p:cNvSpPr txBox="1"/>
          <p:nvPr/>
        </p:nvSpPr>
        <p:spPr>
          <a:xfrm>
            <a:off x="8868712" y="948458"/>
            <a:ext cx="1980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Index labels and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mixed data types</a:t>
            </a:r>
          </a:p>
        </p:txBody>
      </p:sp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78958"/>
              </p:ext>
            </p:extLst>
          </p:nvPr>
        </p:nvGraphicFramePr>
        <p:xfrm>
          <a:off x="8766771" y="1538300"/>
          <a:ext cx="207717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717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99766"/>
              </p:ext>
            </p:extLst>
          </p:nvPr>
        </p:nvGraphicFramePr>
        <p:xfrm>
          <a:off x="9773153" y="2271697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"dog"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9010159" y="2449546"/>
            <a:ext cx="620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AD00C0"/>
                </a:solidFill>
              </a:rPr>
              <a:t>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9027743" y="3201714"/>
            <a:ext cx="60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AD00C0"/>
                </a:solidFill>
              </a:rPr>
              <a:t>type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9027743" y="3953881"/>
            <a:ext cx="805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AD00C0"/>
                </a:solidFill>
              </a:rPr>
              <a:t>weight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1516365" y="563855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a[1] → -8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175D4C-BA47-C04C-9F94-FEC68AEC6851}"/>
              </a:ext>
            </a:extLst>
          </p:cNvPr>
          <p:cNvSpPr txBox="1"/>
          <p:nvPr/>
        </p:nvSpPr>
        <p:spPr>
          <a:xfrm>
            <a:off x="11065332" y="2269462"/>
            <a:ext cx="262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each array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175D4C-BA47-C04C-9F94-FEC68AEC6851}"/>
              </a:ext>
            </a:extLst>
          </p:cNvPr>
          <p:cNvSpPr txBox="1"/>
          <p:nvPr/>
        </p:nvSpPr>
        <p:spPr>
          <a:xfrm>
            <a:off x="-96532" y="5484671"/>
            <a:ext cx="1584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Accessing an element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11216641" y="2669240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np.array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([6,-8,42])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11216641" y="2946239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pd.Series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([6,-8,42])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11216641" y="3231653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pd.Series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([6,"dog",42])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11216641" y="353551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pd.Series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([6,"dog",42], 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index=["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age","type","weight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"])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3899667" y="563855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b[1] → -8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5967960" y="563855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c[1] → "dog"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8180580" y="5638559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d["type"] → "dog"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8755180" y="244954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8755180" y="320171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8755180" y="395388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8898049" y="603866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d[1] → "dog"</a:t>
            </a:r>
          </a:p>
        </p:txBody>
      </p:sp>
      <p:cxnSp>
        <p:nvCxnSpPr>
          <p:cNvPr id="3" name="Elbow Connector 2"/>
          <p:cNvCxnSpPr>
            <a:endCxn id="17" idx="0"/>
          </p:cNvCxnSpPr>
          <p:nvPr/>
        </p:nvCxnSpPr>
        <p:spPr>
          <a:xfrm>
            <a:off x="1350303" y="2257817"/>
            <a:ext cx="514936" cy="19172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7311" y="1943969"/>
            <a:ext cx="956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Row numbers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175D4C-BA47-C04C-9F94-FEC68AEC6851}"/>
              </a:ext>
            </a:extLst>
          </p:cNvPr>
          <p:cNvSpPr txBox="1"/>
          <p:nvPr/>
        </p:nvSpPr>
        <p:spPr>
          <a:xfrm>
            <a:off x="5356714" y="164040"/>
            <a:ext cx="3653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pandas series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045731" y="886154"/>
            <a:ext cx="67183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2574074" y="487588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b.values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175D4C-BA47-C04C-9F94-FEC68AEC6851}"/>
              </a:ext>
            </a:extLst>
          </p:cNvPr>
          <p:cNvSpPr txBox="1"/>
          <p:nvPr/>
        </p:nvSpPr>
        <p:spPr>
          <a:xfrm>
            <a:off x="2407391" y="5152581"/>
            <a:ext cx="2349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(returns a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numpy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array)</a:t>
            </a:r>
          </a:p>
        </p:txBody>
      </p:sp>
      <p:sp>
        <p:nvSpPr>
          <p:cNvPr id="14" name="Freeform 13"/>
          <p:cNvSpPr/>
          <p:nvPr/>
        </p:nvSpPr>
        <p:spPr>
          <a:xfrm>
            <a:off x="2374770" y="4662881"/>
            <a:ext cx="2379133" cy="211666"/>
          </a:xfrm>
          <a:custGeom>
            <a:avLst/>
            <a:gdLst>
              <a:gd name="connsiteX0" fmla="*/ 2379133 w 2379133"/>
              <a:gd name="connsiteY0" fmla="*/ 0 h 211666"/>
              <a:gd name="connsiteX1" fmla="*/ 2379133 w 2379133"/>
              <a:gd name="connsiteY1" fmla="*/ 211666 h 211666"/>
              <a:gd name="connsiteX2" fmla="*/ 0 w 2379133"/>
              <a:gd name="connsiteY2" fmla="*/ 211666 h 211666"/>
              <a:gd name="connsiteX3" fmla="*/ 0 w 2379133"/>
              <a:gd name="connsiteY3" fmla="*/ 8466 h 2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133" h="211666">
                <a:moveTo>
                  <a:pt x="2379133" y="0"/>
                </a:moveTo>
                <a:lnTo>
                  <a:pt x="2379133" y="211666"/>
                </a:lnTo>
                <a:lnTo>
                  <a:pt x="0" y="211666"/>
                </a:lnTo>
                <a:lnTo>
                  <a:pt x="0" y="8466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/>
          <p:cNvCxnSpPr/>
          <p:nvPr/>
        </p:nvCxnSpPr>
        <p:spPr>
          <a:xfrm>
            <a:off x="8372262" y="2257817"/>
            <a:ext cx="514936" cy="19172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99806" y="1943969"/>
            <a:ext cx="93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Row numbers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99806" y="1498078"/>
            <a:ext cx="93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D00C0"/>
                </a:solidFill>
              </a:rPr>
              <a:t>Index labels</a:t>
            </a:r>
          </a:p>
        </p:txBody>
      </p:sp>
      <p:cxnSp>
        <p:nvCxnSpPr>
          <p:cNvPr id="65" name="Elbow Connector 64"/>
          <p:cNvCxnSpPr>
            <a:cxnSpLocks/>
            <a:endCxn id="42" idx="0"/>
          </p:cNvCxnSpPr>
          <p:nvPr/>
        </p:nvCxnSpPr>
        <p:spPr>
          <a:xfrm>
            <a:off x="8377879" y="1816016"/>
            <a:ext cx="942722" cy="633530"/>
          </a:xfrm>
          <a:prstGeom prst="bentConnector2">
            <a:avLst/>
          </a:prstGeom>
          <a:ln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71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flipV="1">
            <a:off x="19333" y="413775"/>
            <a:ext cx="12172667" cy="6091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4870"/>
              </p:ext>
            </p:extLst>
          </p:nvPr>
        </p:nvGraphicFramePr>
        <p:xfrm>
          <a:off x="2656073" y="1256611"/>
          <a:ext cx="1342326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2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90450"/>
              </p:ext>
            </p:extLst>
          </p:nvPr>
        </p:nvGraphicFramePr>
        <p:xfrm>
          <a:off x="2910481" y="1976128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2656073" y="216785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2656073" y="292002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2656073" y="3672192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175D4C-BA47-C04C-9F94-FEC68AEC6851}"/>
              </a:ext>
            </a:extLst>
          </p:cNvPr>
          <p:cNvSpPr txBox="1"/>
          <p:nvPr/>
        </p:nvSpPr>
        <p:spPr>
          <a:xfrm>
            <a:off x="1635215" y="447867"/>
            <a:ext cx="2550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array</a:t>
            </a:r>
          </a:p>
        </p:txBody>
      </p:sp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966056"/>
              </p:ext>
            </p:extLst>
          </p:nvPr>
        </p:nvGraphicFramePr>
        <p:xfrm>
          <a:off x="7209262" y="1256611"/>
          <a:ext cx="207717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717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332779"/>
              </p:ext>
            </p:extLst>
          </p:nvPr>
        </p:nvGraphicFramePr>
        <p:xfrm>
          <a:off x="8215644" y="1990008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7452650" y="2167857"/>
            <a:ext cx="620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AD00C0"/>
                </a:solidFill>
              </a:rPr>
              <a:t>mon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7470233" y="2920025"/>
            <a:ext cx="73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AD00C0"/>
                </a:solidFill>
              </a:rPr>
              <a:t>tue</a:t>
            </a:r>
            <a:endParaRPr lang="en-US" sz="1600" dirty="0">
              <a:solidFill>
                <a:srgbClr val="AD0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7470234" y="3672192"/>
            <a:ext cx="805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AD00C0"/>
                </a:solidFill>
              </a:rPr>
              <a:t>wed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1588605" y="560057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a[1] → 5.6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175D4C-BA47-C04C-9F94-FEC68AEC6851}"/>
              </a:ext>
            </a:extLst>
          </p:cNvPr>
          <p:cNvSpPr txBox="1"/>
          <p:nvPr/>
        </p:nvSpPr>
        <p:spPr>
          <a:xfrm>
            <a:off x="11806" y="4483641"/>
            <a:ext cx="1594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each array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175D4C-BA47-C04C-9F94-FEC68AEC6851}"/>
              </a:ext>
            </a:extLst>
          </p:cNvPr>
          <p:cNvSpPr txBox="1"/>
          <p:nvPr/>
        </p:nvSpPr>
        <p:spPr>
          <a:xfrm>
            <a:off x="0" y="5556923"/>
            <a:ext cx="148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Accessing an element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1588605" y="4637529"/>
            <a:ext cx="385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([22,5.6,142])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6178758" y="4652010"/>
            <a:ext cx="4839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pd.Series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([22,5.6,142], 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 index=["mon","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tue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","wed"])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6142870" y="5600576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b.iloc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[1] → 5.6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6142870" y="6029781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b["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tue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"] → 5.6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7197671" y="216785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7197671" y="292002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7197671" y="3672192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3" name="Elbow Connector 2"/>
          <p:cNvCxnSpPr>
            <a:endCxn id="17" idx="0"/>
          </p:cNvCxnSpPr>
          <p:nvPr/>
        </p:nvCxnSpPr>
        <p:spPr>
          <a:xfrm>
            <a:off x="2299399" y="1976128"/>
            <a:ext cx="514936" cy="19172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06407" y="1662280"/>
            <a:ext cx="956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Row numbers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175D4C-BA47-C04C-9F94-FEC68AEC6851}"/>
              </a:ext>
            </a:extLst>
          </p:cNvPr>
          <p:cNvSpPr txBox="1"/>
          <p:nvPr/>
        </p:nvSpPr>
        <p:spPr>
          <a:xfrm>
            <a:off x="6357475" y="413775"/>
            <a:ext cx="306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pandas series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586861" y="273740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b.values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175D4C-BA47-C04C-9F94-FEC68AEC6851}"/>
              </a:ext>
            </a:extLst>
          </p:cNvPr>
          <p:cNvSpPr txBox="1"/>
          <p:nvPr/>
        </p:nvSpPr>
        <p:spPr>
          <a:xfrm>
            <a:off x="4420178" y="3014096"/>
            <a:ext cx="2349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(returns a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numpy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array)</a:t>
            </a:r>
          </a:p>
        </p:txBody>
      </p:sp>
      <p:cxnSp>
        <p:nvCxnSpPr>
          <p:cNvPr id="62" name="Elbow Connector 61"/>
          <p:cNvCxnSpPr/>
          <p:nvPr/>
        </p:nvCxnSpPr>
        <p:spPr>
          <a:xfrm>
            <a:off x="6814753" y="1976128"/>
            <a:ext cx="514936" cy="19172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42297" y="1849428"/>
            <a:ext cx="93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Row numbers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36680" y="1216389"/>
            <a:ext cx="93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D00C0"/>
                </a:solidFill>
              </a:rPr>
              <a:t>Index labels</a:t>
            </a:r>
          </a:p>
          <a:p>
            <a:r>
              <a:rPr lang="en-US" sz="1200" dirty="0">
                <a:solidFill>
                  <a:srgbClr val="AD00C0"/>
                </a:solidFill>
              </a:rPr>
              <a:t>(optional)</a:t>
            </a:r>
          </a:p>
        </p:txBody>
      </p:sp>
      <p:cxnSp>
        <p:nvCxnSpPr>
          <p:cNvPr id="65" name="Elbow Connector 64"/>
          <p:cNvCxnSpPr>
            <a:cxnSpLocks/>
            <a:endCxn id="42" idx="0"/>
          </p:cNvCxnSpPr>
          <p:nvPr/>
        </p:nvCxnSpPr>
        <p:spPr>
          <a:xfrm>
            <a:off x="6820370" y="1534327"/>
            <a:ext cx="942722" cy="633530"/>
          </a:xfrm>
          <a:prstGeom prst="bentConnector2">
            <a:avLst/>
          </a:prstGeom>
          <a:ln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998399" y="2757698"/>
            <a:ext cx="3199272" cy="0"/>
          </a:xfrm>
          <a:prstGeom prst="straightConnector1">
            <a:avLst/>
          </a:pr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6656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 flipV="1">
            <a:off x="19333" y="893955"/>
            <a:ext cx="12172667" cy="4953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V="1">
            <a:off x="0" y="-441360"/>
            <a:ext cx="14544796" cy="381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60675"/>
              </p:ext>
            </p:extLst>
          </p:nvPr>
        </p:nvGraphicFramePr>
        <p:xfrm>
          <a:off x="1241302" y="1538300"/>
          <a:ext cx="1342326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2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37041"/>
              </p:ext>
            </p:extLst>
          </p:nvPr>
        </p:nvGraphicFramePr>
        <p:xfrm>
          <a:off x="1495710" y="2257817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1241302" y="244954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1241302" y="320171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1241302" y="395388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48152"/>
              </p:ext>
            </p:extLst>
          </p:nvPr>
        </p:nvGraphicFramePr>
        <p:xfrm>
          <a:off x="6441997" y="1538300"/>
          <a:ext cx="207717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717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09049"/>
              </p:ext>
            </p:extLst>
          </p:nvPr>
        </p:nvGraphicFramePr>
        <p:xfrm>
          <a:off x="7448379" y="2271697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6685385" y="2449546"/>
            <a:ext cx="620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AD00C0"/>
                </a:solidFill>
              </a:rPr>
              <a:t>mon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6702968" y="3201714"/>
            <a:ext cx="73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AD00C0"/>
                </a:solidFill>
              </a:rPr>
              <a:t>tue</a:t>
            </a:r>
            <a:endParaRPr lang="en-US" sz="1600" dirty="0">
              <a:solidFill>
                <a:srgbClr val="AD0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6702969" y="3953881"/>
            <a:ext cx="805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AD00C0"/>
                </a:solidFill>
              </a:rPr>
              <a:t>wed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1187034" y="4942989"/>
            <a:ext cx="3993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pd.Series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([22,5.6,142],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		 name="C1")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6355646" y="4939608"/>
            <a:ext cx="4775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pd.Series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([22,5.6,142], 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	index=["mon","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tue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","wed"])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6430406" y="244954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6430406" y="320171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6430406" y="395388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3" name="Elbow Connector 2"/>
          <p:cNvCxnSpPr>
            <a:endCxn id="17" idx="0"/>
          </p:cNvCxnSpPr>
          <p:nvPr/>
        </p:nvCxnSpPr>
        <p:spPr>
          <a:xfrm>
            <a:off x="884628" y="2257817"/>
            <a:ext cx="514936" cy="19172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1636" y="1943969"/>
            <a:ext cx="956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Row numbers</a:t>
            </a:r>
          </a:p>
        </p:txBody>
      </p:sp>
      <p:cxnSp>
        <p:nvCxnSpPr>
          <p:cNvPr id="62" name="Elbow Connector 61"/>
          <p:cNvCxnSpPr/>
          <p:nvPr/>
        </p:nvCxnSpPr>
        <p:spPr>
          <a:xfrm>
            <a:off x="6047488" y="2257817"/>
            <a:ext cx="514936" cy="19172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75032" y="2122848"/>
            <a:ext cx="93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Row numbers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75032" y="1498078"/>
            <a:ext cx="93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D00C0"/>
                </a:solidFill>
              </a:rPr>
              <a:t>Index labels</a:t>
            </a:r>
          </a:p>
          <a:p>
            <a:r>
              <a:rPr lang="en-US" sz="1200" dirty="0">
                <a:solidFill>
                  <a:srgbClr val="AD00C0"/>
                </a:solidFill>
              </a:rPr>
              <a:t>(optional)</a:t>
            </a:r>
          </a:p>
        </p:txBody>
      </p:sp>
      <p:cxnSp>
        <p:nvCxnSpPr>
          <p:cNvPr id="65" name="Elbow Connector 64"/>
          <p:cNvCxnSpPr>
            <a:cxnSpLocks/>
            <a:endCxn id="42" idx="0"/>
          </p:cNvCxnSpPr>
          <p:nvPr/>
        </p:nvCxnSpPr>
        <p:spPr>
          <a:xfrm>
            <a:off x="6053105" y="1816016"/>
            <a:ext cx="942722" cy="633530"/>
          </a:xfrm>
          <a:prstGeom prst="bentConnector2">
            <a:avLst/>
          </a:prstGeom>
          <a:ln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41682"/>
              </p:ext>
            </p:extLst>
          </p:nvPr>
        </p:nvGraphicFramePr>
        <p:xfrm>
          <a:off x="3134562" y="2009883"/>
          <a:ext cx="1728792" cy="237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3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86439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</a:tblGrid>
              <a:tr h="594414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5.6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142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3134562" y="1632333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82600"/>
              </p:ext>
            </p:extLst>
          </p:nvPr>
        </p:nvGraphicFramePr>
        <p:xfrm>
          <a:off x="9291697" y="2009883"/>
          <a:ext cx="2165380" cy="237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108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866272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</a:tblGrid>
              <a:tr h="594414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height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5.6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weight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142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9291699" y="1632333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</a:p>
        </p:txBody>
      </p:sp>
      <p:cxnSp>
        <p:nvCxnSpPr>
          <p:cNvPr id="30" name="Elbow Connector 29"/>
          <p:cNvCxnSpPr>
            <a:endCxn id="53" idx="0"/>
          </p:cNvCxnSpPr>
          <p:nvPr/>
        </p:nvCxnSpPr>
        <p:spPr>
          <a:xfrm>
            <a:off x="2778742" y="1207803"/>
            <a:ext cx="519487" cy="42453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27657" y="893955"/>
            <a:ext cx="956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Variable 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41374" y="1207803"/>
            <a:ext cx="0" cy="9179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05255" y="1094786"/>
            <a:ext cx="1181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Series name</a:t>
            </a:r>
          </a:p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(optional)</a:t>
            </a:r>
          </a:p>
        </p:txBody>
      </p:sp>
      <p:cxnSp>
        <p:nvCxnSpPr>
          <p:cNvPr id="39" name="Elbow Connector 38"/>
          <p:cNvCxnSpPr/>
          <p:nvPr/>
        </p:nvCxnSpPr>
        <p:spPr>
          <a:xfrm>
            <a:off x="8886707" y="1207803"/>
            <a:ext cx="519487" cy="42453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35622" y="893955"/>
            <a:ext cx="956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Variable name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1038766" y="1207803"/>
            <a:ext cx="0" cy="9179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802094" y="1128734"/>
            <a:ext cx="129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Series name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(none assigned)</a:t>
            </a:r>
          </a:p>
        </p:txBody>
      </p:sp>
    </p:spTree>
    <p:extLst>
      <p:ext uri="{BB962C8B-B14F-4D97-AF65-F5344CB8AC3E}">
        <p14:creationId xmlns:p14="http://schemas.microsoft.com/office/powerpoint/2010/main" val="14272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flipV="1">
            <a:off x="19333" y="-708882"/>
            <a:ext cx="12172667" cy="7566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392131"/>
              </p:ext>
            </p:extLst>
          </p:nvPr>
        </p:nvGraphicFramePr>
        <p:xfrm>
          <a:off x="822414" y="1665733"/>
          <a:ext cx="2670429" cy="4755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1952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768477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</a:tblGrid>
              <a:tr h="594414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Monday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132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Tuesday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94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Wednesday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Thursday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84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141356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Friday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254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438548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Saturday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322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865551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Sunday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472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996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14979" y="1080958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+mj-lt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45734" y="-7088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a.iloc</a:t>
            </a:r>
            <a:r>
              <a:rPr lang="en-US" dirty="0">
                <a:latin typeface="Consolas" panose="020B0609020204030204" pitchFamily="49" charset="0"/>
              </a:rPr>
              <a:t>[0]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2311" y="6460093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selected rows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45734" y="-34337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a.iloc</a:t>
            </a:r>
            <a:r>
              <a:rPr lang="en-US" dirty="0">
                <a:latin typeface="Consolas" panose="020B0609020204030204" pitchFamily="49" charset="0"/>
              </a:rPr>
              <a:t>[0:2]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45734" y="75315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a.loc</a:t>
            </a:r>
            <a:r>
              <a:rPr lang="en-US" dirty="0">
                <a:latin typeface="Consolas" panose="020B0609020204030204" pitchFamily="49" charset="0"/>
              </a:rPr>
              <a:t>["Monday"]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5734" y="1118658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a.loc</a:t>
            </a:r>
            <a:r>
              <a:rPr lang="en-US" dirty="0">
                <a:latin typeface="Consolas" panose="020B0609020204030204" pitchFamily="49" charset="0"/>
              </a:rPr>
              <a:t>["</a:t>
            </a:r>
            <a:r>
              <a:rPr lang="en-US" dirty="0" err="1">
                <a:latin typeface="Consolas" panose="020B0609020204030204" pitchFamily="49" charset="0"/>
              </a:rPr>
              <a:t>Monday":"Friday</a:t>
            </a:r>
            <a:r>
              <a:rPr lang="en-US" dirty="0"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45734" y="148416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a.loc</a:t>
            </a:r>
            <a:r>
              <a:rPr lang="en-US" dirty="0">
                <a:latin typeface="Consolas" panose="020B0609020204030204" pitchFamily="49" charset="0"/>
              </a:rPr>
              <a:t>[a &gt; 100]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45734" y="1849674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a.loc</a:t>
            </a:r>
            <a:r>
              <a:rPr lang="en-US" dirty="0">
                <a:latin typeface="Consolas" panose="020B0609020204030204" pitchFamily="49" charset="0"/>
              </a:rPr>
              <a:t>[(a &gt; 100) | (a &lt; 90)]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3997" y="6373828"/>
            <a:ext cx="575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◯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445734" y="2213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a.iloc</a:t>
            </a:r>
            <a:r>
              <a:rPr lang="en-US" dirty="0">
                <a:latin typeface="Consolas" panose="020B0609020204030204" pitchFamily="49" charset="0"/>
              </a:rPr>
              <a:t>[5:]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45734" y="3876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a.iloc</a:t>
            </a:r>
            <a:r>
              <a:rPr lang="en-US" dirty="0">
                <a:latin typeface="Consolas" panose="020B0609020204030204" pitchFamily="49" charset="0"/>
              </a:rPr>
              <a:t>[:]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098210"/>
              </p:ext>
            </p:extLst>
          </p:nvPr>
        </p:nvGraphicFramePr>
        <p:xfrm>
          <a:off x="50219" y="1665733"/>
          <a:ext cx="768477" cy="4755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477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</a:tblGrid>
              <a:tr h="594414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BFBFBF"/>
                        </a:solidFill>
                      </a:endParaRPr>
                    </a:p>
                  </a:txBody>
                  <a:tcPr marL="87376" marR="87376" marT="43688" marB="43688" anchor="ctr"/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BFBFBF"/>
                          </a:solidFill>
                        </a:rPr>
                        <a:t>0</a:t>
                      </a:r>
                    </a:p>
                  </a:txBody>
                  <a:tcPr marL="87376" marR="87376" marT="43688" marB="43688" anchor="ctr"/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BFBFBF"/>
                          </a:solidFill>
                        </a:rPr>
                        <a:t>1</a:t>
                      </a:r>
                    </a:p>
                  </a:txBody>
                  <a:tcPr marL="87376" marR="87376" marT="43688" marB="43688" anchor="ctr"/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BFBFBF"/>
                          </a:solidFill>
                        </a:rPr>
                        <a:t>2</a:t>
                      </a:r>
                    </a:p>
                  </a:txBody>
                  <a:tcPr marL="87376" marR="87376" marT="43688" marB="43688" anchor="ctr"/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BFBFBF"/>
                          </a:solidFill>
                        </a:rPr>
                        <a:t>3</a:t>
                      </a:r>
                    </a:p>
                  </a:txBody>
                  <a:tcPr marL="87376" marR="87376" marT="43688" marB="43688" anchor="ctr"/>
                </a:tc>
                <a:extLst>
                  <a:ext uri="{0D108BD9-81ED-4DB2-BD59-A6C34878D82A}">
                    <a16:rowId xmlns:a16="http://schemas.microsoft.com/office/drawing/2014/main" val="1768141356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BFBFBF"/>
                          </a:solidFill>
                        </a:rPr>
                        <a:t>4</a:t>
                      </a:r>
                    </a:p>
                  </a:txBody>
                  <a:tcPr marL="87376" marR="87376" marT="43688" marB="43688" anchor="ctr"/>
                </a:tc>
                <a:extLst>
                  <a:ext uri="{0D108BD9-81ED-4DB2-BD59-A6C34878D82A}">
                    <a16:rowId xmlns:a16="http://schemas.microsoft.com/office/drawing/2014/main" val="641438548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BFBFBF"/>
                          </a:solidFill>
                        </a:rPr>
                        <a:t>5</a:t>
                      </a:r>
                    </a:p>
                  </a:txBody>
                  <a:tcPr marL="87376" marR="87376" marT="43688" marB="43688" anchor="ctr"/>
                </a:tc>
                <a:extLst>
                  <a:ext uri="{0D108BD9-81ED-4DB2-BD59-A6C34878D82A}">
                    <a16:rowId xmlns:a16="http://schemas.microsoft.com/office/drawing/2014/main" val="1251865551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BFBFBF"/>
                          </a:solidFill>
                        </a:rPr>
                        <a:t>6</a:t>
                      </a:r>
                    </a:p>
                  </a:txBody>
                  <a:tcPr marL="87376" marR="87376" marT="43688" marB="43688" anchor="ctr"/>
                </a:tc>
                <a:extLst>
                  <a:ext uri="{0D108BD9-81ED-4DB2-BD59-A6C34878D82A}">
                    <a16:rowId xmlns:a16="http://schemas.microsoft.com/office/drawing/2014/main" val="997799605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V="1">
            <a:off x="4029075" y="-454366"/>
            <a:ext cx="4416659" cy="2784363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29075" y="-95202"/>
            <a:ext cx="4416659" cy="2784363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29075" y="263962"/>
            <a:ext cx="4416659" cy="2784363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29075" y="623126"/>
            <a:ext cx="4416659" cy="2784363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029075" y="982290"/>
            <a:ext cx="4416659" cy="2784363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029075" y="1341454"/>
            <a:ext cx="4416659" cy="2784363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029075" y="1700618"/>
            <a:ext cx="4416659" cy="2784363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029075" y="2059781"/>
            <a:ext cx="4416659" cy="2784363"/>
          </a:xfrm>
          <a:prstGeom prst="straightConnector1">
            <a:avLst/>
          </a:prstGeom>
          <a:ln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74905"/>
              </p:ext>
            </p:extLst>
          </p:nvPr>
        </p:nvGraphicFramePr>
        <p:xfrm>
          <a:off x="3753672" y="2260147"/>
          <a:ext cx="4507432" cy="4160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429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563429">
                  <a:extLst>
                    <a:ext uri="{9D8B030D-6E8A-4147-A177-3AD203B41FA5}">
                      <a16:colId xmlns:a16="http://schemas.microsoft.com/office/drawing/2014/main" val="3976169093"/>
                    </a:ext>
                  </a:extLst>
                </a:gridCol>
                <a:gridCol w="563429">
                  <a:extLst>
                    <a:ext uri="{9D8B030D-6E8A-4147-A177-3AD203B41FA5}">
                      <a16:colId xmlns:a16="http://schemas.microsoft.com/office/drawing/2014/main" val="2422553335"/>
                    </a:ext>
                  </a:extLst>
                </a:gridCol>
                <a:gridCol w="563429">
                  <a:extLst>
                    <a:ext uri="{9D8B030D-6E8A-4147-A177-3AD203B41FA5}">
                      <a16:colId xmlns:a16="http://schemas.microsoft.com/office/drawing/2014/main" val="2330441999"/>
                    </a:ext>
                  </a:extLst>
                </a:gridCol>
                <a:gridCol w="563429">
                  <a:extLst>
                    <a:ext uri="{9D8B030D-6E8A-4147-A177-3AD203B41FA5}">
                      <a16:colId xmlns:a16="http://schemas.microsoft.com/office/drawing/2014/main" val="811375601"/>
                    </a:ext>
                  </a:extLst>
                </a:gridCol>
                <a:gridCol w="563429">
                  <a:extLst>
                    <a:ext uri="{9D8B030D-6E8A-4147-A177-3AD203B41FA5}">
                      <a16:colId xmlns:a16="http://schemas.microsoft.com/office/drawing/2014/main" val="425106759"/>
                    </a:ext>
                  </a:extLst>
                </a:gridCol>
                <a:gridCol w="563429">
                  <a:extLst>
                    <a:ext uri="{9D8B030D-6E8A-4147-A177-3AD203B41FA5}">
                      <a16:colId xmlns:a16="http://schemas.microsoft.com/office/drawing/2014/main" val="2846798534"/>
                    </a:ext>
                  </a:extLst>
                </a:gridCol>
                <a:gridCol w="563429">
                  <a:extLst>
                    <a:ext uri="{9D8B030D-6E8A-4147-A177-3AD203B41FA5}">
                      <a16:colId xmlns:a16="http://schemas.microsoft.com/office/drawing/2014/main" val="3273458005"/>
                    </a:ext>
                  </a:extLst>
                </a:gridCol>
              </a:tblGrid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141356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438548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378662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⬤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76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16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V="1">
            <a:off x="19333" y="899912"/>
            <a:ext cx="5593101" cy="3758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84495"/>
              </p:ext>
            </p:extLst>
          </p:nvPr>
        </p:nvGraphicFramePr>
        <p:xfrm>
          <a:off x="2006230" y="1738326"/>
          <a:ext cx="1365252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90B3EC-8F3B-722A-671A-7FC8F57EF7DF}"/>
              </a:ext>
            </a:extLst>
          </p:cNvPr>
          <p:cNvSpPr txBox="1"/>
          <p:nvPr/>
        </p:nvSpPr>
        <p:spPr>
          <a:xfrm>
            <a:off x="0" y="-24285"/>
            <a:ext cx="561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Anatomy of a Series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2036618"/>
            <a:ext cx="1640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The default is for these to be integers 0,1,2,… However, you can set them manually using the “index” keyword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3615" y="2136372"/>
            <a:ext cx="0" cy="964276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34889" y="1671826"/>
            <a:ext cx="5818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53860" y="899913"/>
            <a:ext cx="2039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The name of the Series (optional).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by default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8773" y="2074882"/>
            <a:ext cx="19098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The data of the Series. Can be of almost any type you need to represent your data including strings, integers, floats, dates, Booleans, and more.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449782" y="2136372"/>
            <a:ext cx="0" cy="964276"/>
          </a:xfrm>
          <a:prstGeom prst="line">
            <a:avLst/>
          </a:prstGeom>
          <a:ln w="38100">
            <a:solidFill>
              <a:srgbClr val="9EE1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261" y="4011741"/>
            <a:ext cx="493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 = </a:t>
            </a:r>
            <a:r>
              <a:rPr lang="en-US" dirty="0" err="1">
                <a:latin typeface="Consolas" panose="020B0609020204030204" pitchFamily="49" charset="0"/>
              </a:rPr>
              <a:t>pd.Series</a:t>
            </a:r>
            <a:r>
              <a:rPr lang="en-US" dirty="0">
                <a:latin typeface="Consolas" panose="020B0609020204030204" pitchFamily="49" charset="0"/>
              </a:rPr>
              <a:t>(data=</a:t>
            </a:r>
            <a:r>
              <a:rPr lang="en-US" dirty="0">
                <a:solidFill>
                  <a:srgbClr val="9EE1F9"/>
                </a:solidFill>
                <a:latin typeface="Consolas" panose="020B0609020204030204" pitchFamily="49" charset="0"/>
              </a:rPr>
              <a:t>["A","B","C"]</a:t>
            </a:r>
            <a:r>
              <a:rPr lang="en-US" dirty="0"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name="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06230" y="139877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8205" y="1020022"/>
            <a:ext cx="17895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name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To which we store the Series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52282" y="1605425"/>
            <a:ext cx="1053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5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flipV="1">
            <a:off x="19333" y="313024"/>
            <a:ext cx="6437451" cy="483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590269"/>
              </p:ext>
            </p:extLst>
          </p:nvPr>
        </p:nvGraphicFramePr>
        <p:xfrm>
          <a:off x="2006230" y="1750741"/>
          <a:ext cx="2047878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E1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2.1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E1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4.3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E1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-6.5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90B3EC-8F3B-722A-671A-7FC8F57EF7DF}"/>
              </a:ext>
            </a:extLst>
          </p:cNvPr>
          <p:cNvSpPr txBox="1"/>
          <p:nvPr/>
        </p:nvSpPr>
        <p:spPr>
          <a:xfrm>
            <a:off x="365760" y="313024"/>
            <a:ext cx="5012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Anatomy of a </a:t>
            </a:r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DataFrame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" y="2036618"/>
            <a:ext cx="1640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The default is for these to be integers 0,1,2,… However, you can set them manually using the “index” keyword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3615" y="2136372"/>
            <a:ext cx="0" cy="964276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34889" y="1671826"/>
            <a:ext cx="125522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53860" y="899913"/>
            <a:ext cx="19098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labels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The name of the Series.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None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by default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5035" y="2074882"/>
            <a:ext cx="19098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The data of the Series. Can be of almost any type you need to represent your data including strings, integers, floats, dates, Booleans, and more.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129326" y="2136372"/>
            <a:ext cx="0" cy="964276"/>
          </a:xfrm>
          <a:prstGeom prst="line">
            <a:avLst/>
          </a:prstGeom>
          <a:ln w="38100">
            <a:solidFill>
              <a:srgbClr val="9EE1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262" y="3950251"/>
            <a:ext cx="5511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pd.DataFrame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         data= {"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latin typeface="Consolas" panose="020B0609020204030204" pitchFamily="49" charset="0"/>
              </a:rPr>
              <a:t>":</a:t>
            </a:r>
            <a:r>
              <a:rPr lang="en-US" dirty="0">
                <a:solidFill>
                  <a:srgbClr val="9EE1F9"/>
                </a:solidFill>
                <a:latin typeface="Consolas" panose="020B0609020204030204" pitchFamily="49" charset="0"/>
              </a:rPr>
              <a:t>["A","B","C"]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"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latin typeface="Consolas" panose="020B0609020204030204" pitchFamily="49" charset="0"/>
              </a:rPr>
              <a:t>":</a:t>
            </a:r>
            <a:r>
              <a:rPr lang="en-US" dirty="0">
                <a:solidFill>
                  <a:srgbClr val="9EE1F9"/>
                </a:solidFill>
                <a:latin typeface="Consolas" panose="020B0609020204030204" pitchFamily="49" charset="0"/>
              </a:rPr>
              <a:t>[2.1,4.3,-6.5]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6230" y="1398776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8205" y="1020022"/>
            <a:ext cx="17895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name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To which we store the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DataFrame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15616" y="1605425"/>
            <a:ext cx="6906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0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90368"/>
            <a:ext cx="8017329" cy="4901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65395"/>
              </p:ext>
            </p:extLst>
          </p:nvPr>
        </p:nvGraphicFramePr>
        <p:xfrm>
          <a:off x="503956" y="1265026"/>
          <a:ext cx="2730504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2.1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4.3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-6.5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59046"/>
              </p:ext>
            </p:extLst>
          </p:nvPr>
        </p:nvGraphicFramePr>
        <p:xfrm>
          <a:off x="503956" y="3043026"/>
          <a:ext cx="2730504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5.2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144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7.6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39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007805" y="469168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pd.concat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a,b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503956" y="91428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63505" y="271363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810661" y="123071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79900"/>
              </p:ext>
            </p:extLst>
          </p:nvPr>
        </p:nvGraphicFramePr>
        <p:xfrm>
          <a:off x="4807062" y="1607667"/>
          <a:ext cx="2730504" cy="2470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2.1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4.3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-6.5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5.2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7377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144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73150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7.6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39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747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990B3EC-8F3B-722A-671A-7FC8F57EF7DF}"/>
              </a:ext>
            </a:extLst>
          </p:cNvPr>
          <p:cNvSpPr txBox="1"/>
          <p:nvPr/>
        </p:nvSpPr>
        <p:spPr>
          <a:xfrm>
            <a:off x="93141" y="190368"/>
            <a:ext cx="6288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Concatenating Data Frames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1446303" y="469168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a,b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66007" y="4691686"/>
            <a:ext cx="296845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63286" y="4691686"/>
            <a:ext cx="42865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363286" y="1982060"/>
            <a:ext cx="1314950" cy="694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63286" y="3080798"/>
            <a:ext cx="1314950" cy="694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1" y="204416"/>
            <a:ext cx="9620621" cy="7727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21922"/>
              </p:ext>
            </p:extLst>
          </p:nvPr>
        </p:nvGraphicFramePr>
        <p:xfrm>
          <a:off x="674790" y="2192871"/>
          <a:ext cx="2047878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2.1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4.3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-6.5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00613"/>
              </p:ext>
            </p:extLst>
          </p:nvPr>
        </p:nvGraphicFramePr>
        <p:xfrm>
          <a:off x="674790" y="3970871"/>
          <a:ext cx="2047878" cy="1058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5.2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5628684" y="5344912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c1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pd.concat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([a,b1])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678976" y="178439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635058" y="364300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b1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3297192" y="178766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b2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0423"/>
              </p:ext>
            </p:extLst>
          </p:nvPr>
        </p:nvGraphicFramePr>
        <p:xfrm>
          <a:off x="674790" y="5745022"/>
          <a:ext cx="2047878" cy="211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2.1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4.3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-6.5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5.2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7377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731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2679EC1-19DD-4894-782C-CE2667379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41077"/>
              </p:ext>
            </p:extLst>
          </p:nvPr>
        </p:nvGraphicFramePr>
        <p:xfrm>
          <a:off x="3297192" y="2181192"/>
          <a:ext cx="1365252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EA8D8A-DBAD-257A-A783-B76FA6A1856E}"/>
              </a:ext>
            </a:extLst>
          </p:cNvPr>
          <p:cNvSpPr txBox="1"/>
          <p:nvPr/>
        </p:nvSpPr>
        <p:spPr>
          <a:xfrm>
            <a:off x="5345092" y="1787665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c2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pd.concat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([a,b2],axis=1)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66C86EB-A120-FBD7-2D1B-3716CA708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31597"/>
              </p:ext>
            </p:extLst>
          </p:nvPr>
        </p:nvGraphicFramePr>
        <p:xfrm>
          <a:off x="5406181" y="2187775"/>
          <a:ext cx="2730504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682626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2.1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4.3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-6.5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ED4103-49F0-CFE7-FF95-7CE801D791FE}"/>
                  </a:ext>
                </a:extLst>
              </p:cNvPr>
              <p:cNvSpPr txBox="1"/>
              <p:nvPr/>
            </p:nvSpPr>
            <p:spPr>
              <a:xfrm>
                <a:off x="2787764" y="2647441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ED4103-49F0-CFE7-FF95-7CE801D79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64" y="2647441"/>
                <a:ext cx="41998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1C6505-09C7-556E-1B68-3EDFCC9B32D6}"/>
                  </a:ext>
                </a:extLst>
              </p:cNvPr>
              <p:cNvSpPr txBox="1"/>
              <p:nvPr/>
            </p:nvSpPr>
            <p:spPr>
              <a:xfrm>
                <a:off x="1494219" y="3517236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1C6505-09C7-556E-1B68-3EDFCC9B3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219" y="3517236"/>
                <a:ext cx="41998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169B3D-60EA-CF02-6E71-A8068F4320CA}"/>
                  </a:ext>
                </a:extLst>
              </p:cNvPr>
              <p:cNvSpPr txBox="1"/>
              <p:nvPr/>
            </p:nvSpPr>
            <p:spPr>
              <a:xfrm>
                <a:off x="4806140" y="2647441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169B3D-60EA-CF02-6E71-A8068F432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140" y="2647441"/>
                <a:ext cx="41998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363969-C5BF-9EDA-1DB2-6D44D1C0E77D}"/>
                  </a:ext>
                </a:extLst>
              </p:cNvPr>
              <p:cNvSpPr txBox="1"/>
              <p:nvPr/>
            </p:nvSpPr>
            <p:spPr>
              <a:xfrm>
                <a:off x="1494219" y="4955745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363969-C5BF-9EDA-1DB2-6D44D1C0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219" y="4955745"/>
                <a:ext cx="4199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990B3EC-8F3B-722A-671A-7FC8F57EF7DF}"/>
              </a:ext>
            </a:extLst>
          </p:cNvPr>
          <p:cNvSpPr txBox="1"/>
          <p:nvPr/>
        </p:nvSpPr>
        <p:spPr>
          <a:xfrm>
            <a:off x="0" y="204417"/>
            <a:ext cx="33906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Concatenating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(along different axes)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8049" y="2192871"/>
            <a:ext cx="0" cy="283683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-517088" y="3332570"/>
            <a:ext cx="145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Along Axis 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18314" y="1731687"/>
            <a:ext cx="384413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42883" y="1362355"/>
            <a:ext cx="145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Along Axis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5007500" y="534491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28684" y="5635690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The default value of "axis" is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635058" y="5344912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c1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pd.concat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([a,b1],axis=0)</a:t>
            </a:r>
          </a:p>
        </p:txBody>
      </p:sp>
    </p:spTree>
    <p:extLst>
      <p:ext uri="{BB962C8B-B14F-4D97-AF65-F5344CB8AC3E}">
        <p14:creationId xmlns:p14="http://schemas.microsoft.com/office/powerpoint/2010/main" val="8018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7743</TotalTime>
  <Words>2898</Words>
  <Application>Microsoft Macintosh PowerPoint</Application>
  <PresentationFormat>Widescreen</PresentationFormat>
  <Paragraphs>1546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111</cp:revision>
  <dcterms:created xsi:type="dcterms:W3CDTF">2022-01-07T05:52:45Z</dcterms:created>
  <dcterms:modified xsi:type="dcterms:W3CDTF">2022-10-28T21:32:31Z</dcterms:modified>
</cp:coreProperties>
</file>