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00C0"/>
    <a:srgbClr val="00B0F0"/>
    <a:srgbClr val="FFFFFF"/>
    <a:srgbClr val="9EE1F9"/>
    <a:srgbClr val="BFBFBF"/>
    <a:srgbClr val="F6BF9A"/>
    <a:srgbClr val="00B05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96395" autoAdjust="0"/>
  </p:normalViewPr>
  <p:slideViewPr>
    <p:cSldViewPr snapToGrid="0" snapToObjects="1">
      <p:cViewPr>
        <p:scale>
          <a:sx n="110" d="100"/>
          <a:sy n="110" d="100"/>
        </p:scale>
        <p:origin x="26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99AC21E-1C62-4441-8DDD-4A0AEDACA9A5}"/>
              </a:ext>
            </a:extLst>
          </p:cNvPr>
          <p:cNvSpPr/>
          <p:nvPr/>
        </p:nvSpPr>
        <p:spPr>
          <a:xfrm>
            <a:off x="0" y="-1238855"/>
            <a:ext cx="13820172" cy="8096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72BE78-B907-179E-F2FF-9240EAFAC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92072"/>
              </p:ext>
            </p:extLst>
          </p:nvPr>
        </p:nvGraphicFramePr>
        <p:xfrm>
          <a:off x="174660" y="-385902"/>
          <a:ext cx="4150759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8410">
                  <a:extLst>
                    <a:ext uri="{9D8B030D-6E8A-4147-A177-3AD203B41FA5}">
                      <a16:colId xmlns:a16="http://schemas.microsoft.com/office/drawing/2014/main" val="3842533313"/>
                    </a:ext>
                  </a:extLst>
                </a:gridCol>
                <a:gridCol w="1212349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9787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Less than high school diploma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 school diploma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 degree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 degree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550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64E190-879B-E9B0-4A21-0D2B5AAE9B1D}"/>
              </a:ext>
            </a:extLst>
          </p:cNvPr>
          <p:cNvSpPr txBox="1"/>
          <p:nvPr/>
        </p:nvSpPr>
        <p:spPr>
          <a:xfrm>
            <a:off x="174661" y="-1238855"/>
            <a:ext cx="398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encoding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0AB03-6778-DE19-5A3D-151099F5579F}"/>
              </a:ext>
            </a:extLst>
          </p:cNvPr>
          <p:cNvSpPr txBox="1"/>
          <p:nvPr/>
        </p:nvSpPr>
        <p:spPr>
          <a:xfrm>
            <a:off x="174661" y="2591461"/>
            <a:ext cx="398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Data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3DE705-3BD6-0F59-CC17-D3192FD6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57825"/>
              </p:ext>
            </p:extLst>
          </p:nvPr>
        </p:nvGraphicFramePr>
        <p:xfrm>
          <a:off x="174661" y="3459467"/>
          <a:ext cx="3852808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641">
                  <a:extLst>
                    <a:ext uri="{9D8B030D-6E8A-4147-A177-3AD203B41FA5}">
                      <a16:colId xmlns:a16="http://schemas.microsoft.com/office/drawing/2014/main" val="3842533313"/>
                    </a:ext>
                  </a:extLst>
                </a:gridCol>
                <a:gridCol w="1008454">
                  <a:extLst>
                    <a:ext uri="{9D8B030D-6E8A-4147-A177-3AD203B41FA5}">
                      <a16:colId xmlns:a16="http://schemas.microsoft.com/office/drawing/2014/main" val="2260967971"/>
                    </a:ext>
                  </a:extLst>
                </a:gridCol>
                <a:gridCol w="656718">
                  <a:extLst>
                    <a:ext uri="{9D8B030D-6E8A-4147-A177-3AD203B41FA5}">
                      <a16:colId xmlns:a16="http://schemas.microsoft.com/office/drawing/2014/main" val="4128886219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Sample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Salary ($)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9787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65,000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85,000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55021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7685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121,000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13036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89,000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36145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787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F46FCE-3193-5B3B-CEEC-7AF90FE1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91956"/>
              </p:ext>
            </p:extLst>
          </p:nvPr>
        </p:nvGraphicFramePr>
        <p:xfrm>
          <a:off x="5157626" y="3459467"/>
          <a:ext cx="5874228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479">
                  <a:extLst>
                    <a:ext uri="{9D8B030D-6E8A-4147-A177-3AD203B41FA5}">
                      <a16:colId xmlns:a16="http://schemas.microsoft.com/office/drawing/2014/main" val="3842533313"/>
                    </a:ext>
                  </a:extLst>
                </a:gridCol>
                <a:gridCol w="925493">
                  <a:extLst>
                    <a:ext uri="{9D8B030D-6E8A-4147-A177-3AD203B41FA5}">
                      <a16:colId xmlns:a16="http://schemas.microsoft.com/office/drawing/2014/main" val="2260967971"/>
                    </a:ext>
                  </a:extLst>
                </a:gridCol>
                <a:gridCol w="602692">
                  <a:extLst>
                    <a:ext uri="{9D8B030D-6E8A-4147-A177-3AD203B41FA5}">
                      <a16:colId xmlns:a16="http://schemas.microsoft.com/office/drawing/2014/main" val="4128886219"/>
                    </a:ext>
                  </a:extLst>
                </a:gridCol>
                <a:gridCol w="1314910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  <a:gridCol w="1023466">
                  <a:extLst>
                    <a:ext uri="{9D8B030D-6E8A-4147-A177-3AD203B41FA5}">
                      <a16:colId xmlns:a16="http://schemas.microsoft.com/office/drawing/2014/main" val="2115575435"/>
                    </a:ext>
                  </a:extLst>
                </a:gridCol>
                <a:gridCol w="1169188">
                  <a:extLst>
                    <a:ext uri="{9D8B030D-6E8A-4147-A177-3AD203B41FA5}">
                      <a16:colId xmlns:a16="http://schemas.microsoft.com/office/drawing/2014/main" val="355611607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Sample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Salary ($)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HighSchool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9787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65,000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85,000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55021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7685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121,000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13036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89,000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36145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58,000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787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406D0F-5FB0-75D3-BF2F-5A0CD10F1828}"/>
              </a:ext>
            </a:extLst>
          </p:cNvPr>
          <p:cNvSpPr txBox="1"/>
          <p:nvPr/>
        </p:nvSpPr>
        <p:spPr>
          <a:xfrm>
            <a:off x="5157627" y="-1238855"/>
            <a:ext cx="496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00E717-BA6C-8505-F455-A9B0344C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53347"/>
              </p:ext>
            </p:extLst>
          </p:nvPr>
        </p:nvGraphicFramePr>
        <p:xfrm>
          <a:off x="4498059" y="1530665"/>
          <a:ext cx="21986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92">
                  <a:extLst>
                    <a:ext uri="{9D8B030D-6E8A-4147-A177-3AD203B41FA5}">
                      <a16:colId xmlns:a16="http://schemas.microsoft.com/office/drawing/2014/main" val="831903317"/>
                    </a:ext>
                  </a:extLst>
                </a:gridCol>
                <a:gridCol w="883580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HighSchool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C1E5CF-9559-D48E-E22D-C2739607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92211"/>
              </p:ext>
            </p:extLst>
          </p:nvPr>
        </p:nvGraphicFramePr>
        <p:xfrm>
          <a:off x="6836447" y="1530665"/>
          <a:ext cx="21986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92">
                  <a:extLst>
                    <a:ext uri="{9D8B030D-6E8A-4147-A177-3AD203B41FA5}">
                      <a16:colId xmlns:a16="http://schemas.microsoft.com/office/drawing/2014/main" val="831903317"/>
                    </a:ext>
                  </a:extLst>
                </a:gridCol>
                <a:gridCol w="883580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HighSchool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005FF-2B4E-EF01-D7CB-D22EE739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85822"/>
              </p:ext>
            </p:extLst>
          </p:nvPr>
        </p:nvGraphicFramePr>
        <p:xfrm>
          <a:off x="9174835" y="1530665"/>
          <a:ext cx="21986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92">
                  <a:extLst>
                    <a:ext uri="{9D8B030D-6E8A-4147-A177-3AD203B41FA5}">
                      <a16:colId xmlns:a16="http://schemas.microsoft.com/office/drawing/2014/main" val="831903317"/>
                    </a:ext>
                  </a:extLst>
                </a:gridCol>
                <a:gridCol w="883580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HighSchool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4BE7D6-B77A-AEF7-0118-F991A450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6713"/>
              </p:ext>
            </p:extLst>
          </p:nvPr>
        </p:nvGraphicFramePr>
        <p:xfrm>
          <a:off x="11513222" y="1530665"/>
          <a:ext cx="219867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92">
                  <a:extLst>
                    <a:ext uri="{9D8B030D-6E8A-4147-A177-3AD203B41FA5}">
                      <a16:colId xmlns:a16="http://schemas.microsoft.com/office/drawing/2014/main" val="831903317"/>
                    </a:ext>
                  </a:extLst>
                </a:gridCol>
                <a:gridCol w="883580">
                  <a:extLst>
                    <a:ext uri="{9D8B030D-6E8A-4147-A177-3AD203B41FA5}">
                      <a16:colId xmlns:a16="http://schemas.microsoft.com/office/drawing/2014/main" val="3724313782"/>
                    </a:ext>
                  </a:extLst>
                </a:gridCol>
              </a:tblGrid>
              <a:tr h="217268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HighSchool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54533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53793"/>
                  </a:ext>
                </a:extLst>
              </a:tr>
              <a:tr h="1836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Graduate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6393"/>
                  </a:ext>
                </a:extLst>
              </a:tr>
            </a:tbl>
          </a:graphicData>
        </a:graphic>
      </p:graphicFrame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308488A-7D22-26B6-782E-85FE65EAAD1C}"/>
              </a:ext>
            </a:extLst>
          </p:cNvPr>
          <p:cNvCxnSpPr>
            <a:cxnSpLocks/>
          </p:cNvCxnSpPr>
          <p:nvPr/>
        </p:nvCxnSpPr>
        <p:spPr>
          <a:xfrm>
            <a:off x="4325419" y="1114425"/>
            <a:ext cx="1931544" cy="41624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93EE009-D3E4-9D90-C79C-0CF5D228AEDA}"/>
              </a:ext>
            </a:extLst>
          </p:cNvPr>
          <p:cNvCxnSpPr>
            <a:cxnSpLocks/>
          </p:cNvCxnSpPr>
          <p:nvPr/>
        </p:nvCxnSpPr>
        <p:spPr>
          <a:xfrm>
            <a:off x="4325419" y="777146"/>
            <a:ext cx="4269932" cy="75351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D34789F-F142-0822-74D2-5F8EB64B9E0A}"/>
              </a:ext>
            </a:extLst>
          </p:cNvPr>
          <p:cNvCxnSpPr>
            <a:cxnSpLocks/>
          </p:cNvCxnSpPr>
          <p:nvPr/>
        </p:nvCxnSpPr>
        <p:spPr>
          <a:xfrm>
            <a:off x="4325419" y="447362"/>
            <a:ext cx="6608320" cy="108330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042E955-B16F-5466-4A5A-F8AF8BCCC634}"/>
              </a:ext>
            </a:extLst>
          </p:cNvPr>
          <p:cNvCxnSpPr>
            <a:cxnSpLocks/>
          </p:cNvCxnSpPr>
          <p:nvPr/>
        </p:nvCxnSpPr>
        <p:spPr>
          <a:xfrm>
            <a:off x="4325419" y="110083"/>
            <a:ext cx="8946707" cy="142058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734750-60DC-4252-2856-1736A6731AE8}"/>
              </a:ext>
            </a:extLst>
          </p:cNvPr>
          <p:cNvSpPr txBox="1"/>
          <p:nvPr/>
        </p:nvSpPr>
        <p:spPr>
          <a:xfrm>
            <a:off x="4759095" y="1208137"/>
            <a:ext cx="167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Graduate 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423366-6E59-824E-F04C-C3B2872AC77E}"/>
              </a:ext>
            </a:extLst>
          </p:cNvPr>
          <p:cNvSpPr txBox="1"/>
          <p:nvPr/>
        </p:nvSpPr>
        <p:spPr>
          <a:xfrm>
            <a:off x="7208493" y="1208137"/>
            <a:ext cx="167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College degree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9EC5E-90D0-68BD-BCD4-75C14DA42858}"/>
              </a:ext>
            </a:extLst>
          </p:cNvPr>
          <p:cNvSpPr txBox="1"/>
          <p:nvPr/>
        </p:nvSpPr>
        <p:spPr>
          <a:xfrm>
            <a:off x="9174835" y="1208137"/>
            <a:ext cx="185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school diploma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6C351-52A2-7874-7A9E-1F1955D1068B}"/>
              </a:ext>
            </a:extLst>
          </p:cNvPr>
          <p:cNvSpPr txBox="1"/>
          <p:nvPr/>
        </p:nvSpPr>
        <p:spPr>
          <a:xfrm>
            <a:off x="11848783" y="1028888"/>
            <a:ext cx="185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 than high school diploma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6DE340-7CD2-89F8-1F0A-6A418BFFA5D2}"/>
              </a:ext>
            </a:extLst>
          </p:cNvPr>
          <p:cNvSpPr txBox="1"/>
          <p:nvPr/>
        </p:nvSpPr>
        <p:spPr>
          <a:xfrm>
            <a:off x="2599715" y="1648864"/>
            <a:ext cx="142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dummy variables to facilitate the education encoding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DB9BEB-F008-7D34-8D0E-77C67135F72D}"/>
              </a:ext>
            </a:extLst>
          </p:cNvPr>
          <p:cNvCxnSpPr>
            <a:stCxn id="39" idx="3"/>
          </p:cNvCxnSpPr>
          <p:nvPr/>
        </p:nvCxnSpPr>
        <p:spPr>
          <a:xfrm flipV="1">
            <a:off x="4027469" y="1730477"/>
            <a:ext cx="470590" cy="3031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EDE598-42BE-E7C0-1E43-C63035E4E4D6}"/>
              </a:ext>
            </a:extLst>
          </p:cNvPr>
          <p:cNvCxnSpPr>
            <a:cxnSpLocks/>
          </p:cNvCxnSpPr>
          <p:nvPr/>
        </p:nvCxnSpPr>
        <p:spPr>
          <a:xfrm>
            <a:off x="4027469" y="2026650"/>
            <a:ext cx="470590" cy="30310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5FBD89-726B-42A6-D1F3-B532E1208BA7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27469" y="2033585"/>
            <a:ext cx="4705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C68D15-6E49-044E-28D3-7D95CE737D51}"/>
              </a:ext>
            </a:extLst>
          </p:cNvPr>
          <p:cNvSpPr txBox="1"/>
          <p:nvPr/>
        </p:nvSpPr>
        <p:spPr>
          <a:xfrm>
            <a:off x="5139951" y="2591461"/>
            <a:ext cx="448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One-hot-encoded Data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F98A6D-99E3-E3F5-10E9-3789146407B6}"/>
              </a:ext>
            </a:extLst>
          </p:cNvPr>
          <p:cNvSpPr/>
          <p:nvPr/>
        </p:nvSpPr>
        <p:spPr>
          <a:xfrm>
            <a:off x="7629832" y="4090219"/>
            <a:ext cx="3303907" cy="2458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EDB2EEA-F1DE-2B48-FF23-069075877475}"/>
              </a:ext>
            </a:extLst>
          </p:cNvPr>
          <p:cNvCxnSpPr>
            <a:cxnSpLocks/>
          </p:cNvCxnSpPr>
          <p:nvPr/>
        </p:nvCxnSpPr>
        <p:spPr>
          <a:xfrm flipV="1">
            <a:off x="10933739" y="2536505"/>
            <a:ext cx="2338387" cy="1676618"/>
          </a:xfrm>
          <a:prstGeom prst="bentConnector3">
            <a:avLst>
              <a:gd name="adj1" fmla="val 10003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BBBB65-CE4D-85B5-458B-75A06F007F09}"/>
              </a:ext>
            </a:extLst>
          </p:cNvPr>
          <p:cNvSpPr txBox="1"/>
          <p:nvPr/>
        </p:nvSpPr>
        <p:spPr>
          <a:xfrm>
            <a:off x="174660" y="-796927"/>
            <a:ext cx="3884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category is represented by a single label/number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423AFD-7B21-1189-8B7F-D30C314C90BF}"/>
              </a:ext>
            </a:extLst>
          </p:cNvPr>
          <p:cNvSpPr txBox="1"/>
          <p:nvPr/>
        </p:nvSpPr>
        <p:spPr>
          <a:xfrm>
            <a:off x="5169447" y="-796927"/>
            <a:ext cx="436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category is represented a collection of dummy variables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243AEB-2B9D-A5C3-1CC1-8BBDA37CBADA}"/>
              </a:ext>
            </a:extLst>
          </p:cNvPr>
          <p:cNvSpPr/>
          <p:nvPr/>
        </p:nvSpPr>
        <p:spPr>
          <a:xfrm>
            <a:off x="7525789" y="3114681"/>
            <a:ext cx="3506065" cy="36061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55E271-0047-E651-F2E1-1322B0488A0F}"/>
              </a:ext>
            </a:extLst>
          </p:cNvPr>
          <p:cNvSpPr/>
          <p:nvPr/>
        </p:nvSpPr>
        <p:spPr>
          <a:xfrm>
            <a:off x="2745446" y="3456624"/>
            <a:ext cx="1282024" cy="3261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A02648-067C-0AE7-0A75-65C0E01D4581}"/>
              </a:ext>
            </a:extLst>
          </p:cNvPr>
          <p:cNvSpPr txBox="1"/>
          <p:nvPr/>
        </p:nvSpPr>
        <p:spPr>
          <a:xfrm>
            <a:off x="8720097" y="3114384"/>
            <a:ext cx="163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185</Words>
  <Application>Microsoft Macintosh PowerPoint</Application>
  <PresentationFormat>Widescreen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122</cp:revision>
  <dcterms:created xsi:type="dcterms:W3CDTF">2022-01-07T05:52:45Z</dcterms:created>
  <dcterms:modified xsi:type="dcterms:W3CDTF">2024-07-22T04:39:30Z</dcterms:modified>
</cp:coreProperties>
</file>