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93" r:id="rId2"/>
    <p:sldId id="294" r:id="rId3"/>
    <p:sldId id="295" r:id="rId4"/>
    <p:sldId id="2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D7D31"/>
    <a:srgbClr val="00B0F0"/>
    <a:srgbClr val="9EE1F9"/>
    <a:srgbClr val="BFBFBF"/>
    <a:srgbClr val="F6BF9A"/>
    <a:srgbClr val="AD00C0"/>
    <a:srgbClr val="F6F7F9"/>
    <a:srgbClr val="E9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0" autoAdjust="0"/>
    <p:restoredTop sz="96395" autoAdjust="0"/>
  </p:normalViewPr>
  <p:slideViewPr>
    <p:cSldViewPr snapToGrid="0" snapToObjects="1">
      <p:cViewPr varScale="1">
        <p:scale>
          <a:sx n="115" d="100"/>
          <a:sy n="115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8FB3-92B6-994A-BEDE-5C0FBD0BFD65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E3879-CF11-BA45-AB72-6DBDB0FDE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94CD-D79B-D841-A419-2BC2B62DA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B7A3D-3227-BE4F-8E90-C527A4538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F610-B1FB-D147-B62E-C47598DC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2589-45EF-CE48-AFC0-C05AAA85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E2D-1149-7F4D-A25C-20835F3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5DC1-D49E-174B-B15F-92762398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02106-6EA9-DA42-A76D-17B7513B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2EEA-1718-494E-B029-3E37C885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CAE8-A844-A14A-86D3-918EB666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F2B9-5B37-344A-9CA5-5DE447B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2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DD3A9-8FD3-EB4C-9A62-813EEFD14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0C196-B20F-F845-A7EE-0199DFE92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D841-6832-C24D-84EF-F61EFBB1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AB42-EDA9-D941-B1F2-4BB42E3C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D185-FF1F-6245-8A3C-16BD64E3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D549-506C-E642-9940-479A7E2F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456-1763-3E47-BD93-FE6D1840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958C0-23EE-C345-A924-2912346A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E62C-EC2A-8249-96F5-616F2939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CD13E-DBCA-7A46-B526-48B5AE2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0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1A2F-C8F9-9B49-B18F-7BE2E70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5121-72D1-7048-8F03-E1C49F3A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2EE4-3994-E440-B02D-97D8FCD7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8C5F-EB5C-DB40-B3F7-E7F1FAA4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52B3-45C2-DD41-9E29-609C5F61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2DC4-92D9-FB4F-8DA4-8D258F08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49F0-6C07-4447-9434-B194F2BBE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9134-5640-FA43-AB6C-433C6ECE1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486AE-7CC9-B341-AEE5-3C6C8CE6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33790-A42B-9247-96AF-66917399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E944-119C-3749-A9C9-1D29C9A4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4336-AE2F-E84A-854A-274E7219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1D94F-3492-F240-89EA-71C6B2F3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BA08C-3672-1B46-9088-E049DDE0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2668-9BB1-4F45-AD03-384C2BEC3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8FC6A-66A7-204D-A13D-6F85D1C2F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AF6CB-0DC6-A04F-BC16-8A7A32A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F1009-1688-7447-822F-5658FC43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05EEE-C5E0-4F48-A451-1F0832CD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33C7-B356-1147-AE98-575859B9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52C5A-C6B6-A04E-B87A-A5A1D768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67BF9-234D-684D-BF50-16F98165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1F90C-224D-F449-8399-A7B9CDF6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DC683-8949-C74B-ADA2-EFF99921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B9A51-25E1-EB43-9E9E-9ED4C434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10BB-4E33-EE42-AA2C-726D022B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8B59-EAF5-2843-8693-05DC6825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2F00-B913-844B-B3E8-4E257801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84BBB-206B-F746-918D-3B02B05D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BC516-AA59-7541-9A6E-080B1414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D5DB-CBCA-0743-B86E-EBECDE5F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2D9B3-D628-F846-900F-13C1F767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B09F-1B84-E944-B3CF-593F97C7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D6466-E251-C24B-A6A3-93344193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10845-7C97-7848-8AFB-BD68757B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6412A-E31E-1D48-991E-5DCF259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AB581-EE3A-E740-A784-35867001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BA89F-7D2E-774C-9F3D-EEA95BFE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1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517E4-645E-3644-9458-E5B29216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8BC1-D70E-394F-B22A-365B06A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EE3C-0FAF-2C42-B2B0-D2FF7BD53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EA63-B69E-FB4F-9474-178B77EAB39C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A744-06BB-624A-972A-52BEA57F6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50C4-3B94-7040-A458-D3A89D0B5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74549D6-4138-E973-8C81-0E20B529A7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5B04D3-AC52-F1E0-44B1-A72058124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33471"/>
              </p:ext>
            </p:extLst>
          </p:nvPr>
        </p:nvGraphicFramePr>
        <p:xfrm>
          <a:off x="4675550" y="941366"/>
          <a:ext cx="3494626" cy="2823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62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2829964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geometry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sz="1700" b="1" dirty="0" err="1">
                          <a:solidFill>
                            <a:schemeClr val="bg1"/>
                          </a:solidFill>
                        </a:rPr>
                        <a:t>Plotly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 Polygon Object&gt;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663745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sz="1700" b="1" dirty="0" err="1">
                          <a:solidFill>
                            <a:schemeClr val="bg1"/>
                          </a:solidFill>
                        </a:rPr>
                        <a:t>Plotly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 Polygon Object&gt;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sz="1700" b="1" dirty="0" err="1">
                          <a:solidFill>
                            <a:schemeClr val="bg1"/>
                          </a:solidFill>
                        </a:rPr>
                        <a:t>Plotly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 Polygon Object&gt;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sz="1700" b="1" dirty="0" err="1">
                          <a:solidFill>
                            <a:schemeClr val="bg1"/>
                          </a:solidFill>
                        </a:rPr>
                        <a:t>Plotly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 Polygon Object&gt;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sz="1700" b="1" dirty="0" err="1">
                          <a:solidFill>
                            <a:schemeClr val="bg1"/>
                          </a:solidFill>
                        </a:rPr>
                        <a:t>Plotly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 Polygon Object&gt;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7377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sz="1700" b="1" dirty="0" err="1">
                          <a:solidFill>
                            <a:schemeClr val="bg1"/>
                          </a:solidFill>
                        </a:rPr>
                        <a:t>Plotly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 Polygon Object&gt;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73150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sz="1700" b="1" dirty="0" err="1">
                          <a:solidFill>
                            <a:schemeClr val="bg1"/>
                          </a:solidFill>
                        </a:rPr>
                        <a:t>Plotly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 Polygon Object&gt;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747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93B8568-4349-0EEA-AF41-3AB1B2244AF6}"/>
              </a:ext>
            </a:extLst>
          </p:cNvPr>
          <p:cNvSpPr txBox="1"/>
          <p:nvPr/>
        </p:nvSpPr>
        <p:spPr>
          <a:xfrm>
            <a:off x="17290" y="0"/>
            <a:ext cx="5331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Examples of Object Series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95F057-FDD7-7CC6-9E0D-295BDC376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18117"/>
              </p:ext>
            </p:extLst>
          </p:nvPr>
        </p:nvGraphicFramePr>
        <p:xfrm>
          <a:off x="201445" y="941366"/>
          <a:ext cx="2110635" cy="2823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62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445973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"Albania"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663745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"Austria"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"Belgium"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"Croatia"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"Denmark"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7377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"Finland"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73150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"France"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747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ECA78B-EFA4-FE2E-9902-173F4DE9C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613576"/>
              </p:ext>
            </p:extLst>
          </p:nvPr>
        </p:nvGraphicFramePr>
        <p:xfrm>
          <a:off x="2481889" y="941366"/>
          <a:ext cx="2030477" cy="2823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000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391477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2994667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663745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8217280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10431477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4290612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5529888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7377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5259250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73150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63248000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74726"/>
                  </a:ext>
                </a:extLst>
              </a:tr>
            </a:tbl>
          </a:graphicData>
        </a:graphic>
      </p:graphicFrame>
      <p:pic>
        <p:nvPicPr>
          <p:cNvPr id="6" name="Picture 5" descr="A map of europe with blue lines&#10;&#10;Description automatically generated">
            <a:extLst>
              <a:ext uri="{FF2B5EF4-FFF2-40B4-BE49-F238E27FC236}">
                <a16:creationId xmlns:a16="http://schemas.microsoft.com/office/drawing/2014/main" id="{E2724A34-C026-FA17-C93D-A66EC833F7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22580" y="1358128"/>
            <a:ext cx="4769420" cy="5499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C72C90-BCC8-803A-4A02-2E51D059D9C4}"/>
              </a:ext>
            </a:extLst>
          </p:cNvPr>
          <p:cNvSpPr txBox="1"/>
          <p:nvPr/>
        </p:nvSpPr>
        <p:spPr>
          <a:xfrm>
            <a:off x="459107" y="3764918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Object series </a:t>
            </a:r>
          </a:p>
          <a:p>
            <a:pPr algn="ctr"/>
            <a:r>
              <a:rPr lang="en-US" dirty="0"/>
              <a:t>with text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D0462-4755-0E4B-69E2-BBEBEC06CB65}"/>
              </a:ext>
            </a:extLst>
          </p:cNvPr>
          <p:cNvSpPr txBox="1"/>
          <p:nvPr/>
        </p:nvSpPr>
        <p:spPr>
          <a:xfrm>
            <a:off x="2675535" y="3764918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Object series </a:t>
            </a:r>
          </a:p>
          <a:p>
            <a:pPr algn="ctr"/>
            <a:r>
              <a:rPr lang="en-US" dirty="0"/>
              <a:t>with integer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16DDFE-31DE-73B7-110F-55F7ED12DD28}"/>
              </a:ext>
            </a:extLst>
          </p:cNvPr>
          <p:cNvSpPr txBox="1"/>
          <p:nvPr/>
        </p:nvSpPr>
        <p:spPr>
          <a:xfrm>
            <a:off x="5313238" y="3764918"/>
            <a:ext cx="2223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Object series </a:t>
            </a:r>
          </a:p>
          <a:p>
            <a:pPr algn="ctr"/>
            <a:r>
              <a:rPr lang="en-US" dirty="0"/>
              <a:t>with geospatial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743A6C-801A-7C35-0BC2-9A35BBCC723B}"/>
              </a:ext>
            </a:extLst>
          </p:cNvPr>
          <p:cNvCxnSpPr/>
          <p:nvPr/>
        </p:nvCxnSpPr>
        <p:spPr>
          <a:xfrm>
            <a:off x="8170176" y="1470991"/>
            <a:ext cx="1868346" cy="4621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6E8A24-69B1-66F5-91EB-CEF1154766F3}"/>
              </a:ext>
            </a:extLst>
          </p:cNvPr>
          <p:cNvCxnSpPr>
            <a:cxnSpLocks/>
          </p:cNvCxnSpPr>
          <p:nvPr/>
        </p:nvCxnSpPr>
        <p:spPr>
          <a:xfrm>
            <a:off x="8170176" y="1848678"/>
            <a:ext cx="1346289" cy="3538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787CA2-ABC8-31D3-B7A8-7BA69C5FC7CF}"/>
              </a:ext>
            </a:extLst>
          </p:cNvPr>
          <p:cNvCxnSpPr>
            <a:cxnSpLocks/>
          </p:cNvCxnSpPr>
          <p:nvPr/>
        </p:nvCxnSpPr>
        <p:spPr>
          <a:xfrm>
            <a:off x="8157954" y="2167677"/>
            <a:ext cx="538785" cy="2811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13DA0D-DDB6-A80F-CDE9-3E3FA9298EA9}"/>
              </a:ext>
            </a:extLst>
          </p:cNvPr>
          <p:cNvCxnSpPr>
            <a:cxnSpLocks/>
          </p:cNvCxnSpPr>
          <p:nvPr/>
        </p:nvCxnSpPr>
        <p:spPr>
          <a:xfrm>
            <a:off x="8170176" y="3579508"/>
            <a:ext cx="257170" cy="1663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C357852-4FDF-92BB-48C9-47627C6FB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138671"/>
              </p:ext>
            </p:extLst>
          </p:nvPr>
        </p:nvGraphicFramePr>
        <p:xfrm>
          <a:off x="201445" y="5166263"/>
          <a:ext cx="3691562" cy="1411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371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3071191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 err="1">
                          <a:solidFill>
                            <a:schemeClr val="bg1"/>
                          </a:solidFill>
                        </a:rPr>
                        <a:t>country_traits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"Albania"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663745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2994667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3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sz="1700" b="1" dirty="0" err="1">
                          <a:solidFill>
                            <a:schemeClr val="bg1"/>
                          </a:solidFill>
                        </a:rPr>
                        <a:t>Plotly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 Polygon Object&gt;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3803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2DC8414-DA73-71B9-5EE9-DD38D8B91678}"/>
              </a:ext>
            </a:extLst>
          </p:cNvPr>
          <p:cNvSpPr txBox="1"/>
          <p:nvPr/>
        </p:nvSpPr>
        <p:spPr>
          <a:xfrm>
            <a:off x="3961744" y="5894512"/>
            <a:ext cx="2403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Object series </a:t>
            </a:r>
          </a:p>
          <a:p>
            <a:pPr algn="ctr"/>
            <a:r>
              <a:rPr lang="en-US" dirty="0"/>
              <a:t>with mixed data types</a:t>
            </a:r>
          </a:p>
        </p:txBody>
      </p:sp>
    </p:spTree>
    <p:extLst>
      <p:ext uri="{BB962C8B-B14F-4D97-AF65-F5344CB8AC3E}">
        <p14:creationId xmlns:p14="http://schemas.microsoft.com/office/powerpoint/2010/main" val="186464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2A4ECD6-917E-7E6E-6652-573FE316F410}"/>
              </a:ext>
            </a:extLst>
          </p:cNvPr>
          <p:cNvSpPr/>
          <p:nvPr/>
        </p:nvSpPr>
        <p:spPr>
          <a:xfrm>
            <a:off x="0" y="745434"/>
            <a:ext cx="8149638" cy="4323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320627-E324-9E0F-B037-281A646A1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78126"/>
              </p:ext>
            </p:extLst>
          </p:nvPr>
        </p:nvGraphicFramePr>
        <p:xfrm>
          <a:off x="107359" y="1513624"/>
          <a:ext cx="3589428" cy="176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298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558307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1314823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customer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state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Bob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Colorado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663745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Aditya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Tennessee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Francisco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Colorado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 err="1">
                          <a:solidFill>
                            <a:schemeClr val="bg1"/>
                          </a:solidFill>
                        </a:rPr>
                        <a:t>Shufan</a:t>
                      </a:r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Virginia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4537DF-3CE7-2FD7-2B65-8B56629410BF}"/>
              </a:ext>
            </a:extLst>
          </p:cNvPr>
          <p:cNvSpPr txBox="1"/>
          <p:nvPr/>
        </p:nvSpPr>
        <p:spPr>
          <a:xfrm>
            <a:off x="47725" y="1118685"/>
            <a:ext cx="24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444BA-D4A3-976B-06C6-5DBA6CEC9D53}"/>
              </a:ext>
            </a:extLst>
          </p:cNvPr>
          <p:cNvSpPr txBox="1"/>
          <p:nvPr/>
        </p:nvSpPr>
        <p:spPr>
          <a:xfrm>
            <a:off x="4419130" y="3429000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customers["state"].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cat.codes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EB7F6-048C-66A8-2BE1-30A1AEE2D12A}"/>
              </a:ext>
            </a:extLst>
          </p:cNvPr>
          <p:cNvSpPr txBox="1"/>
          <p:nvPr/>
        </p:nvSpPr>
        <p:spPr>
          <a:xfrm>
            <a:off x="4419130" y="1118685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categorical codes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4065A-7790-91B9-DC69-A76109D04CD6}"/>
              </a:ext>
            </a:extLst>
          </p:cNvPr>
          <p:cNvSpPr txBox="1"/>
          <p:nvPr/>
        </p:nvSpPr>
        <p:spPr>
          <a:xfrm>
            <a:off x="1787302" y="4422537"/>
            <a:ext cx="4851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customers["state"]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customers["state"]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astype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("category")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9EE74D-69BF-9071-3207-6FB7FE1B7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049243"/>
              </p:ext>
            </p:extLst>
          </p:nvPr>
        </p:nvGraphicFramePr>
        <p:xfrm>
          <a:off x="4498413" y="1513624"/>
          <a:ext cx="2031121" cy="183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298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314823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67701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67701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663745"/>
                  </a:ext>
                </a:extLst>
              </a:tr>
              <a:tr h="367701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67701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67701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1ECF904-06C8-870A-6DCA-7560274FE081}"/>
              </a:ext>
            </a:extLst>
          </p:cNvPr>
          <p:cNvSpPr txBox="1"/>
          <p:nvPr/>
        </p:nvSpPr>
        <p:spPr>
          <a:xfrm>
            <a:off x="1800554" y="4053205"/>
            <a:ext cx="445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Create categories from the column "state"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B0567A-E0DA-A6EF-D9DC-AB3FF954502D}"/>
              </a:ext>
            </a:extLst>
          </p:cNvPr>
          <p:cNvCxnSpPr>
            <a:cxnSpLocks/>
          </p:cNvCxnSpPr>
          <p:nvPr/>
        </p:nvCxnSpPr>
        <p:spPr>
          <a:xfrm>
            <a:off x="1421297" y="3635128"/>
            <a:ext cx="297772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F0C0AE-9789-C9E9-7692-1637E62E7738}"/>
              </a:ext>
            </a:extLst>
          </p:cNvPr>
          <p:cNvSpPr txBox="1"/>
          <p:nvPr/>
        </p:nvSpPr>
        <p:spPr>
          <a:xfrm>
            <a:off x="6529534" y="1884633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"Colorado"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A5FBF1-9BEA-63AA-780D-AE417D0EF38A}"/>
              </a:ext>
            </a:extLst>
          </p:cNvPr>
          <p:cNvSpPr txBox="1"/>
          <p:nvPr/>
        </p:nvSpPr>
        <p:spPr>
          <a:xfrm>
            <a:off x="6529534" y="2242442"/>
            <a:ext cx="146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"Tennessee"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8E064D-E882-C8C0-349A-479B96ACFC94}"/>
              </a:ext>
            </a:extLst>
          </p:cNvPr>
          <p:cNvSpPr txBox="1"/>
          <p:nvPr/>
        </p:nvSpPr>
        <p:spPr>
          <a:xfrm>
            <a:off x="6529534" y="2620129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"Colorado"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624078-1B50-48A0-CAAA-29137EE18B0D}"/>
              </a:ext>
            </a:extLst>
          </p:cNvPr>
          <p:cNvSpPr txBox="1"/>
          <p:nvPr/>
        </p:nvSpPr>
        <p:spPr>
          <a:xfrm>
            <a:off x="6529534" y="2997816"/>
            <a:ext cx="111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"Virginia"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4D1420-7E86-4FB1-6C44-0398B41203AA}"/>
              </a:ext>
            </a:extLst>
          </p:cNvPr>
          <p:cNvSpPr/>
          <p:nvPr/>
        </p:nvSpPr>
        <p:spPr>
          <a:xfrm>
            <a:off x="107359" y="817918"/>
            <a:ext cx="302351" cy="30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AE99EAC-86A2-E574-2793-BE83361CFE76}"/>
              </a:ext>
            </a:extLst>
          </p:cNvPr>
          <p:cNvSpPr/>
          <p:nvPr/>
        </p:nvSpPr>
        <p:spPr>
          <a:xfrm>
            <a:off x="1902073" y="3732332"/>
            <a:ext cx="302351" cy="30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B35D67-88F7-2BC9-486F-9406FC3815AC}"/>
              </a:ext>
            </a:extLst>
          </p:cNvPr>
          <p:cNvSpPr/>
          <p:nvPr/>
        </p:nvSpPr>
        <p:spPr>
          <a:xfrm>
            <a:off x="4510394" y="817918"/>
            <a:ext cx="302351" cy="3023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1DFF74-21A4-D136-5F70-AFCCC05A4F69}"/>
              </a:ext>
            </a:extLst>
          </p:cNvPr>
          <p:cNvSpPr txBox="1"/>
          <p:nvPr/>
        </p:nvSpPr>
        <p:spPr>
          <a:xfrm>
            <a:off x="68649" y="3429000"/>
            <a:ext cx="132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47285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AE77F56-3114-26FA-FDBD-96F56ED9BE9D}"/>
              </a:ext>
            </a:extLst>
          </p:cNvPr>
          <p:cNvSpPr/>
          <p:nvPr/>
        </p:nvSpPr>
        <p:spPr>
          <a:xfrm>
            <a:off x="47724" y="253870"/>
            <a:ext cx="10376787" cy="5204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320627-E324-9E0F-B037-281A646A1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01364"/>
              </p:ext>
            </p:extLst>
          </p:nvPr>
        </p:nvGraphicFramePr>
        <p:xfrm>
          <a:off x="107359" y="880712"/>
          <a:ext cx="2031121" cy="3882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298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314823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state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Colorado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663745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Tennessee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Colorado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Virginia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Virginia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899407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Tennessee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337060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Tennessee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22694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Ohio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113072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Colorado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057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Virginia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70578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9EE74D-69BF-9071-3207-6FB7FE1B7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491559"/>
              </p:ext>
            </p:extLst>
          </p:nvPr>
        </p:nvGraphicFramePr>
        <p:xfrm>
          <a:off x="2508078" y="880713"/>
          <a:ext cx="1246404" cy="3882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239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626165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663745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75733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652590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3399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756585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420727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760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2DCD99-5C1A-6DAA-2E4B-10DDE2064851}"/>
              </a:ext>
            </a:extLst>
          </p:cNvPr>
          <p:cNvSpPr txBox="1"/>
          <p:nvPr/>
        </p:nvSpPr>
        <p:spPr>
          <a:xfrm>
            <a:off x="107360" y="253870"/>
            <a:ext cx="464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Categoricals</a:t>
            </a:r>
            <a:r>
              <a:rPr lang="en-US" sz="1600" dirty="0"/>
              <a:t> are useful when the object Series has a relatively </a:t>
            </a:r>
            <a:r>
              <a:rPr lang="en-US" sz="1600" b="1" dirty="0"/>
              <a:t>small</a:t>
            </a:r>
            <a:r>
              <a:rPr lang="en-US" sz="1600" dirty="0"/>
              <a:t> number of unique values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7F7A3-28ED-A813-C0AF-6E490EB12750}"/>
              </a:ext>
            </a:extLst>
          </p:cNvPr>
          <p:cNvSpPr txBox="1"/>
          <p:nvPr/>
        </p:nvSpPr>
        <p:spPr>
          <a:xfrm>
            <a:off x="2409831" y="4790037"/>
            <a:ext cx="2339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customers["state"].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cat.codes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37B3CF-B4F9-CE21-8993-18032177D1E1}"/>
              </a:ext>
            </a:extLst>
          </p:cNvPr>
          <p:cNvSpPr txBox="1"/>
          <p:nvPr/>
        </p:nvSpPr>
        <p:spPr>
          <a:xfrm>
            <a:off x="153554" y="5196798"/>
            <a:ext cx="48514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customers["state"]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customers["state"]</a:t>
            </a:r>
            <a:r>
              <a:rPr lang="en-US" sz="11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astype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("category")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9B921B-2AB7-74B3-15F8-C4536B515EB1}"/>
              </a:ext>
            </a:extLst>
          </p:cNvPr>
          <p:cNvCxnSpPr>
            <a:cxnSpLocks/>
          </p:cNvCxnSpPr>
          <p:nvPr/>
        </p:nvCxnSpPr>
        <p:spPr>
          <a:xfrm>
            <a:off x="153554" y="5149060"/>
            <a:ext cx="360092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1BD1B1B-9697-C6C5-A6B6-FB5991A3DA6C}"/>
              </a:ext>
            </a:extLst>
          </p:cNvPr>
          <p:cNvSpPr txBox="1"/>
          <p:nvPr/>
        </p:nvSpPr>
        <p:spPr>
          <a:xfrm>
            <a:off x="47725" y="4790037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customers["state"]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9DB845C-E4AC-AAE7-77D2-ECEBAB3C0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95549"/>
              </p:ext>
            </p:extLst>
          </p:nvPr>
        </p:nvGraphicFramePr>
        <p:xfrm>
          <a:off x="5526851" y="880712"/>
          <a:ext cx="2031121" cy="3882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298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314823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state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Colorado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663745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Tennessee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Colorado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Virginia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Texas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899407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Vermont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337060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Georgia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22694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Ohio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113072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New York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057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Wyoming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70578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A22F4D0-77A0-0BDC-DFB3-15E191B3A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65453"/>
              </p:ext>
            </p:extLst>
          </p:nvPr>
        </p:nvGraphicFramePr>
        <p:xfrm>
          <a:off x="7927570" y="880713"/>
          <a:ext cx="1246404" cy="3882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239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626165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663745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75733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652590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3399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756585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420727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87605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D250C05-7E1F-FCB5-68C9-F227BC20C8DC}"/>
              </a:ext>
            </a:extLst>
          </p:cNvPr>
          <p:cNvSpPr txBox="1"/>
          <p:nvPr/>
        </p:nvSpPr>
        <p:spPr>
          <a:xfrm>
            <a:off x="7829323" y="4790037"/>
            <a:ext cx="2339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customers["state"].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cat.codes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9CCACC-F48F-1711-1378-62C90C972339}"/>
              </a:ext>
            </a:extLst>
          </p:cNvPr>
          <p:cNvSpPr txBox="1"/>
          <p:nvPr/>
        </p:nvSpPr>
        <p:spPr>
          <a:xfrm>
            <a:off x="5573046" y="5196798"/>
            <a:ext cx="485146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customers["state"]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customers["state"]</a:t>
            </a:r>
            <a:r>
              <a:rPr lang="en-US" sz="11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astype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("category")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7E2D82-DA2E-22AD-799E-7E7F92057059}"/>
              </a:ext>
            </a:extLst>
          </p:cNvPr>
          <p:cNvCxnSpPr>
            <a:cxnSpLocks/>
          </p:cNvCxnSpPr>
          <p:nvPr/>
        </p:nvCxnSpPr>
        <p:spPr>
          <a:xfrm>
            <a:off x="5573046" y="5149060"/>
            <a:ext cx="360092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252A5AC-CF7E-FA81-F072-4A48155B1FF2}"/>
              </a:ext>
            </a:extLst>
          </p:cNvPr>
          <p:cNvSpPr txBox="1"/>
          <p:nvPr/>
        </p:nvSpPr>
        <p:spPr>
          <a:xfrm>
            <a:off x="5467217" y="4790037"/>
            <a:ext cx="15696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customers["state"]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411A26-1A8D-F3E6-91F7-49B1E42DC983}"/>
              </a:ext>
            </a:extLst>
          </p:cNvPr>
          <p:cNvSpPr txBox="1"/>
          <p:nvPr/>
        </p:nvSpPr>
        <p:spPr>
          <a:xfrm>
            <a:off x="5526851" y="253870"/>
            <a:ext cx="4897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Categoricals</a:t>
            </a:r>
            <a:r>
              <a:rPr lang="en-US" sz="1600" dirty="0"/>
              <a:t> are </a:t>
            </a:r>
            <a:r>
              <a:rPr lang="en-US" sz="1600" b="1" dirty="0"/>
              <a:t>NOT</a:t>
            </a:r>
            <a:r>
              <a:rPr lang="en-US" sz="1600" dirty="0"/>
              <a:t> useful when the object Series has a relatively </a:t>
            </a:r>
            <a:r>
              <a:rPr lang="en-US" sz="1600" b="1" dirty="0"/>
              <a:t>large</a:t>
            </a:r>
            <a:r>
              <a:rPr lang="en-US" sz="1600" dirty="0"/>
              <a:t> number of unique values</a:t>
            </a:r>
          </a:p>
        </p:txBody>
      </p:sp>
    </p:spTree>
    <p:extLst>
      <p:ext uri="{BB962C8B-B14F-4D97-AF65-F5344CB8AC3E}">
        <p14:creationId xmlns:p14="http://schemas.microsoft.com/office/powerpoint/2010/main" val="384568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01BD79-A983-A995-1254-277815989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13810"/>
              </p:ext>
            </p:extLst>
          </p:nvPr>
        </p:nvGraphicFramePr>
        <p:xfrm>
          <a:off x="237137" y="2263270"/>
          <a:ext cx="6160640" cy="2823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62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1445973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  <a:gridCol w="1220041">
                  <a:extLst>
                    <a:ext uri="{9D8B030D-6E8A-4147-A177-3AD203B41FA5}">
                      <a16:colId xmlns:a16="http://schemas.microsoft.com/office/drawing/2014/main" val="1109023930"/>
                    </a:ext>
                  </a:extLst>
                </a:gridCol>
                <a:gridCol w="2829964">
                  <a:extLst>
                    <a:ext uri="{9D8B030D-6E8A-4147-A177-3AD203B41FA5}">
                      <a16:colId xmlns:a16="http://schemas.microsoft.com/office/drawing/2014/main" val="3258299884"/>
                    </a:ext>
                  </a:extLst>
                </a:gridCol>
              </a:tblGrid>
              <a:tr h="352944">
                <a:tc>
                  <a:txBody>
                    <a:bodyPr/>
                    <a:lstStyle/>
                    <a:p>
                      <a:pPr algn="ctr"/>
                      <a:endParaRPr lang="en-US" sz="17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area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geometry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Albania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28748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sz="1700" b="1" dirty="0" err="1">
                          <a:solidFill>
                            <a:schemeClr val="bg1"/>
                          </a:solidFill>
                        </a:rPr>
                        <a:t>Plotly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 Polygon Object&gt;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663745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Austria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83858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sz="1700" b="1" dirty="0" err="1">
                          <a:solidFill>
                            <a:schemeClr val="bg1"/>
                          </a:solidFill>
                        </a:rPr>
                        <a:t>Plotly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 Polygon Object&gt;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Belgium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30510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sz="1700" b="1" dirty="0" err="1">
                          <a:solidFill>
                            <a:schemeClr val="bg1"/>
                          </a:solidFill>
                        </a:rPr>
                        <a:t>Plotly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 Polygon Object&gt;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Croatia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56542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sz="1700" b="1" dirty="0" err="1">
                          <a:solidFill>
                            <a:schemeClr val="bg1"/>
                          </a:solidFill>
                        </a:rPr>
                        <a:t>Plotly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 Polygon Object&gt;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Denmark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43094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sz="1700" b="1" dirty="0" err="1">
                          <a:solidFill>
                            <a:schemeClr val="bg1"/>
                          </a:solidFill>
                        </a:rPr>
                        <a:t>Plotly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 Polygon Object&gt;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73778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Finland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336593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sz="1700" b="1" dirty="0" err="1">
                          <a:solidFill>
                            <a:schemeClr val="bg1"/>
                          </a:solidFill>
                        </a:rPr>
                        <a:t>Plotly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 Polygon Object&gt;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473150"/>
                  </a:ext>
                </a:extLst>
              </a:tr>
              <a:tr h="352944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France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3803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547030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>
                        <a:alpha val="4196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&lt;</a:t>
                      </a:r>
                      <a:r>
                        <a:rPr lang="en-US" sz="1700" b="1" dirty="0" err="1">
                          <a:solidFill>
                            <a:schemeClr val="bg1"/>
                          </a:solidFill>
                        </a:rPr>
                        <a:t>Plotly</a:t>
                      </a:r>
                      <a:r>
                        <a:rPr lang="en-US" sz="1700" b="1" dirty="0">
                          <a:solidFill>
                            <a:schemeClr val="bg1"/>
                          </a:solidFill>
                        </a:rPr>
                        <a:t> Polygon Object&gt;</a:t>
                      </a:r>
                    </a:p>
                  </a:txBody>
                  <a:tcPr marL="87376" marR="87376" marT="43688" marB="43688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4588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74726"/>
                  </a:ext>
                </a:extLst>
              </a:tr>
            </a:tbl>
          </a:graphicData>
        </a:graphic>
      </p:graphicFrame>
      <p:pic>
        <p:nvPicPr>
          <p:cNvPr id="4" name="Picture 3" descr="A map of europe with blue lines&#10;&#10;Description automatically generated">
            <a:extLst>
              <a:ext uri="{FF2B5EF4-FFF2-40B4-BE49-F238E27FC236}">
                <a16:creationId xmlns:a16="http://schemas.microsoft.com/office/drawing/2014/main" id="{47FC75C7-8222-8A2D-61F6-ED373FFE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85443" y="679064"/>
            <a:ext cx="4769420" cy="549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7973</TotalTime>
  <Words>418</Words>
  <Application>Microsoft Macintosh PowerPoint</Application>
  <PresentationFormat>Widescreen</PresentationFormat>
  <Paragraphs>217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Bradbury, Ph.D.</dc:creator>
  <cp:lastModifiedBy>Kyle Bradbury, Ph.D.</cp:lastModifiedBy>
  <cp:revision>113</cp:revision>
  <dcterms:created xsi:type="dcterms:W3CDTF">2022-01-07T05:52:45Z</dcterms:created>
  <dcterms:modified xsi:type="dcterms:W3CDTF">2024-01-15T21:50:26Z</dcterms:modified>
</cp:coreProperties>
</file>