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00B0F0"/>
    <a:srgbClr val="9EE1F9"/>
    <a:srgbClr val="BFBFBF"/>
    <a:srgbClr val="F6BF9A"/>
    <a:srgbClr val="00B050"/>
    <a:srgbClr val="AD00C0"/>
    <a:srgbClr val="F6F7F9"/>
    <a:srgbClr val="E9F0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95" autoAdjust="0"/>
  </p:normalViewPr>
  <p:slideViewPr>
    <p:cSldViewPr snapToGrid="0" snapToObjects="1">
      <p:cViewPr varScale="1">
        <p:scale>
          <a:sx n="128" d="100"/>
          <a:sy n="128" d="100"/>
        </p:scale>
        <p:origin x="9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E8FB3-92B6-994A-BEDE-5C0FBD0BFD65}"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E3879-CF11-BA45-AB72-6DBDB0FDE3E2}" type="slidenum">
              <a:rPr lang="en-US" smtClean="0"/>
              <a:t>‹#›</a:t>
            </a:fld>
            <a:endParaRPr lang="en-US"/>
          </a:p>
        </p:txBody>
      </p:sp>
    </p:spTree>
    <p:extLst>
      <p:ext uri="{BB962C8B-B14F-4D97-AF65-F5344CB8AC3E}">
        <p14:creationId xmlns:p14="http://schemas.microsoft.com/office/powerpoint/2010/main" val="18792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94CD-D79B-D841-A419-2BC2B62DAE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1B7A3D-3227-BE4F-8E90-C527A45381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E7F610-B1FB-D147-B62E-C47598DC04B6}"/>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5" name="Footer Placeholder 4">
            <a:extLst>
              <a:ext uri="{FF2B5EF4-FFF2-40B4-BE49-F238E27FC236}">
                <a16:creationId xmlns:a16="http://schemas.microsoft.com/office/drawing/2014/main" id="{D3102589-45EF-CE48-AFC0-C05AAA85C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CCE2D-1149-7F4D-A25C-20835F333185}"/>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410895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5DC1-D49E-174B-B15F-9276239805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402106-6EA9-DA42-A76D-17B7513BC2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42EEA-1718-494E-B029-3E37C885A37C}"/>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5" name="Footer Placeholder 4">
            <a:extLst>
              <a:ext uri="{FF2B5EF4-FFF2-40B4-BE49-F238E27FC236}">
                <a16:creationId xmlns:a16="http://schemas.microsoft.com/office/drawing/2014/main" id="{99BECAE8-A844-A14A-86D3-918EB6663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EF2B9-5B37-344A-9CA5-5DE447B05AB8}"/>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215242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0DD3A9-8FD3-EB4C-9A62-813EEFD147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0C196-B20F-F845-A7EE-0199DFE927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ED841-6832-C24D-84EF-F61EFBB184F2}"/>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5" name="Footer Placeholder 4">
            <a:extLst>
              <a:ext uri="{FF2B5EF4-FFF2-40B4-BE49-F238E27FC236}">
                <a16:creationId xmlns:a16="http://schemas.microsoft.com/office/drawing/2014/main" id="{EE4DAB42-EDA9-D941-B1F2-4BB42E3C6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2D185-FF1F-6245-8A3C-16BD64E3D4A6}"/>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419211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FD549-506C-E642-9940-479A7E2F48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65456-1763-3E47-BD93-FE6D18400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958C0-23EE-C345-A924-2912346A8E6B}"/>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5" name="Footer Placeholder 4">
            <a:extLst>
              <a:ext uri="{FF2B5EF4-FFF2-40B4-BE49-F238E27FC236}">
                <a16:creationId xmlns:a16="http://schemas.microsoft.com/office/drawing/2014/main" id="{26B5E62C-EC2A-8249-96F5-616F29393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CD13E-DBCA-7A46-B526-48B5AE264A78}"/>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216220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1A2F-C8F9-9B49-B18F-7BE2E7073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E55121-72D1-7048-8F03-E1C49F3A6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A2EE4-3994-E440-B02D-97D8FCD7EA81}"/>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5" name="Footer Placeholder 4">
            <a:extLst>
              <a:ext uri="{FF2B5EF4-FFF2-40B4-BE49-F238E27FC236}">
                <a16:creationId xmlns:a16="http://schemas.microsoft.com/office/drawing/2014/main" id="{1A8E8C5F-EB5C-DB40-B3F7-E7F1FAA4F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952B3-45C2-DD41-9E29-609C5F613EF9}"/>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473453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2DC4-92D9-FB4F-8DA4-8D258F081E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B49F0-6C07-4447-9434-B194F2BBE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1C9134-5640-FA43-AB6C-433C6ECE1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486AE-7CC9-B341-AEE5-3C6C8CE6CAE4}"/>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6" name="Footer Placeholder 5">
            <a:extLst>
              <a:ext uri="{FF2B5EF4-FFF2-40B4-BE49-F238E27FC236}">
                <a16:creationId xmlns:a16="http://schemas.microsoft.com/office/drawing/2014/main" id="{F0F33790-A42B-9247-96AF-669173999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0E944-119C-3749-A9C9-1D29C9A4F902}"/>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251554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4336-AE2F-E84A-854A-274E72190A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B1D94F-3492-F240-89EA-71C6B2F3B4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BA08C-3672-1B46-9088-E049DDE072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432668-9BB1-4F45-AD03-384C2BEC3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98FC6A-66A7-204D-A13D-6F85D1C2F8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7AF6CB-0DC6-A04F-BC16-8A7A32A2112E}"/>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8" name="Footer Placeholder 7">
            <a:extLst>
              <a:ext uri="{FF2B5EF4-FFF2-40B4-BE49-F238E27FC236}">
                <a16:creationId xmlns:a16="http://schemas.microsoft.com/office/drawing/2014/main" id="{496F1009-1688-7447-822F-5658FC439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C05EEE-C5E0-4F48-A451-1F0832CDAD8D}"/>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317061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33C7-B356-1147-AE98-575859B944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752C5A-C6B6-A04E-B87A-A5A1D768CCE3}"/>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4" name="Footer Placeholder 3">
            <a:extLst>
              <a:ext uri="{FF2B5EF4-FFF2-40B4-BE49-F238E27FC236}">
                <a16:creationId xmlns:a16="http://schemas.microsoft.com/office/drawing/2014/main" id="{38767BF9-234D-684D-BF50-16F98165AA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21F90C-224D-F449-8399-A7B9CDF654B7}"/>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249541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DC683-8949-C74B-ADA2-EFF99921ED41}"/>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3" name="Footer Placeholder 2">
            <a:extLst>
              <a:ext uri="{FF2B5EF4-FFF2-40B4-BE49-F238E27FC236}">
                <a16:creationId xmlns:a16="http://schemas.microsoft.com/office/drawing/2014/main" id="{2E9B9A51-25E1-EB43-9E9E-9ED4C43464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B10BB-4E33-EE42-AA2C-726D022BF860}"/>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41552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8B59-EAF5-2843-8693-05DC68255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DC2F00-B913-844B-B3E8-4E2578011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84BBB-206B-F746-918D-3B02B05D6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BC516-AA59-7541-9A6E-080B1414701D}"/>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6" name="Footer Placeholder 5">
            <a:extLst>
              <a:ext uri="{FF2B5EF4-FFF2-40B4-BE49-F238E27FC236}">
                <a16:creationId xmlns:a16="http://schemas.microsoft.com/office/drawing/2014/main" id="{3CFCD5DB-CBCA-0743-B86E-EBECDE5F2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2D9B3-D628-F846-900F-13C1F767848F}"/>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361749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B09F-1B84-E944-B3CF-593F97C76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5D6466-E251-C24B-A6A3-933441935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D10845-7C97-7848-8AFB-BD68757B9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6412A-E31E-1D48-991E-5DCF2597833F}"/>
              </a:ext>
            </a:extLst>
          </p:cNvPr>
          <p:cNvSpPr>
            <a:spLocks noGrp="1"/>
          </p:cNvSpPr>
          <p:nvPr>
            <p:ph type="dt" sz="half" idx="10"/>
          </p:nvPr>
        </p:nvSpPr>
        <p:spPr/>
        <p:txBody>
          <a:bodyPr/>
          <a:lstStyle/>
          <a:p>
            <a:fld id="{B0F4EA63-B69E-FB4F-9474-178B77EAB39C}" type="datetimeFigureOut">
              <a:rPr lang="en-US" smtClean="0"/>
              <a:t>12/11/23</a:t>
            </a:fld>
            <a:endParaRPr lang="en-US"/>
          </a:p>
        </p:txBody>
      </p:sp>
      <p:sp>
        <p:nvSpPr>
          <p:cNvPr id="6" name="Footer Placeholder 5">
            <a:extLst>
              <a:ext uri="{FF2B5EF4-FFF2-40B4-BE49-F238E27FC236}">
                <a16:creationId xmlns:a16="http://schemas.microsoft.com/office/drawing/2014/main" id="{F0FAB581-EE3A-E740-A784-35867001D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BA89F-7D2E-774C-9F3D-EEA95BFE284A}"/>
              </a:ext>
            </a:extLst>
          </p:cNvPr>
          <p:cNvSpPr>
            <a:spLocks noGrp="1"/>
          </p:cNvSpPr>
          <p:nvPr>
            <p:ph type="sldNum" sz="quarter" idx="12"/>
          </p:nvPr>
        </p:nvSpPr>
        <p:spPr/>
        <p:txBody>
          <a:bodyPr/>
          <a:lstStyle/>
          <a:p>
            <a:fld id="{102159BC-2860-DE43-B76D-53C746209523}" type="slidenum">
              <a:rPr lang="en-US" smtClean="0"/>
              <a:t>‹#›</a:t>
            </a:fld>
            <a:endParaRPr lang="en-US"/>
          </a:p>
        </p:txBody>
      </p:sp>
    </p:spTree>
    <p:extLst>
      <p:ext uri="{BB962C8B-B14F-4D97-AF65-F5344CB8AC3E}">
        <p14:creationId xmlns:p14="http://schemas.microsoft.com/office/powerpoint/2010/main" val="202211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517E4-645E-3644-9458-E5B292166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6A8BC1-D70E-394F-B22A-365B06A5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4EE3C-0FAF-2C42-B2B0-D2FF7BD53E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4EA63-B69E-FB4F-9474-178B77EAB39C}" type="datetimeFigureOut">
              <a:rPr lang="en-US" smtClean="0"/>
              <a:t>12/11/23</a:t>
            </a:fld>
            <a:endParaRPr lang="en-US"/>
          </a:p>
        </p:txBody>
      </p:sp>
      <p:sp>
        <p:nvSpPr>
          <p:cNvPr id="5" name="Footer Placeholder 4">
            <a:extLst>
              <a:ext uri="{FF2B5EF4-FFF2-40B4-BE49-F238E27FC236}">
                <a16:creationId xmlns:a16="http://schemas.microsoft.com/office/drawing/2014/main" id="{32F5A744-06BB-624A-972A-52BEA57F6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350C4-3B94-7040-A458-D3A89D0B5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159BC-2860-DE43-B76D-53C746209523}" type="slidenum">
              <a:rPr lang="en-US" smtClean="0"/>
              <a:t>‹#›</a:t>
            </a:fld>
            <a:endParaRPr lang="en-US"/>
          </a:p>
        </p:txBody>
      </p:sp>
    </p:spTree>
    <p:extLst>
      <p:ext uri="{BB962C8B-B14F-4D97-AF65-F5344CB8AC3E}">
        <p14:creationId xmlns:p14="http://schemas.microsoft.com/office/powerpoint/2010/main" val="302667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026">
            <a:extLst>
              <a:ext uri="{FF2B5EF4-FFF2-40B4-BE49-F238E27FC236}">
                <a16:creationId xmlns:a16="http://schemas.microsoft.com/office/drawing/2014/main" id="{960AD1E7-3767-742F-5993-FB8F9B0C47DD}"/>
              </a:ext>
            </a:extLst>
          </p:cNvPr>
          <p:cNvSpPr/>
          <p:nvPr/>
        </p:nvSpPr>
        <p:spPr>
          <a:xfrm>
            <a:off x="898395" y="558172"/>
            <a:ext cx="11259772" cy="59320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AFB82EFF-71E3-0689-48FB-49C728FB1717}"/>
              </a:ext>
            </a:extLst>
          </p:cNvPr>
          <p:cNvGraphicFramePr>
            <a:graphicFrameLocks noGrp="1"/>
          </p:cNvGraphicFramePr>
          <p:nvPr>
            <p:extLst>
              <p:ext uri="{D42A27DB-BD31-4B8C-83A1-F6EECF244321}">
                <p14:modId xmlns:p14="http://schemas.microsoft.com/office/powerpoint/2010/main" val="1214059722"/>
              </p:ext>
            </p:extLst>
          </p:nvPr>
        </p:nvGraphicFramePr>
        <p:xfrm>
          <a:off x="1888046" y="1515193"/>
          <a:ext cx="2355962" cy="1764720"/>
        </p:xfrm>
        <a:graphic>
          <a:graphicData uri="http://schemas.openxmlformats.org/drawingml/2006/table">
            <a:tbl>
              <a:tblPr firstRow="1" bandRow="1">
                <a:tableStyleId>{5940675A-B579-460E-94D1-54222C63F5DA}</a:tableStyleId>
              </a:tblPr>
              <a:tblGrid>
                <a:gridCol w="313733">
                  <a:extLst>
                    <a:ext uri="{9D8B030D-6E8A-4147-A177-3AD203B41FA5}">
                      <a16:colId xmlns:a16="http://schemas.microsoft.com/office/drawing/2014/main" val="2214465561"/>
                    </a:ext>
                  </a:extLst>
                </a:gridCol>
                <a:gridCol w="680743">
                  <a:extLst>
                    <a:ext uri="{9D8B030D-6E8A-4147-A177-3AD203B41FA5}">
                      <a16:colId xmlns:a16="http://schemas.microsoft.com/office/drawing/2014/main" val="3604014519"/>
                    </a:ext>
                  </a:extLst>
                </a:gridCol>
                <a:gridCol w="680743">
                  <a:extLst>
                    <a:ext uri="{9D8B030D-6E8A-4147-A177-3AD203B41FA5}">
                      <a16:colId xmlns:a16="http://schemas.microsoft.com/office/drawing/2014/main" val="1913845779"/>
                    </a:ext>
                  </a:extLst>
                </a:gridCol>
                <a:gridCol w="680743">
                  <a:extLst>
                    <a:ext uri="{9D8B030D-6E8A-4147-A177-3AD203B41FA5}">
                      <a16:colId xmlns:a16="http://schemas.microsoft.com/office/drawing/2014/main" val="3505488997"/>
                    </a:ext>
                  </a:extLst>
                </a:gridCol>
              </a:tblGrid>
              <a:tr h="352944">
                <a:tc>
                  <a:txBody>
                    <a:bodyPr/>
                    <a:lstStyle/>
                    <a:p>
                      <a:pPr algn="ctr"/>
                      <a:endParaRPr lang="en-US" sz="1500" b="1" dirty="0">
                        <a:solidFill>
                          <a:schemeClr val="bg1"/>
                        </a:solidFill>
                      </a:endParaRP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r>
                        <a:rPr lang="en-US" sz="1500" b="1" dirty="0">
                          <a:solidFill>
                            <a:schemeClr val="bg1"/>
                          </a:solidFill>
                        </a:rPr>
                        <a:t>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sz="1500" b="1" kern="1200" dirty="0">
                          <a:solidFill>
                            <a:schemeClr val="bg1"/>
                          </a:solidFill>
                          <a:latin typeface="+mn-lt"/>
                          <a:ea typeface="+mn-ea"/>
                          <a:cs typeface="+mn-cs"/>
                        </a:rPr>
                        <a:t>1</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sz="1500" b="1" kern="1200" dirty="0">
                          <a:solidFill>
                            <a:schemeClr val="bg1"/>
                          </a:solidFill>
                          <a:latin typeface="+mn-lt"/>
                          <a:ea typeface="+mn-ea"/>
                          <a:cs typeface="+mn-cs"/>
                        </a:rPr>
                        <a:t>2</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00734869"/>
                  </a:ext>
                </a:extLst>
              </a:tr>
              <a:tr h="352944">
                <a:tc>
                  <a:txBody>
                    <a:bodyPr/>
                    <a:lstStyle/>
                    <a:p>
                      <a:pPr algn="ctr"/>
                      <a:r>
                        <a:rPr lang="en-US" sz="1500" b="1" dirty="0">
                          <a:solidFill>
                            <a:schemeClr val="bg1"/>
                          </a:solidFill>
                        </a:rPr>
                        <a:t>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1.5</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21.0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marL="0" algn="ctr" defTabSz="914400" rtl="0" eaLnBrk="1" latinLnBrk="0" hangingPunct="1"/>
                      <a:r>
                        <a:rPr lang="en-US" sz="1400" b="1" kern="1200" dirty="0">
                          <a:solidFill>
                            <a:schemeClr val="bg1"/>
                          </a:solidFill>
                          <a:latin typeface="+mn-lt"/>
                          <a:ea typeface="+mn-ea"/>
                          <a:cs typeface="+mn-cs"/>
                        </a:rPr>
                        <a:t>76.4</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169288868"/>
                  </a:ext>
                </a:extLst>
              </a:tr>
              <a:tr h="352944">
                <a:tc>
                  <a:txBody>
                    <a:bodyPr/>
                    <a:lstStyle/>
                    <a:p>
                      <a:pPr algn="ctr"/>
                      <a:r>
                        <a:rPr lang="en-US" sz="1500" b="1" dirty="0">
                          <a:solidFill>
                            <a:schemeClr val="bg1"/>
                          </a:solidFill>
                        </a:rPr>
                        <a:t>1</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4.0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35.0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marL="0" algn="ctr" defTabSz="914400" rtl="0" eaLnBrk="1" latinLnBrk="0" hangingPunct="1"/>
                      <a:r>
                        <a:rPr lang="en-US" sz="1400" b="1" kern="1200" dirty="0">
                          <a:solidFill>
                            <a:schemeClr val="bg1"/>
                          </a:solidFill>
                          <a:latin typeface="+mn-lt"/>
                          <a:ea typeface="+mn-ea"/>
                          <a:cs typeface="+mn-cs"/>
                        </a:rPr>
                        <a:t>99.7</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2076499661"/>
                  </a:ext>
                </a:extLst>
              </a:tr>
              <a:tr h="352944">
                <a:tc>
                  <a:txBody>
                    <a:bodyPr/>
                    <a:lstStyle/>
                    <a:p>
                      <a:pPr algn="ctr"/>
                      <a:r>
                        <a:rPr lang="en-US" sz="1500" b="1" dirty="0">
                          <a:solidFill>
                            <a:schemeClr val="bg1"/>
                          </a:solidFill>
                        </a:rPr>
                        <a:t>2</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3.0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17.0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marL="0" algn="ctr" defTabSz="914400" rtl="0" eaLnBrk="1" latinLnBrk="0" hangingPunct="1"/>
                      <a:r>
                        <a:rPr lang="en-US" sz="1400" b="1" kern="1200" dirty="0">
                          <a:solidFill>
                            <a:schemeClr val="bg1"/>
                          </a:solidFill>
                          <a:latin typeface="+mn-lt"/>
                          <a:ea typeface="+mn-ea"/>
                          <a:cs typeface="+mn-cs"/>
                        </a:rPr>
                        <a:t>85.3</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3124145473"/>
                  </a:ext>
                </a:extLst>
              </a:tr>
              <a:tr h="352944">
                <a:tc>
                  <a:txBody>
                    <a:bodyPr/>
                    <a:lstStyle/>
                    <a:p>
                      <a:pPr algn="ctr"/>
                      <a:r>
                        <a:rPr lang="en-US" sz="1500" b="1" dirty="0">
                          <a:solidFill>
                            <a:schemeClr val="bg1"/>
                          </a:solidFill>
                        </a:rPr>
                        <a:t>3</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4.0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53.0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marL="0" algn="ctr" defTabSz="914400" rtl="0" eaLnBrk="1" latinLnBrk="0" hangingPunct="1"/>
                      <a:r>
                        <a:rPr lang="en-US" sz="1400" b="1" kern="1200" dirty="0">
                          <a:solidFill>
                            <a:schemeClr val="bg1"/>
                          </a:solidFill>
                          <a:latin typeface="+mn-lt"/>
                          <a:ea typeface="+mn-ea"/>
                          <a:cs typeface="+mn-cs"/>
                        </a:rPr>
                        <a:t>90.7</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extLst>
                  <a:ext uri="{0D108BD9-81ED-4DB2-BD59-A6C34878D82A}">
                    <a16:rowId xmlns:a16="http://schemas.microsoft.com/office/drawing/2014/main" val="4199231664"/>
                  </a:ext>
                </a:extLst>
              </a:tr>
            </a:tbl>
          </a:graphicData>
        </a:graphic>
      </p:graphicFrame>
      <p:sp>
        <p:nvSpPr>
          <p:cNvPr id="10" name="TextBox 9">
            <a:extLst>
              <a:ext uri="{FF2B5EF4-FFF2-40B4-BE49-F238E27FC236}">
                <a16:creationId xmlns:a16="http://schemas.microsoft.com/office/drawing/2014/main" id="{970DAD83-250A-3480-3C1C-5B6A4AE8A7BA}"/>
              </a:ext>
            </a:extLst>
          </p:cNvPr>
          <p:cNvSpPr txBox="1"/>
          <p:nvPr/>
        </p:nvSpPr>
        <p:spPr>
          <a:xfrm>
            <a:off x="2175207" y="1268011"/>
            <a:ext cx="755335" cy="276999"/>
          </a:xfrm>
          <a:prstGeom prst="rect">
            <a:avLst/>
          </a:prstGeom>
          <a:noFill/>
        </p:spPr>
        <p:txBody>
          <a:bodyPr wrap="none" rtlCol="0">
            <a:spAutoFit/>
          </a:bodyPr>
          <a:lstStyle/>
          <a:p>
            <a:r>
              <a:rPr lang="en-US" sz="1200" dirty="0">
                <a:solidFill>
                  <a:schemeClr val="tx1">
                    <a:lumMod val="50000"/>
                    <a:lumOff val="50000"/>
                  </a:schemeClr>
                </a:solidFill>
              </a:rPr>
              <a:t>columns</a:t>
            </a:r>
          </a:p>
        </p:txBody>
      </p:sp>
      <p:sp>
        <p:nvSpPr>
          <p:cNvPr id="11" name="TextBox 10">
            <a:extLst>
              <a:ext uri="{FF2B5EF4-FFF2-40B4-BE49-F238E27FC236}">
                <a16:creationId xmlns:a16="http://schemas.microsoft.com/office/drawing/2014/main" id="{299266E7-2148-ACCF-8315-4BEE225B2453}"/>
              </a:ext>
            </a:extLst>
          </p:cNvPr>
          <p:cNvSpPr txBox="1"/>
          <p:nvPr/>
        </p:nvSpPr>
        <p:spPr>
          <a:xfrm rot="16200000">
            <a:off x="1495311" y="1973716"/>
            <a:ext cx="508473" cy="276999"/>
          </a:xfrm>
          <a:prstGeom prst="rect">
            <a:avLst/>
          </a:prstGeom>
          <a:noFill/>
        </p:spPr>
        <p:txBody>
          <a:bodyPr wrap="none" rtlCol="0">
            <a:spAutoFit/>
          </a:bodyPr>
          <a:lstStyle/>
          <a:p>
            <a:r>
              <a:rPr lang="en-US" sz="1200" dirty="0">
                <a:solidFill>
                  <a:schemeClr val="tx1">
                    <a:lumMod val="50000"/>
                    <a:lumOff val="50000"/>
                  </a:schemeClr>
                </a:solidFill>
              </a:rPr>
              <a:t>rows</a:t>
            </a:r>
          </a:p>
        </p:txBody>
      </p:sp>
      <p:graphicFrame>
        <p:nvGraphicFramePr>
          <p:cNvPr id="17" name="Table 16">
            <a:extLst>
              <a:ext uri="{FF2B5EF4-FFF2-40B4-BE49-F238E27FC236}">
                <a16:creationId xmlns:a16="http://schemas.microsoft.com/office/drawing/2014/main" id="{C2FC45CF-8B61-B9FF-737C-667AB94BFB2B}"/>
              </a:ext>
            </a:extLst>
          </p:cNvPr>
          <p:cNvGraphicFramePr>
            <a:graphicFrameLocks noGrp="1"/>
          </p:cNvGraphicFramePr>
          <p:nvPr>
            <p:extLst>
              <p:ext uri="{D42A27DB-BD31-4B8C-83A1-F6EECF244321}">
                <p14:modId xmlns:p14="http://schemas.microsoft.com/office/powerpoint/2010/main" val="2784866185"/>
              </p:ext>
            </p:extLst>
          </p:nvPr>
        </p:nvGraphicFramePr>
        <p:xfrm>
          <a:off x="4898787" y="1515193"/>
          <a:ext cx="2355962" cy="1764720"/>
        </p:xfrm>
        <a:graphic>
          <a:graphicData uri="http://schemas.openxmlformats.org/drawingml/2006/table">
            <a:tbl>
              <a:tblPr firstRow="1" bandRow="1">
                <a:tableStyleId>{5940675A-B579-460E-94D1-54222C63F5DA}</a:tableStyleId>
              </a:tblPr>
              <a:tblGrid>
                <a:gridCol w="313733">
                  <a:extLst>
                    <a:ext uri="{9D8B030D-6E8A-4147-A177-3AD203B41FA5}">
                      <a16:colId xmlns:a16="http://schemas.microsoft.com/office/drawing/2014/main" val="2214465561"/>
                    </a:ext>
                  </a:extLst>
                </a:gridCol>
                <a:gridCol w="680743">
                  <a:extLst>
                    <a:ext uri="{9D8B030D-6E8A-4147-A177-3AD203B41FA5}">
                      <a16:colId xmlns:a16="http://schemas.microsoft.com/office/drawing/2014/main" val="3604014519"/>
                    </a:ext>
                  </a:extLst>
                </a:gridCol>
                <a:gridCol w="680743">
                  <a:extLst>
                    <a:ext uri="{9D8B030D-6E8A-4147-A177-3AD203B41FA5}">
                      <a16:colId xmlns:a16="http://schemas.microsoft.com/office/drawing/2014/main" val="1913845779"/>
                    </a:ext>
                  </a:extLst>
                </a:gridCol>
                <a:gridCol w="680743">
                  <a:extLst>
                    <a:ext uri="{9D8B030D-6E8A-4147-A177-3AD203B41FA5}">
                      <a16:colId xmlns:a16="http://schemas.microsoft.com/office/drawing/2014/main" val="3505488997"/>
                    </a:ext>
                  </a:extLst>
                </a:gridCol>
              </a:tblGrid>
              <a:tr h="352944">
                <a:tc>
                  <a:txBody>
                    <a:bodyPr/>
                    <a:lstStyle/>
                    <a:p>
                      <a:pPr algn="ctr"/>
                      <a:endParaRPr lang="en-US" sz="1500" b="1" dirty="0">
                        <a:solidFill>
                          <a:schemeClr val="bg1"/>
                        </a:solidFill>
                      </a:endParaRP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r>
                        <a:rPr lang="en-US" sz="1500" b="1" dirty="0">
                          <a:solidFill>
                            <a:schemeClr val="bg1"/>
                          </a:solidFill>
                        </a:rPr>
                        <a:t>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sz="1500" b="1" kern="1200" dirty="0">
                          <a:solidFill>
                            <a:schemeClr val="bg1"/>
                          </a:solidFill>
                          <a:latin typeface="+mn-lt"/>
                          <a:ea typeface="+mn-ea"/>
                          <a:cs typeface="+mn-cs"/>
                        </a:rPr>
                        <a:t>1</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sz="1500" b="1" kern="1200" dirty="0">
                          <a:solidFill>
                            <a:schemeClr val="bg1"/>
                          </a:solidFill>
                          <a:latin typeface="+mn-lt"/>
                          <a:ea typeface="+mn-ea"/>
                          <a:cs typeface="+mn-cs"/>
                        </a:rPr>
                        <a:t>2</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00734869"/>
                  </a:ext>
                </a:extLst>
              </a:tr>
              <a:tr h="352944">
                <a:tc>
                  <a:txBody>
                    <a:bodyPr/>
                    <a:lstStyle/>
                    <a:p>
                      <a:pPr algn="ctr"/>
                      <a:r>
                        <a:rPr lang="en-US" sz="1500" b="1" dirty="0">
                          <a:solidFill>
                            <a:schemeClr val="bg1"/>
                          </a:solidFill>
                        </a:rPr>
                        <a:t>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'a'</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tc>
                  <a:txBody>
                    <a:bodyPr/>
                    <a:lstStyle/>
                    <a:p>
                      <a:pPr algn="ctr"/>
                      <a:r>
                        <a:rPr lang="en-US" sz="1400" b="1" dirty="0">
                          <a:solidFill>
                            <a:schemeClr val="bg1"/>
                          </a:solidFill>
                        </a:rPr>
                        <a:t>'Mia'</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tc>
                  <a:txBody>
                    <a:bodyPr/>
                    <a:lstStyle/>
                    <a:p>
                      <a:pPr marL="0" algn="ctr" defTabSz="914400" rtl="0" eaLnBrk="1" latinLnBrk="0" hangingPunct="1"/>
                      <a:r>
                        <a:rPr lang="en-US" sz="1400" b="1" kern="1200" dirty="0">
                          <a:solidFill>
                            <a:schemeClr val="bg1"/>
                          </a:solidFill>
                          <a:latin typeface="+mn-lt"/>
                          <a:ea typeface="+mn-ea"/>
                          <a:cs typeface="+mn-cs"/>
                        </a:rPr>
                        <a:t>'1'</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69288868"/>
                  </a:ext>
                </a:extLst>
              </a:tr>
              <a:tr h="352944">
                <a:tc>
                  <a:txBody>
                    <a:bodyPr/>
                    <a:lstStyle/>
                    <a:p>
                      <a:pPr algn="ctr"/>
                      <a:r>
                        <a:rPr lang="en-US" sz="1500" b="1" dirty="0">
                          <a:solidFill>
                            <a:schemeClr val="bg1"/>
                          </a:solidFill>
                        </a:rPr>
                        <a:t>1</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'c'</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tc>
                  <a:txBody>
                    <a:bodyPr/>
                    <a:lstStyle/>
                    <a:p>
                      <a:pPr algn="ctr"/>
                      <a:r>
                        <a:rPr lang="en-US" sz="1400" b="1" dirty="0">
                          <a:solidFill>
                            <a:schemeClr val="bg1"/>
                          </a:solidFill>
                        </a:rPr>
                        <a:t>'Lucas'</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tc>
                  <a:txBody>
                    <a:bodyPr/>
                    <a:lstStyle/>
                    <a:p>
                      <a:pPr marL="0" algn="ctr" defTabSz="914400" rtl="0" eaLnBrk="1" latinLnBrk="0" hangingPunct="1"/>
                      <a:r>
                        <a:rPr lang="en-US" sz="1400" b="1" kern="1200" dirty="0">
                          <a:solidFill>
                            <a:schemeClr val="bg1"/>
                          </a:solidFill>
                          <a:latin typeface="+mn-lt"/>
                          <a:ea typeface="+mn-ea"/>
                          <a:cs typeface="+mn-cs"/>
                        </a:rPr>
                        <a:t>'x-1'</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2076499661"/>
                  </a:ext>
                </a:extLst>
              </a:tr>
              <a:tr h="352944">
                <a:tc>
                  <a:txBody>
                    <a:bodyPr/>
                    <a:lstStyle/>
                    <a:p>
                      <a:pPr algn="ctr"/>
                      <a:r>
                        <a:rPr lang="en-US" sz="1500" b="1" dirty="0">
                          <a:solidFill>
                            <a:schemeClr val="bg1"/>
                          </a:solidFill>
                        </a:rPr>
                        <a:t>2</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'e'</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tc>
                  <a:txBody>
                    <a:bodyPr/>
                    <a:lstStyle/>
                    <a:p>
                      <a:pPr algn="ctr"/>
                      <a:r>
                        <a:rPr lang="en-US" sz="1400" b="1" dirty="0">
                          <a:solidFill>
                            <a:schemeClr val="bg1"/>
                          </a:solidFill>
                        </a:rPr>
                        <a:t>'Ang'</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tc>
                  <a:txBody>
                    <a:bodyPr/>
                    <a:lstStyle/>
                    <a:p>
                      <a:pPr marL="0" algn="ctr" defTabSz="914400" rtl="0" eaLnBrk="1" latinLnBrk="0" hangingPunct="1"/>
                      <a:r>
                        <a:rPr lang="en-US" sz="1400" b="1" kern="1200" dirty="0">
                          <a:solidFill>
                            <a:schemeClr val="bg1"/>
                          </a:solidFill>
                          <a:latin typeface="+mn-lt"/>
                          <a:ea typeface="+mn-ea"/>
                          <a:cs typeface="+mn-cs"/>
                        </a:rPr>
                        <a:t>'</a:t>
                      </a:r>
                      <a:r>
                        <a:rPr lang="en-US" sz="1400" b="1" kern="1200" dirty="0" err="1">
                          <a:solidFill>
                            <a:schemeClr val="bg1"/>
                          </a:solidFill>
                          <a:latin typeface="+mn-lt"/>
                          <a:ea typeface="+mn-ea"/>
                          <a:cs typeface="+mn-cs"/>
                        </a:rPr>
                        <a:t>zz</a:t>
                      </a:r>
                      <a:r>
                        <a:rPr lang="en-US" sz="1400" b="1" kern="1200" dirty="0">
                          <a:solidFill>
                            <a:schemeClr val="bg1"/>
                          </a:solidFill>
                          <a:latin typeface="+mn-lt"/>
                          <a:ea typeface="+mn-ea"/>
                          <a:cs typeface="+mn-cs"/>
                        </a:rPr>
                        <a:t>'</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3124145473"/>
                  </a:ext>
                </a:extLst>
              </a:tr>
              <a:tr h="352944">
                <a:tc>
                  <a:txBody>
                    <a:bodyPr/>
                    <a:lstStyle/>
                    <a:p>
                      <a:pPr algn="ctr"/>
                      <a:r>
                        <a:rPr lang="en-US" sz="1500" b="1" dirty="0">
                          <a:solidFill>
                            <a:schemeClr val="bg1"/>
                          </a:solidFill>
                        </a:rPr>
                        <a:t>3</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'b'</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tc>
                  <a:txBody>
                    <a:bodyPr/>
                    <a:lstStyle/>
                    <a:p>
                      <a:pPr algn="ctr"/>
                      <a:r>
                        <a:rPr lang="en-US" sz="1400" b="1" dirty="0">
                          <a:solidFill>
                            <a:schemeClr val="bg1"/>
                          </a:solidFill>
                        </a:rPr>
                        <a:t>'Jia'</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tc>
                  <a:txBody>
                    <a:bodyPr/>
                    <a:lstStyle/>
                    <a:p>
                      <a:pPr marL="0" algn="ctr" defTabSz="914400" rtl="0" eaLnBrk="1" latinLnBrk="0" hangingPunct="1"/>
                      <a:r>
                        <a:rPr lang="en-US" sz="1400" b="1" kern="1200" dirty="0">
                          <a:solidFill>
                            <a:schemeClr val="bg1"/>
                          </a:solidFill>
                          <a:latin typeface="+mn-lt"/>
                          <a:ea typeface="+mn-ea"/>
                          <a:cs typeface="+mn-cs"/>
                        </a:rPr>
                        <a:t>'0.3'</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4199231664"/>
                  </a:ext>
                </a:extLst>
              </a:tr>
            </a:tbl>
          </a:graphicData>
        </a:graphic>
      </p:graphicFrame>
      <p:sp>
        <p:nvSpPr>
          <p:cNvPr id="22" name="TextBox 21">
            <a:extLst>
              <a:ext uri="{FF2B5EF4-FFF2-40B4-BE49-F238E27FC236}">
                <a16:creationId xmlns:a16="http://schemas.microsoft.com/office/drawing/2014/main" id="{E92CF689-1B06-1F14-71A9-7F9EA3EBED2D}"/>
              </a:ext>
            </a:extLst>
          </p:cNvPr>
          <p:cNvSpPr txBox="1"/>
          <p:nvPr/>
        </p:nvSpPr>
        <p:spPr>
          <a:xfrm>
            <a:off x="3216197" y="542167"/>
            <a:ext cx="2621230" cy="584775"/>
          </a:xfrm>
          <a:prstGeom prst="rect">
            <a:avLst/>
          </a:prstGeom>
          <a:noFill/>
        </p:spPr>
        <p:txBody>
          <a:bodyPr wrap="none" rtlCol="0">
            <a:spAutoFit/>
          </a:bodyPr>
          <a:lstStyle/>
          <a:p>
            <a:pPr algn="ctr"/>
            <a:r>
              <a:rPr lang="en-US" b="1" dirty="0"/>
              <a:t>homogeneous</a:t>
            </a:r>
          </a:p>
          <a:p>
            <a:pPr algn="ctr"/>
            <a:r>
              <a:rPr lang="en-US" sz="1400" dirty="0">
                <a:solidFill>
                  <a:schemeClr val="tx1">
                    <a:lumMod val="50000"/>
                    <a:lumOff val="50000"/>
                  </a:schemeClr>
                </a:solidFill>
              </a:rPr>
              <a:t>(contains a single type of data)</a:t>
            </a:r>
          </a:p>
        </p:txBody>
      </p:sp>
      <p:sp>
        <p:nvSpPr>
          <p:cNvPr id="23" name="TextBox 22">
            <a:extLst>
              <a:ext uri="{FF2B5EF4-FFF2-40B4-BE49-F238E27FC236}">
                <a16:creationId xmlns:a16="http://schemas.microsoft.com/office/drawing/2014/main" id="{8C0F6F4D-1B81-5F77-41DF-84B05B5B875C}"/>
              </a:ext>
            </a:extLst>
          </p:cNvPr>
          <p:cNvSpPr txBox="1"/>
          <p:nvPr/>
        </p:nvSpPr>
        <p:spPr>
          <a:xfrm>
            <a:off x="8486821" y="542167"/>
            <a:ext cx="2710999" cy="584775"/>
          </a:xfrm>
          <a:prstGeom prst="rect">
            <a:avLst/>
          </a:prstGeom>
          <a:noFill/>
        </p:spPr>
        <p:txBody>
          <a:bodyPr wrap="none" rtlCol="0">
            <a:spAutoFit/>
          </a:bodyPr>
          <a:lstStyle/>
          <a:p>
            <a:pPr algn="ctr"/>
            <a:r>
              <a:rPr lang="en-US" b="1" dirty="0"/>
              <a:t>heterogeneous</a:t>
            </a:r>
          </a:p>
          <a:p>
            <a:pPr algn="ctr"/>
            <a:r>
              <a:rPr lang="en-US" sz="1400" dirty="0">
                <a:solidFill>
                  <a:schemeClr val="tx1">
                    <a:lumMod val="50000"/>
                    <a:lumOff val="50000"/>
                  </a:schemeClr>
                </a:solidFill>
              </a:rPr>
              <a:t>(contains multiple types of data)</a:t>
            </a:r>
          </a:p>
        </p:txBody>
      </p:sp>
      <p:graphicFrame>
        <p:nvGraphicFramePr>
          <p:cNvPr id="24" name="Table 23">
            <a:extLst>
              <a:ext uri="{FF2B5EF4-FFF2-40B4-BE49-F238E27FC236}">
                <a16:creationId xmlns:a16="http://schemas.microsoft.com/office/drawing/2014/main" id="{FC097CB8-DA2E-8D1B-719F-B32114C0B0F6}"/>
              </a:ext>
            </a:extLst>
          </p:cNvPr>
          <p:cNvGraphicFramePr>
            <a:graphicFrameLocks noGrp="1"/>
          </p:cNvGraphicFramePr>
          <p:nvPr>
            <p:extLst>
              <p:ext uri="{D42A27DB-BD31-4B8C-83A1-F6EECF244321}">
                <p14:modId xmlns:p14="http://schemas.microsoft.com/office/powerpoint/2010/main" val="2746926733"/>
              </p:ext>
            </p:extLst>
          </p:nvPr>
        </p:nvGraphicFramePr>
        <p:xfrm>
          <a:off x="8664340" y="1515193"/>
          <a:ext cx="2355962" cy="1764720"/>
        </p:xfrm>
        <a:graphic>
          <a:graphicData uri="http://schemas.openxmlformats.org/drawingml/2006/table">
            <a:tbl>
              <a:tblPr firstRow="1" bandRow="1">
                <a:tableStyleId>{5940675A-B579-460E-94D1-54222C63F5DA}</a:tableStyleId>
              </a:tblPr>
              <a:tblGrid>
                <a:gridCol w="313733">
                  <a:extLst>
                    <a:ext uri="{9D8B030D-6E8A-4147-A177-3AD203B41FA5}">
                      <a16:colId xmlns:a16="http://schemas.microsoft.com/office/drawing/2014/main" val="2214465561"/>
                    </a:ext>
                  </a:extLst>
                </a:gridCol>
                <a:gridCol w="680743">
                  <a:extLst>
                    <a:ext uri="{9D8B030D-6E8A-4147-A177-3AD203B41FA5}">
                      <a16:colId xmlns:a16="http://schemas.microsoft.com/office/drawing/2014/main" val="3604014519"/>
                    </a:ext>
                  </a:extLst>
                </a:gridCol>
                <a:gridCol w="680743">
                  <a:extLst>
                    <a:ext uri="{9D8B030D-6E8A-4147-A177-3AD203B41FA5}">
                      <a16:colId xmlns:a16="http://schemas.microsoft.com/office/drawing/2014/main" val="1913845779"/>
                    </a:ext>
                  </a:extLst>
                </a:gridCol>
                <a:gridCol w="680743">
                  <a:extLst>
                    <a:ext uri="{9D8B030D-6E8A-4147-A177-3AD203B41FA5}">
                      <a16:colId xmlns:a16="http://schemas.microsoft.com/office/drawing/2014/main" val="3505488997"/>
                    </a:ext>
                  </a:extLst>
                </a:gridCol>
              </a:tblGrid>
              <a:tr h="352944">
                <a:tc>
                  <a:txBody>
                    <a:bodyPr/>
                    <a:lstStyle/>
                    <a:p>
                      <a:pPr algn="ctr"/>
                      <a:endParaRPr lang="en-US" sz="1500" b="1" dirty="0">
                        <a:solidFill>
                          <a:schemeClr val="bg1"/>
                        </a:solidFill>
                      </a:endParaRP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50000"/>
                      </a:schemeClr>
                    </a:solidFill>
                  </a:tcPr>
                </a:tc>
                <a:tc>
                  <a:txBody>
                    <a:bodyPr/>
                    <a:lstStyle/>
                    <a:p>
                      <a:pPr algn="ctr"/>
                      <a:r>
                        <a:rPr lang="en-US" sz="1500" b="1" dirty="0">
                          <a:solidFill>
                            <a:schemeClr val="bg1"/>
                          </a:solidFill>
                        </a:rPr>
                        <a:t>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sz="1500" b="1" kern="1200" dirty="0">
                          <a:solidFill>
                            <a:schemeClr val="bg1"/>
                          </a:solidFill>
                          <a:latin typeface="+mn-lt"/>
                          <a:ea typeface="+mn-ea"/>
                          <a:cs typeface="+mn-cs"/>
                        </a:rPr>
                        <a:t>1</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algn="ctr"/>
                      <a:r>
                        <a:rPr lang="en-US" sz="1500" b="1" kern="1200" dirty="0">
                          <a:solidFill>
                            <a:schemeClr val="bg1"/>
                          </a:solidFill>
                          <a:latin typeface="+mn-lt"/>
                          <a:ea typeface="+mn-ea"/>
                          <a:cs typeface="+mn-cs"/>
                        </a:rPr>
                        <a:t>2</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00734869"/>
                  </a:ext>
                </a:extLst>
              </a:tr>
              <a:tr h="352944">
                <a:tc>
                  <a:txBody>
                    <a:bodyPr/>
                    <a:lstStyle/>
                    <a:p>
                      <a:pPr algn="ctr"/>
                      <a:r>
                        <a:rPr lang="en-US" sz="1500" b="1" dirty="0">
                          <a:solidFill>
                            <a:schemeClr val="bg1"/>
                          </a:solidFill>
                        </a:rPr>
                        <a:t>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1.5</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21.0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'Mia'</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169288868"/>
                  </a:ext>
                </a:extLst>
              </a:tr>
              <a:tr h="352944">
                <a:tc>
                  <a:txBody>
                    <a:bodyPr/>
                    <a:lstStyle/>
                    <a:p>
                      <a:pPr algn="ctr"/>
                      <a:r>
                        <a:rPr lang="en-US" sz="1500" b="1" dirty="0">
                          <a:solidFill>
                            <a:schemeClr val="bg1"/>
                          </a:solidFill>
                        </a:rPr>
                        <a:t>1</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4.0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35.0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'Lucas'</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2076499661"/>
                  </a:ext>
                </a:extLst>
              </a:tr>
              <a:tr h="352944">
                <a:tc>
                  <a:txBody>
                    <a:bodyPr/>
                    <a:lstStyle/>
                    <a:p>
                      <a:pPr algn="ctr"/>
                      <a:r>
                        <a:rPr lang="en-US" sz="1500" b="1" dirty="0">
                          <a:solidFill>
                            <a:schemeClr val="bg1"/>
                          </a:solidFill>
                        </a:rPr>
                        <a:t>2</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3.0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17.0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'Ang'</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3124145473"/>
                  </a:ext>
                </a:extLst>
              </a:tr>
              <a:tr h="352944">
                <a:tc>
                  <a:txBody>
                    <a:bodyPr/>
                    <a:lstStyle/>
                    <a:p>
                      <a:pPr algn="ctr"/>
                      <a:r>
                        <a:rPr lang="en-US" sz="1500" b="1" dirty="0">
                          <a:solidFill>
                            <a:schemeClr val="bg1"/>
                          </a:solidFill>
                        </a:rPr>
                        <a:t>3</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500" b="1" kern="1200" dirty="0">
                          <a:solidFill>
                            <a:schemeClr val="bg1"/>
                          </a:solidFill>
                          <a:latin typeface="+mn-lt"/>
                          <a:ea typeface="+mn-ea"/>
                          <a:cs typeface="+mn-cs"/>
                        </a:rPr>
                        <a:t>4.0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53.0</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alpha val="50000"/>
                      </a:schemeClr>
                    </a:solidFill>
                  </a:tcPr>
                </a:tc>
                <a:tc>
                  <a:txBody>
                    <a:bodyPr/>
                    <a:lstStyle/>
                    <a:p>
                      <a:pPr algn="ctr"/>
                      <a:r>
                        <a:rPr lang="en-US" sz="1400" b="1" dirty="0">
                          <a:solidFill>
                            <a:schemeClr val="bg1"/>
                          </a:solidFill>
                        </a:rPr>
                        <a:t>'Jia'</a:t>
                      </a:r>
                    </a:p>
                  </a:txBody>
                  <a:tcPr marL="0" marR="0" marT="43688" marB="436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4199231664"/>
                  </a:ext>
                </a:extLst>
              </a:tr>
            </a:tbl>
          </a:graphicData>
        </a:graphic>
      </p:graphicFrame>
      <p:sp>
        <p:nvSpPr>
          <p:cNvPr id="25" name="TextBox 24">
            <a:extLst>
              <a:ext uri="{FF2B5EF4-FFF2-40B4-BE49-F238E27FC236}">
                <a16:creationId xmlns:a16="http://schemas.microsoft.com/office/drawing/2014/main" id="{20DA4AA3-236E-2E92-5881-5C7D9967A997}"/>
              </a:ext>
            </a:extLst>
          </p:cNvPr>
          <p:cNvSpPr txBox="1"/>
          <p:nvPr/>
        </p:nvSpPr>
        <p:spPr>
          <a:xfrm>
            <a:off x="2466976" y="3279913"/>
            <a:ext cx="1402948" cy="276999"/>
          </a:xfrm>
          <a:prstGeom prst="rect">
            <a:avLst/>
          </a:prstGeom>
          <a:noFill/>
        </p:spPr>
        <p:txBody>
          <a:bodyPr wrap="none" rtlCol="0">
            <a:spAutoFit/>
          </a:bodyPr>
          <a:lstStyle/>
          <a:p>
            <a:r>
              <a:rPr lang="en-US" sz="1200" dirty="0"/>
              <a:t>All numerical data</a:t>
            </a:r>
          </a:p>
        </p:txBody>
      </p:sp>
      <p:sp>
        <p:nvSpPr>
          <p:cNvPr id="26" name="TextBox 25">
            <a:extLst>
              <a:ext uri="{FF2B5EF4-FFF2-40B4-BE49-F238E27FC236}">
                <a16:creationId xmlns:a16="http://schemas.microsoft.com/office/drawing/2014/main" id="{F6BF5600-C9FC-EF76-1993-659BC69C08A3}"/>
              </a:ext>
            </a:extLst>
          </p:cNvPr>
          <p:cNvSpPr txBox="1"/>
          <p:nvPr/>
        </p:nvSpPr>
        <p:spPr>
          <a:xfrm>
            <a:off x="5607216" y="3279913"/>
            <a:ext cx="1114408" cy="276999"/>
          </a:xfrm>
          <a:prstGeom prst="rect">
            <a:avLst/>
          </a:prstGeom>
          <a:noFill/>
        </p:spPr>
        <p:txBody>
          <a:bodyPr wrap="none" rtlCol="0">
            <a:spAutoFit/>
          </a:bodyPr>
          <a:lstStyle/>
          <a:p>
            <a:r>
              <a:rPr lang="en-US" sz="1200" dirty="0"/>
              <a:t>All string data</a:t>
            </a:r>
          </a:p>
        </p:txBody>
      </p:sp>
      <p:sp>
        <p:nvSpPr>
          <p:cNvPr id="27" name="TextBox 26">
            <a:extLst>
              <a:ext uri="{FF2B5EF4-FFF2-40B4-BE49-F238E27FC236}">
                <a16:creationId xmlns:a16="http://schemas.microsoft.com/office/drawing/2014/main" id="{683CCF38-DC12-30C9-9DA2-8082D162705C}"/>
              </a:ext>
            </a:extLst>
          </p:cNvPr>
          <p:cNvSpPr txBox="1"/>
          <p:nvPr/>
        </p:nvSpPr>
        <p:spPr>
          <a:xfrm>
            <a:off x="8721275" y="3279913"/>
            <a:ext cx="2299027" cy="276999"/>
          </a:xfrm>
          <a:prstGeom prst="rect">
            <a:avLst/>
          </a:prstGeom>
          <a:noFill/>
        </p:spPr>
        <p:txBody>
          <a:bodyPr wrap="none" rtlCol="0">
            <a:spAutoFit/>
          </a:bodyPr>
          <a:lstStyle/>
          <a:p>
            <a:r>
              <a:rPr lang="en-US" sz="1200" dirty="0"/>
              <a:t>Numerical and string datatypes</a:t>
            </a:r>
          </a:p>
        </p:txBody>
      </p:sp>
      <p:sp>
        <p:nvSpPr>
          <p:cNvPr id="28" name="TextBox 27">
            <a:extLst>
              <a:ext uri="{FF2B5EF4-FFF2-40B4-BE49-F238E27FC236}">
                <a16:creationId xmlns:a16="http://schemas.microsoft.com/office/drawing/2014/main" id="{58D60A88-57ED-5EB4-F260-64B36B72D3DC}"/>
              </a:ext>
            </a:extLst>
          </p:cNvPr>
          <p:cNvSpPr txBox="1"/>
          <p:nvPr/>
        </p:nvSpPr>
        <p:spPr>
          <a:xfrm rot="16200000">
            <a:off x="334212" y="1866027"/>
            <a:ext cx="1565365" cy="369332"/>
          </a:xfrm>
          <a:prstGeom prst="rect">
            <a:avLst/>
          </a:prstGeom>
          <a:noFill/>
        </p:spPr>
        <p:txBody>
          <a:bodyPr wrap="none" rtlCol="0">
            <a:spAutoFit/>
          </a:bodyPr>
          <a:lstStyle/>
          <a:p>
            <a:r>
              <a:rPr lang="en-US" b="1" dirty="0"/>
              <a:t>Tabular Data</a:t>
            </a:r>
          </a:p>
        </p:txBody>
      </p:sp>
      <p:sp>
        <p:nvSpPr>
          <p:cNvPr id="29" name="TextBox 28">
            <a:extLst>
              <a:ext uri="{FF2B5EF4-FFF2-40B4-BE49-F238E27FC236}">
                <a16:creationId xmlns:a16="http://schemas.microsoft.com/office/drawing/2014/main" id="{74E5A478-D360-2A5F-375E-9A33C6F47E29}"/>
              </a:ext>
            </a:extLst>
          </p:cNvPr>
          <p:cNvSpPr txBox="1"/>
          <p:nvPr/>
        </p:nvSpPr>
        <p:spPr>
          <a:xfrm rot="16200000">
            <a:off x="162154" y="4813195"/>
            <a:ext cx="2108269" cy="646331"/>
          </a:xfrm>
          <a:prstGeom prst="rect">
            <a:avLst/>
          </a:prstGeom>
          <a:noFill/>
        </p:spPr>
        <p:txBody>
          <a:bodyPr wrap="none" rtlCol="0">
            <a:spAutoFit/>
          </a:bodyPr>
          <a:lstStyle/>
          <a:p>
            <a:pPr algn="ctr"/>
            <a:r>
              <a:rPr lang="en-US" b="1" dirty="0"/>
              <a:t>Non-tabular Data </a:t>
            </a:r>
          </a:p>
          <a:p>
            <a:pPr algn="ctr"/>
            <a:r>
              <a:rPr lang="en-US" b="1" dirty="0"/>
              <a:t>Examples</a:t>
            </a:r>
          </a:p>
        </p:txBody>
      </p:sp>
      <p:sp>
        <p:nvSpPr>
          <p:cNvPr id="30" name="TextBox 29">
            <a:extLst>
              <a:ext uri="{FF2B5EF4-FFF2-40B4-BE49-F238E27FC236}">
                <a16:creationId xmlns:a16="http://schemas.microsoft.com/office/drawing/2014/main" id="{F89C6FB0-A4A5-8C2A-96C9-DA77E775D0A8}"/>
              </a:ext>
            </a:extLst>
          </p:cNvPr>
          <p:cNvSpPr txBox="1"/>
          <p:nvPr/>
        </p:nvSpPr>
        <p:spPr>
          <a:xfrm>
            <a:off x="8271360" y="4100373"/>
            <a:ext cx="1245854" cy="338554"/>
          </a:xfrm>
          <a:prstGeom prst="rect">
            <a:avLst/>
          </a:prstGeom>
          <a:noFill/>
        </p:spPr>
        <p:txBody>
          <a:bodyPr wrap="none" rtlCol="0">
            <a:spAutoFit/>
          </a:bodyPr>
          <a:lstStyle/>
          <a:p>
            <a:pPr algn="ctr"/>
            <a:r>
              <a:rPr lang="en-US" sz="1600" dirty="0"/>
              <a:t>Image Data</a:t>
            </a:r>
          </a:p>
        </p:txBody>
      </p:sp>
      <p:sp>
        <p:nvSpPr>
          <p:cNvPr id="31" name="TextBox 30">
            <a:extLst>
              <a:ext uri="{FF2B5EF4-FFF2-40B4-BE49-F238E27FC236}">
                <a16:creationId xmlns:a16="http://schemas.microsoft.com/office/drawing/2014/main" id="{4B01C81E-0D64-865A-E371-9500DA72A79C}"/>
              </a:ext>
            </a:extLst>
          </p:cNvPr>
          <p:cNvSpPr txBox="1"/>
          <p:nvPr/>
        </p:nvSpPr>
        <p:spPr>
          <a:xfrm>
            <a:off x="5795481" y="4100373"/>
            <a:ext cx="1654619" cy="338554"/>
          </a:xfrm>
          <a:prstGeom prst="rect">
            <a:avLst/>
          </a:prstGeom>
          <a:noFill/>
        </p:spPr>
        <p:txBody>
          <a:bodyPr wrap="none" rtlCol="0">
            <a:spAutoFit/>
          </a:bodyPr>
          <a:lstStyle/>
          <a:p>
            <a:pPr algn="ctr"/>
            <a:r>
              <a:rPr lang="en-US" sz="1600" dirty="0"/>
              <a:t>Geospatial Data</a:t>
            </a:r>
          </a:p>
        </p:txBody>
      </p:sp>
      <p:sp>
        <p:nvSpPr>
          <p:cNvPr id="32" name="TextBox 31">
            <a:extLst>
              <a:ext uri="{FF2B5EF4-FFF2-40B4-BE49-F238E27FC236}">
                <a16:creationId xmlns:a16="http://schemas.microsoft.com/office/drawing/2014/main" id="{AC29011E-E4A0-53F7-C17A-3B9D60740C04}"/>
              </a:ext>
            </a:extLst>
          </p:cNvPr>
          <p:cNvSpPr txBox="1"/>
          <p:nvPr/>
        </p:nvSpPr>
        <p:spPr>
          <a:xfrm>
            <a:off x="3507092" y="4100373"/>
            <a:ext cx="1426993" cy="338554"/>
          </a:xfrm>
          <a:prstGeom prst="rect">
            <a:avLst/>
          </a:prstGeom>
          <a:noFill/>
        </p:spPr>
        <p:txBody>
          <a:bodyPr wrap="none" rtlCol="0">
            <a:spAutoFit/>
          </a:bodyPr>
          <a:lstStyle/>
          <a:p>
            <a:pPr algn="ctr"/>
            <a:r>
              <a:rPr lang="en-US" sz="1600" dirty="0"/>
              <a:t>Network Data</a:t>
            </a:r>
          </a:p>
        </p:txBody>
      </p:sp>
      <p:sp>
        <p:nvSpPr>
          <p:cNvPr id="33" name="TextBox 32">
            <a:extLst>
              <a:ext uri="{FF2B5EF4-FFF2-40B4-BE49-F238E27FC236}">
                <a16:creationId xmlns:a16="http://schemas.microsoft.com/office/drawing/2014/main" id="{32DB5952-AEED-B22C-585B-E1A3D2B9B1A0}"/>
              </a:ext>
            </a:extLst>
          </p:cNvPr>
          <p:cNvSpPr txBox="1"/>
          <p:nvPr/>
        </p:nvSpPr>
        <p:spPr>
          <a:xfrm>
            <a:off x="10319276" y="4100373"/>
            <a:ext cx="1194045" cy="338554"/>
          </a:xfrm>
          <a:prstGeom prst="rect">
            <a:avLst/>
          </a:prstGeom>
          <a:noFill/>
        </p:spPr>
        <p:txBody>
          <a:bodyPr wrap="none" rtlCol="0">
            <a:spAutoFit/>
          </a:bodyPr>
          <a:lstStyle/>
          <a:p>
            <a:pPr algn="ctr"/>
            <a:r>
              <a:rPr lang="en-US" sz="1600" dirty="0"/>
              <a:t>Video Data</a:t>
            </a:r>
          </a:p>
        </p:txBody>
      </p:sp>
      <p:sp>
        <p:nvSpPr>
          <p:cNvPr id="35" name="TextBox 34">
            <a:extLst>
              <a:ext uri="{FF2B5EF4-FFF2-40B4-BE49-F238E27FC236}">
                <a16:creationId xmlns:a16="http://schemas.microsoft.com/office/drawing/2014/main" id="{50F455DA-E2F8-D364-D900-5FB59ABDB8A8}"/>
              </a:ext>
            </a:extLst>
          </p:cNvPr>
          <p:cNvSpPr txBox="1"/>
          <p:nvPr/>
        </p:nvSpPr>
        <p:spPr>
          <a:xfrm>
            <a:off x="1647907" y="4100373"/>
            <a:ext cx="1790042" cy="338554"/>
          </a:xfrm>
          <a:prstGeom prst="rect">
            <a:avLst/>
          </a:prstGeom>
          <a:noFill/>
        </p:spPr>
        <p:txBody>
          <a:bodyPr wrap="none" rtlCol="0">
            <a:spAutoFit/>
          </a:bodyPr>
          <a:lstStyle/>
          <a:p>
            <a:pPr algn="ctr"/>
            <a:r>
              <a:rPr lang="en-US" sz="1600" dirty="0"/>
              <a:t>Unstructured Text</a:t>
            </a:r>
          </a:p>
        </p:txBody>
      </p:sp>
      <p:pic>
        <p:nvPicPr>
          <p:cNvPr id="1026" name="Picture 2" descr="A simple pixel art image depicting a serene landscape with a majestic mountain in the background and a winding river in the foreground. The mountain should be detailed with various shades of grey and white to indicate snow-capped peaks, while the river is a shimmering blue, reflecting the clear sky above. The surrounding landscape includes green pixelated trees and bushes, adding a touch of lushness to the scene. The style should be reminiscent of classic 8-bit video games, with a focus on blocky, pixelated textures and a limited color palette.">
            <a:extLst>
              <a:ext uri="{FF2B5EF4-FFF2-40B4-BE49-F238E27FC236}">
                <a16:creationId xmlns:a16="http://schemas.microsoft.com/office/drawing/2014/main" id="{1BBB01BF-49D2-34DC-C51F-853F4BFC8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1604" y="4474340"/>
            <a:ext cx="1825487" cy="18254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omposite image divided into four equal squares, each square containing a different frame of a pixel art animation showing a character walking. The character is designed in a colorful 8-bit style, reminiscent of classic video games. The first square in the top left shows the character beginning their stride with the right foot forward. The top right square captures the character mid-stride, both feet off the ground. The bottom left square shows the character stepping forward with their left foot. The bottom right square returns to the character in a near-standing pose, completing the walking cycle. Each frame should be distinct and clearly show the character's movement, emphasizing the walking action. The background in each square is a simple, pixelated urban setting.">
            <a:extLst>
              <a:ext uri="{FF2B5EF4-FFF2-40B4-BE49-F238E27FC236}">
                <a16:creationId xmlns:a16="http://schemas.microsoft.com/office/drawing/2014/main" id="{A9639BB4-9762-B311-204D-783F0B53C0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r="33104"/>
          <a:stretch/>
        </p:blipFill>
        <p:spPr bwMode="auto">
          <a:xfrm>
            <a:off x="9993600" y="4449572"/>
            <a:ext cx="2024202" cy="1512940"/>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8C4526DA-D5BD-B0E4-D86E-29FFE7DB000F}"/>
              </a:ext>
            </a:extLst>
          </p:cNvPr>
          <p:cNvCxnSpPr/>
          <p:nvPr/>
        </p:nvCxnSpPr>
        <p:spPr>
          <a:xfrm>
            <a:off x="10054770" y="6211958"/>
            <a:ext cx="1971578"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2F76A7A-FAEE-B1BE-5383-8B94FBE84C2A}"/>
              </a:ext>
            </a:extLst>
          </p:cNvPr>
          <p:cNvSpPr txBox="1"/>
          <p:nvPr/>
        </p:nvSpPr>
        <p:spPr>
          <a:xfrm>
            <a:off x="11563305" y="6211958"/>
            <a:ext cx="520399" cy="276999"/>
          </a:xfrm>
          <a:prstGeom prst="rect">
            <a:avLst/>
          </a:prstGeom>
          <a:noFill/>
        </p:spPr>
        <p:txBody>
          <a:bodyPr wrap="none" rtlCol="0">
            <a:spAutoFit/>
          </a:bodyPr>
          <a:lstStyle/>
          <a:p>
            <a:r>
              <a:rPr lang="en-US" sz="1200" dirty="0">
                <a:solidFill>
                  <a:schemeClr val="tx1">
                    <a:lumMod val="50000"/>
                    <a:lumOff val="50000"/>
                  </a:schemeClr>
                </a:solidFill>
              </a:rPr>
              <a:t>Time</a:t>
            </a:r>
          </a:p>
        </p:txBody>
      </p:sp>
      <p:sp>
        <p:nvSpPr>
          <p:cNvPr id="39" name="TextBox 38">
            <a:extLst>
              <a:ext uri="{FF2B5EF4-FFF2-40B4-BE49-F238E27FC236}">
                <a16:creationId xmlns:a16="http://schemas.microsoft.com/office/drawing/2014/main" id="{867EF16F-00CD-870C-8667-9AC8C03FA46D}"/>
              </a:ext>
            </a:extLst>
          </p:cNvPr>
          <p:cNvSpPr txBox="1"/>
          <p:nvPr/>
        </p:nvSpPr>
        <p:spPr>
          <a:xfrm>
            <a:off x="10132072" y="5943601"/>
            <a:ext cx="739305" cy="276999"/>
          </a:xfrm>
          <a:prstGeom prst="rect">
            <a:avLst/>
          </a:prstGeom>
          <a:noFill/>
        </p:spPr>
        <p:txBody>
          <a:bodyPr wrap="none" rtlCol="0">
            <a:spAutoFit/>
          </a:bodyPr>
          <a:lstStyle/>
          <a:p>
            <a:r>
              <a:rPr lang="en-US" sz="1200" dirty="0">
                <a:solidFill>
                  <a:schemeClr val="tx1">
                    <a:lumMod val="50000"/>
                    <a:lumOff val="50000"/>
                  </a:schemeClr>
                </a:solidFill>
              </a:rPr>
              <a:t>Image 0</a:t>
            </a:r>
          </a:p>
        </p:txBody>
      </p:sp>
      <p:sp>
        <p:nvSpPr>
          <p:cNvPr id="40" name="TextBox 39">
            <a:extLst>
              <a:ext uri="{FF2B5EF4-FFF2-40B4-BE49-F238E27FC236}">
                <a16:creationId xmlns:a16="http://schemas.microsoft.com/office/drawing/2014/main" id="{DDA85FFD-CDFD-0530-2DA7-7F8FA7C20DD9}"/>
              </a:ext>
            </a:extLst>
          </p:cNvPr>
          <p:cNvSpPr txBox="1"/>
          <p:nvPr/>
        </p:nvSpPr>
        <p:spPr>
          <a:xfrm>
            <a:off x="11145863" y="5943601"/>
            <a:ext cx="739305" cy="276999"/>
          </a:xfrm>
          <a:prstGeom prst="rect">
            <a:avLst/>
          </a:prstGeom>
          <a:noFill/>
        </p:spPr>
        <p:txBody>
          <a:bodyPr wrap="none" rtlCol="0">
            <a:spAutoFit/>
          </a:bodyPr>
          <a:lstStyle/>
          <a:p>
            <a:r>
              <a:rPr lang="en-US" sz="1200" dirty="0">
                <a:solidFill>
                  <a:schemeClr val="tx1">
                    <a:lumMod val="50000"/>
                    <a:lumOff val="50000"/>
                  </a:schemeClr>
                </a:solidFill>
              </a:rPr>
              <a:t>Image 1</a:t>
            </a:r>
          </a:p>
        </p:txBody>
      </p:sp>
      <p:pic>
        <p:nvPicPr>
          <p:cNvPr id="42" name="Picture 41" descr="A map of the world&#10;&#10;Description automatically generated">
            <a:extLst>
              <a:ext uri="{FF2B5EF4-FFF2-40B4-BE49-F238E27FC236}">
                <a16:creationId xmlns:a16="http://schemas.microsoft.com/office/drawing/2014/main" id="{663223B6-AFC8-C1B1-E80F-67793908A243}"/>
              </a:ext>
            </a:extLst>
          </p:cNvPr>
          <p:cNvPicPr>
            <a:picLocks noChangeAspect="1"/>
          </p:cNvPicPr>
          <p:nvPr/>
        </p:nvPicPr>
        <p:blipFill>
          <a:blip r:embed="rId4"/>
          <a:stretch>
            <a:fillRect/>
          </a:stretch>
        </p:blipFill>
        <p:spPr>
          <a:xfrm>
            <a:off x="5235006" y="4772056"/>
            <a:ext cx="2661092" cy="1330546"/>
          </a:xfrm>
          <a:prstGeom prst="rect">
            <a:avLst/>
          </a:prstGeom>
        </p:spPr>
      </p:pic>
      <p:sp>
        <p:nvSpPr>
          <p:cNvPr id="43" name="Oval 42">
            <a:extLst>
              <a:ext uri="{FF2B5EF4-FFF2-40B4-BE49-F238E27FC236}">
                <a16:creationId xmlns:a16="http://schemas.microsoft.com/office/drawing/2014/main" id="{6C95102E-94B4-BEB8-519D-9C6BBA2E00F4}"/>
              </a:ext>
            </a:extLst>
          </p:cNvPr>
          <p:cNvSpPr/>
          <p:nvPr/>
        </p:nvSpPr>
        <p:spPr>
          <a:xfrm>
            <a:off x="3997149" y="5378316"/>
            <a:ext cx="246859" cy="246859"/>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E1A309C-7FA7-71EE-AF3E-D2F18925F4FC}"/>
              </a:ext>
            </a:extLst>
          </p:cNvPr>
          <p:cNvSpPr/>
          <p:nvPr/>
        </p:nvSpPr>
        <p:spPr>
          <a:xfrm>
            <a:off x="4464288" y="4652760"/>
            <a:ext cx="246859" cy="246859"/>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4BB4591-D8E3-933B-75CE-C2917FFAFDBD}"/>
              </a:ext>
            </a:extLst>
          </p:cNvPr>
          <p:cNvSpPr/>
          <p:nvPr/>
        </p:nvSpPr>
        <p:spPr>
          <a:xfrm>
            <a:off x="4782340" y="5139777"/>
            <a:ext cx="246859" cy="246859"/>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5D4FCB8-B9B0-D3C4-E0C8-10A71B0EE608}"/>
              </a:ext>
            </a:extLst>
          </p:cNvPr>
          <p:cNvSpPr/>
          <p:nvPr/>
        </p:nvSpPr>
        <p:spPr>
          <a:xfrm>
            <a:off x="4573618" y="6004482"/>
            <a:ext cx="246859" cy="246859"/>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64E95370-05A6-3E68-F7D3-B8B6BF2EFF4C}"/>
              </a:ext>
            </a:extLst>
          </p:cNvPr>
          <p:cNvSpPr/>
          <p:nvPr/>
        </p:nvSpPr>
        <p:spPr>
          <a:xfrm>
            <a:off x="3897757" y="4861482"/>
            <a:ext cx="246859" cy="246859"/>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4D4656-ADD0-A6CD-50DC-88BD51799045}"/>
              </a:ext>
            </a:extLst>
          </p:cNvPr>
          <p:cNvSpPr/>
          <p:nvPr/>
        </p:nvSpPr>
        <p:spPr>
          <a:xfrm>
            <a:off x="3609522" y="5944847"/>
            <a:ext cx="246859" cy="246859"/>
          </a:xfrm>
          <a:prstGeom prst="ellipse">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E9E9F015-051B-DA5E-3E0D-872C9271ED38}"/>
              </a:ext>
            </a:extLst>
          </p:cNvPr>
          <p:cNvCxnSpPr>
            <a:stCxn id="48" idx="7"/>
            <a:endCxn id="43" idx="3"/>
          </p:cNvCxnSpPr>
          <p:nvPr/>
        </p:nvCxnSpPr>
        <p:spPr>
          <a:xfrm flipV="1">
            <a:off x="3820229" y="5589023"/>
            <a:ext cx="213072" cy="391976"/>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67D21615-0A6C-EAE0-83BE-475D35389205}"/>
              </a:ext>
            </a:extLst>
          </p:cNvPr>
          <p:cNvCxnSpPr>
            <a:stCxn id="47" idx="4"/>
            <a:endCxn id="43" idx="0"/>
          </p:cNvCxnSpPr>
          <p:nvPr/>
        </p:nvCxnSpPr>
        <p:spPr>
          <a:xfrm>
            <a:off x="4021187" y="5108341"/>
            <a:ext cx="99392" cy="269975"/>
          </a:xfrm>
          <a:prstGeom prst="line">
            <a:avLst/>
          </a:prstGeom>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890FDFD-E659-78CC-1AE9-1D26415A8DE1}"/>
              </a:ext>
            </a:extLst>
          </p:cNvPr>
          <p:cNvCxnSpPr>
            <a:stCxn id="47" idx="6"/>
            <a:endCxn id="44" idx="3"/>
          </p:cNvCxnSpPr>
          <p:nvPr/>
        </p:nvCxnSpPr>
        <p:spPr>
          <a:xfrm flipV="1">
            <a:off x="4144616" y="4863467"/>
            <a:ext cx="355824" cy="121445"/>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D227BF9A-3022-F5EE-D1AD-6686D590761D}"/>
              </a:ext>
            </a:extLst>
          </p:cNvPr>
          <p:cNvCxnSpPr>
            <a:stCxn id="44" idx="5"/>
            <a:endCxn id="45" idx="1"/>
          </p:cNvCxnSpPr>
          <p:nvPr/>
        </p:nvCxnSpPr>
        <p:spPr>
          <a:xfrm>
            <a:off x="4674995" y="4863467"/>
            <a:ext cx="143497" cy="312462"/>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CDE01A2D-6CCC-773E-86C2-98DDCB3EAFCA}"/>
              </a:ext>
            </a:extLst>
          </p:cNvPr>
          <p:cNvCxnSpPr>
            <a:stCxn id="46" idx="1"/>
            <a:endCxn id="43" idx="5"/>
          </p:cNvCxnSpPr>
          <p:nvPr/>
        </p:nvCxnSpPr>
        <p:spPr>
          <a:xfrm flipH="1" flipV="1">
            <a:off x="4207856" y="5589023"/>
            <a:ext cx="401914" cy="451611"/>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1D351205-048F-C930-266E-E5C4E36C960D}"/>
              </a:ext>
            </a:extLst>
          </p:cNvPr>
          <p:cNvCxnSpPr>
            <a:stCxn id="43" idx="6"/>
            <a:endCxn id="45" idx="3"/>
          </p:cNvCxnSpPr>
          <p:nvPr/>
        </p:nvCxnSpPr>
        <p:spPr>
          <a:xfrm flipV="1">
            <a:off x="4244008" y="5350484"/>
            <a:ext cx="574484" cy="151262"/>
          </a:xfrm>
          <a:prstGeom prst="line">
            <a:avLst/>
          </a:prstGeom>
        </p:spPr>
        <p:style>
          <a:lnRef idx="1">
            <a:schemeClr val="accent2"/>
          </a:lnRef>
          <a:fillRef idx="0">
            <a:schemeClr val="accent2"/>
          </a:fillRef>
          <a:effectRef idx="0">
            <a:schemeClr val="accent2"/>
          </a:effectRef>
          <a:fontRef idx="minor">
            <a:schemeClr val="tx1"/>
          </a:fontRef>
        </p:style>
      </p:cxnSp>
      <p:sp>
        <p:nvSpPr>
          <p:cNvPr id="61" name="TextBox 60">
            <a:extLst>
              <a:ext uri="{FF2B5EF4-FFF2-40B4-BE49-F238E27FC236}">
                <a16:creationId xmlns:a16="http://schemas.microsoft.com/office/drawing/2014/main" id="{5B2E7B92-7F63-075B-C25B-8ECAD20BAC60}"/>
              </a:ext>
            </a:extLst>
          </p:cNvPr>
          <p:cNvSpPr txBox="1"/>
          <p:nvPr/>
        </p:nvSpPr>
        <p:spPr>
          <a:xfrm>
            <a:off x="1690317" y="4536146"/>
            <a:ext cx="1808256" cy="1446550"/>
          </a:xfrm>
          <a:prstGeom prst="rect">
            <a:avLst/>
          </a:prstGeom>
          <a:noFill/>
        </p:spPr>
        <p:txBody>
          <a:bodyPr wrap="square" rtlCol="0">
            <a:spAutoFit/>
          </a:bodyPr>
          <a:lstStyle/>
          <a:p>
            <a:r>
              <a:rPr lang="en-US" sz="1100" dirty="0" err="1">
                <a:latin typeface="Courier New" panose="02070309020205020404" pitchFamily="49" charset="0"/>
                <a:cs typeface="Courier New" panose="02070309020205020404" pitchFamily="49" charset="0"/>
              </a:rPr>
              <a:t>’Twas</a:t>
            </a:r>
            <a:r>
              <a:rPr lang="en-US" sz="1100" dirty="0">
                <a:latin typeface="Courier New" panose="02070309020205020404" pitchFamily="49" charset="0"/>
                <a:cs typeface="Courier New" panose="02070309020205020404" pitchFamily="49" charset="0"/>
              </a:rPr>
              <a:t> brillig, and the </a:t>
            </a:r>
            <a:r>
              <a:rPr lang="en-US" sz="1100" dirty="0" err="1">
                <a:latin typeface="Courier New" panose="02070309020205020404" pitchFamily="49" charset="0"/>
                <a:cs typeface="Courier New" panose="02070309020205020404" pitchFamily="49" charset="0"/>
              </a:rPr>
              <a:t>slithy</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toves</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Did gyre and gimble in the </a:t>
            </a:r>
            <a:r>
              <a:rPr lang="en-US" sz="1100" dirty="0" err="1">
                <a:latin typeface="Courier New" panose="02070309020205020404" pitchFamily="49" charset="0"/>
                <a:cs typeface="Courier New" panose="02070309020205020404" pitchFamily="49" charset="0"/>
              </a:rPr>
              <a:t>wabe</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All mimsy were the borogoves,</a:t>
            </a:r>
          </a:p>
          <a:p>
            <a:r>
              <a:rPr lang="en-US" sz="1100" dirty="0">
                <a:latin typeface="Courier New" panose="02070309020205020404" pitchFamily="49" charset="0"/>
                <a:cs typeface="Courier New" panose="02070309020205020404" pitchFamily="49" charset="0"/>
              </a:rPr>
              <a:t>And the </a:t>
            </a:r>
            <a:r>
              <a:rPr lang="en-US" sz="1100" dirty="0" err="1">
                <a:latin typeface="Courier New" panose="02070309020205020404" pitchFamily="49" charset="0"/>
                <a:cs typeface="Courier New" panose="02070309020205020404" pitchFamily="49" charset="0"/>
              </a:rPr>
              <a:t>mome</a:t>
            </a:r>
            <a:r>
              <a:rPr lang="en-US" sz="1100" dirty="0">
                <a:latin typeface="Courier New" panose="02070309020205020404" pitchFamily="49" charset="0"/>
                <a:cs typeface="Courier New" panose="02070309020205020404" pitchFamily="49" charset="0"/>
              </a:rPr>
              <a:t> raths </a:t>
            </a:r>
            <a:r>
              <a:rPr lang="en-US" sz="1100" dirty="0" err="1">
                <a:latin typeface="Courier New" panose="02070309020205020404" pitchFamily="49" charset="0"/>
                <a:cs typeface="Courier New" panose="02070309020205020404" pitchFamily="49" charset="0"/>
              </a:rPr>
              <a:t>outgrabe</a:t>
            </a:r>
            <a:r>
              <a:rPr lang="en-US" sz="1100" dirty="0">
                <a:latin typeface="Courier New" panose="02070309020205020404" pitchFamily="49" charset="0"/>
                <a:cs typeface="Courier New" panose="02070309020205020404" pitchFamily="49" charset="0"/>
              </a:rPr>
              <a:t>.</a:t>
            </a:r>
          </a:p>
        </p:txBody>
      </p:sp>
      <p:cxnSp>
        <p:nvCxnSpPr>
          <p:cNvPr id="1025" name="Straight Connector 1024">
            <a:extLst>
              <a:ext uri="{FF2B5EF4-FFF2-40B4-BE49-F238E27FC236}">
                <a16:creationId xmlns:a16="http://schemas.microsoft.com/office/drawing/2014/main" id="{27B47A4E-73CC-899D-367F-990B6313E4AD}"/>
              </a:ext>
            </a:extLst>
          </p:cNvPr>
          <p:cNvCxnSpPr/>
          <p:nvPr/>
        </p:nvCxnSpPr>
        <p:spPr>
          <a:xfrm>
            <a:off x="872594" y="3707296"/>
            <a:ext cx="11259772" cy="0"/>
          </a:xfrm>
          <a:prstGeom prst="line">
            <a:avLst/>
          </a:prstGeom>
          <a:ln w="3175">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027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7815</TotalTime>
  <Words>149</Words>
  <Application>Microsoft Macintosh PowerPoint</Application>
  <PresentationFormat>Widescreen</PresentationFormat>
  <Paragraphs>81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Bradbury, Ph.D.</dc:creator>
  <cp:lastModifiedBy>Kyle Bradbury, Ph.D.</cp:lastModifiedBy>
  <cp:revision>116</cp:revision>
  <dcterms:created xsi:type="dcterms:W3CDTF">2022-01-07T05:52:45Z</dcterms:created>
  <dcterms:modified xsi:type="dcterms:W3CDTF">2023-12-11T17:39:31Z</dcterms:modified>
</cp:coreProperties>
</file>