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70" r:id="rId3"/>
    <p:sldId id="263" r:id="rId4"/>
    <p:sldId id="266" r:id="rId5"/>
    <p:sldId id="264" r:id="rId6"/>
    <p:sldId id="261" r:id="rId7"/>
    <p:sldId id="259" r:id="rId8"/>
    <p:sldId id="265" r:id="rId9"/>
    <p:sldId id="269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100" d="100"/>
          <a:sy n="100" d="100"/>
        </p:scale>
        <p:origin x="-516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040B7-80CD-4031-A74A-E52FE7830040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3834-3E05-4043-9C82-2F1102CED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2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C13834-3E05-4043-9C82-2F1102CEDC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8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C513-46CD-450D-AD57-5941687A3FF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CB20-4E38-4AD7-98B5-D6A9903C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6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C513-46CD-450D-AD57-5941687A3FF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CB20-4E38-4AD7-98B5-D6A9903C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C513-46CD-450D-AD57-5941687A3FF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CB20-4E38-4AD7-98B5-D6A9903C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9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C513-46CD-450D-AD57-5941687A3FF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CB20-4E38-4AD7-98B5-D6A9903C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4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C513-46CD-450D-AD57-5941687A3FF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CB20-4E38-4AD7-98B5-D6A9903C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5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C513-46CD-450D-AD57-5941687A3FF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CB20-4E38-4AD7-98B5-D6A9903C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1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C513-46CD-450D-AD57-5941687A3FF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CB20-4E38-4AD7-98B5-D6A9903C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8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C513-46CD-450D-AD57-5941687A3FF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CB20-4E38-4AD7-98B5-D6A9903C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9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C513-46CD-450D-AD57-5941687A3FF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CB20-4E38-4AD7-98B5-D6A9903C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C513-46CD-450D-AD57-5941687A3FF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CB20-4E38-4AD7-98B5-D6A9903C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0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C513-46CD-450D-AD57-5941687A3FF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0CB20-4E38-4AD7-98B5-D6A9903C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8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2C513-46CD-450D-AD57-5941687A3FF6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CB20-4E38-4AD7-98B5-D6A9903CA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0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ckcaves.org/" TargetMode="External"/><Relationship Id="rId2" Type="http://schemas.openxmlformats.org/officeDocument/2006/relationships/hyperlink" Target="https://arsandbox.ucdavis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arsandbox.ucdavis.edu/wp-content/uploads/2016/04/static_qr_code_without_logo.p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thomwolf/Magic-Sand/releases/tag/v1.5.4.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9540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Magic Sand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5908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Nova Maker Faire </a:t>
            </a:r>
            <a:endParaRPr lang="en-US" dirty="0" smtClean="0"/>
          </a:p>
          <a:p>
            <a:r>
              <a:rPr lang="en-US" dirty="0" smtClean="0"/>
              <a:t>George </a:t>
            </a:r>
            <a:r>
              <a:rPr lang="en-US" dirty="0"/>
              <a:t>Mason University </a:t>
            </a:r>
            <a:br>
              <a:rPr lang="en-US" dirty="0"/>
            </a:br>
            <a:r>
              <a:rPr lang="en-US" dirty="0"/>
              <a:t> March 19</a:t>
            </a:r>
            <a:r>
              <a:rPr lang="en-US" baseline="30000" dirty="0"/>
              <a:t>th</a:t>
            </a:r>
            <a:r>
              <a:rPr lang="en-US" dirty="0"/>
              <a:t> 2018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4902" y="5544235"/>
            <a:ext cx="2443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Nick Carter</a:t>
            </a:r>
          </a:p>
          <a:p>
            <a:r>
              <a:rPr lang="en-US" dirty="0" smtClean="0"/>
              <a:t>nickstech@outlook.com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5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1"/>
            <a:ext cx="4495800" cy="1927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3183" y="2590800"/>
            <a:ext cx="89361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Magic Sandbox </a:t>
            </a:r>
            <a:endParaRPr lang="en-US" sz="5400" dirty="0" smtClean="0"/>
          </a:p>
          <a:p>
            <a:r>
              <a:rPr lang="en-US" sz="5400" dirty="0" smtClean="0"/>
              <a:t>ironwork </a:t>
            </a:r>
            <a:r>
              <a:rPr lang="en-US" sz="5400" dirty="0"/>
              <a:t>designed </a:t>
            </a:r>
            <a:endParaRPr lang="en-US" sz="5400" dirty="0" smtClean="0"/>
          </a:p>
          <a:p>
            <a:r>
              <a:rPr lang="en-US" sz="5400" dirty="0" smtClean="0"/>
              <a:t>and </a:t>
            </a:r>
            <a:r>
              <a:rPr lang="en-US" sz="5400" dirty="0"/>
              <a:t>fabricated by </a:t>
            </a:r>
            <a:endParaRPr lang="en-US" sz="5400" dirty="0" smtClean="0"/>
          </a:p>
          <a:p>
            <a:r>
              <a:rPr lang="en-US" sz="5400" dirty="0" smtClean="0"/>
              <a:t>Elena </a:t>
            </a:r>
            <a:r>
              <a:rPr lang="en-US" sz="5400" dirty="0"/>
              <a:t>Bachman and Sam Steele </a:t>
            </a:r>
          </a:p>
        </p:txBody>
      </p:sp>
      <p:pic>
        <p:nvPicPr>
          <p:cNvPr id="1030" name="Picture 6" descr="C:\Program Files (x86)\Microsoft Office\MEDIA\CAGCAT10\j0240695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050545"/>
            <a:ext cx="2895600" cy="231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85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8800" dirty="0" smtClean="0"/>
              <a:t>Nova Labs</a:t>
            </a:r>
            <a:endParaRPr lang="en-US" sz="88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381000"/>
            <a:ext cx="11811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81000" y="21367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800" dirty="0" smtClean="0"/>
              <a:t>Slides link</a:t>
            </a:r>
            <a:endParaRPr lang="en-US" sz="88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555"/>
            <a:ext cx="12668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5800" y="381180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https://drive.google.com/open?id=1dQKuk6bJjF9JIbjcHju9P31oE-xjRBxMD4njPrmVdKo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800" y="1491734"/>
            <a:ext cx="198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www.nova-labs.org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6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Augmented Reality (AR) Sandbox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29200"/>
          </a:xfrm>
        </p:spPr>
        <p:txBody>
          <a:bodyPr>
            <a:noAutofit/>
          </a:bodyPr>
          <a:lstStyle/>
          <a:p>
            <a:r>
              <a:rPr lang="en-US" sz="1800" dirty="0" smtClean="0"/>
              <a:t>Design</a:t>
            </a:r>
            <a:endParaRPr lang="en-US" sz="1800" dirty="0"/>
          </a:p>
          <a:p>
            <a:pPr lvl="3"/>
            <a:r>
              <a:rPr lang="en-US" sz="1800" dirty="0"/>
              <a:t>Oliver </a:t>
            </a:r>
            <a:r>
              <a:rPr lang="en-US" sz="1800" dirty="0" err="1" smtClean="0"/>
              <a:t>Kreylos</a:t>
            </a:r>
            <a:r>
              <a:rPr lang="en-US" sz="1800" dirty="0" smtClean="0"/>
              <a:t>  </a:t>
            </a:r>
          </a:p>
          <a:p>
            <a:pPr lvl="3"/>
            <a:r>
              <a:rPr lang="en-US" sz="1800" dirty="0" smtClean="0"/>
              <a:t>Open </a:t>
            </a:r>
            <a:r>
              <a:rPr lang="en-US" sz="1800" dirty="0"/>
              <a:t>s</a:t>
            </a:r>
            <a:r>
              <a:rPr lang="en-US" sz="1800" dirty="0" smtClean="0"/>
              <a:t>ource design  </a:t>
            </a:r>
            <a:r>
              <a:rPr lang="en-US" sz="1800" dirty="0">
                <a:hlinkClick r:id="rId2"/>
              </a:rPr>
              <a:t>https://arsandbox.ucdavis.edu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pPr lvl="3"/>
            <a:r>
              <a:rPr lang="en-US" sz="1800" dirty="0" smtClean="0"/>
              <a:t>The</a:t>
            </a:r>
            <a:r>
              <a:rPr lang="en-US" sz="1800" dirty="0"/>
              <a:t> </a:t>
            </a:r>
            <a:r>
              <a:rPr lang="en-US" sz="1800" b="1" dirty="0"/>
              <a:t>Augmented Reality Sandbox</a:t>
            </a:r>
            <a:r>
              <a:rPr lang="en-US" sz="1800" dirty="0"/>
              <a:t> was developed by the UC Davis W.M. Keck Center for Active Visualization in the Earth Sciences (</a:t>
            </a:r>
            <a:r>
              <a:rPr lang="en-US" sz="1800" dirty="0" err="1"/>
              <a:t>KeckCAVES</a:t>
            </a:r>
            <a:r>
              <a:rPr lang="en-US" sz="1800" dirty="0"/>
              <a:t>, </a:t>
            </a:r>
            <a:r>
              <a:rPr lang="en-US" sz="1800" dirty="0">
                <a:hlinkClick r:id="rId3"/>
              </a:rPr>
              <a:t>http://www.keckcaves.org</a:t>
            </a:r>
            <a:r>
              <a:rPr lang="en-US" sz="1800" dirty="0"/>
              <a:t>), supported by the National Science Foundation under Grant No. DRL 1114663.</a:t>
            </a:r>
          </a:p>
          <a:p>
            <a:r>
              <a:rPr lang="en-US" sz="1800" dirty="0" smtClean="0"/>
              <a:t>Features</a:t>
            </a:r>
          </a:p>
          <a:p>
            <a:pPr lvl="1"/>
            <a:r>
              <a:rPr lang="en-US" sz="1800" dirty="0" smtClean="0"/>
              <a:t>High level graphics animations </a:t>
            </a:r>
            <a:endParaRPr lang="en-US" sz="1800" dirty="0"/>
          </a:p>
          <a:p>
            <a:pPr lvl="1"/>
            <a:r>
              <a:rPr lang="en-US" sz="1800" dirty="0"/>
              <a:t>Rain – holding hand over sand causes rain</a:t>
            </a:r>
          </a:p>
          <a:p>
            <a:pPr lvl="1"/>
            <a:r>
              <a:rPr lang="en-US" sz="1800" dirty="0"/>
              <a:t>Water Flow – rain and water will flow downhill. Water has surface </a:t>
            </a:r>
            <a:r>
              <a:rPr lang="en-US" sz="1800" dirty="0" smtClean="0"/>
              <a:t>waves</a:t>
            </a:r>
            <a:endParaRPr lang="en-US" sz="1800" dirty="0"/>
          </a:p>
          <a:p>
            <a:r>
              <a:rPr lang="en-US" sz="1800" dirty="0" smtClean="0"/>
              <a:t>Implementation</a:t>
            </a:r>
            <a:endParaRPr lang="en-US" sz="1800" dirty="0"/>
          </a:p>
          <a:p>
            <a:pPr lvl="1"/>
            <a:r>
              <a:rPr lang="en-US" sz="1800" dirty="0" err="1"/>
              <a:t>Kinext</a:t>
            </a:r>
            <a:r>
              <a:rPr lang="en-US" sz="1800" dirty="0"/>
              <a:t> 360  v1 and HDMI projector</a:t>
            </a:r>
          </a:p>
          <a:p>
            <a:pPr lvl="1"/>
            <a:r>
              <a:rPr lang="en-US" sz="1800" dirty="0"/>
              <a:t>PC with LINUX Mint and  high end graphics </a:t>
            </a:r>
            <a:r>
              <a:rPr lang="en-US" sz="1800" dirty="0" smtClean="0"/>
              <a:t>card (</a:t>
            </a:r>
            <a:r>
              <a:rPr lang="en-US" sz="1800" dirty="0" err="1"/>
              <a:t>Nvidia</a:t>
            </a:r>
            <a:r>
              <a:rPr lang="en-US" sz="1800" dirty="0"/>
              <a:t> </a:t>
            </a:r>
            <a:r>
              <a:rPr lang="en-US" sz="1800" dirty="0" err="1"/>
              <a:t>Geforce</a:t>
            </a:r>
            <a:r>
              <a:rPr lang="en-US" sz="1800" dirty="0"/>
              <a:t> </a:t>
            </a:r>
            <a:r>
              <a:rPr lang="en-US" sz="1800" dirty="0" smtClean="0"/>
              <a:t>580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Many various configurations of hardware  see </a:t>
            </a:r>
            <a:r>
              <a:rPr lang="en-US" sz="1800" dirty="0" smtClean="0"/>
              <a:t>Internet</a:t>
            </a:r>
            <a:endParaRPr lang="en-US" sz="1800" dirty="0"/>
          </a:p>
          <a:p>
            <a:pPr lvl="1"/>
            <a:r>
              <a:rPr lang="en-US" sz="1800" dirty="0"/>
              <a:t>Manual Calibration</a:t>
            </a:r>
          </a:p>
          <a:p>
            <a:endParaRPr lang="en-US" sz="1800" dirty="0"/>
          </a:p>
        </p:txBody>
      </p:sp>
      <p:pic>
        <p:nvPicPr>
          <p:cNvPr id="2050" name="Picture 2" descr="static_qr_code_without_logo">
            <a:hlinkClick r:id="rId4" tooltip="static_qr_code_without_logo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5334000"/>
            <a:ext cx="1428751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39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Flowing Water</a:t>
            </a:r>
            <a:endParaRPr lang="en-US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5562600" cy="436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33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815" y="0"/>
            <a:ext cx="8229600" cy="1143000"/>
          </a:xfrm>
        </p:spPr>
        <p:txBody>
          <a:bodyPr/>
          <a:lstStyle/>
          <a:p>
            <a:r>
              <a:rPr lang="en-US" dirty="0" smtClean="0"/>
              <a:t>Magic Sand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914401"/>
            <a:ext cx="8229600" cy="4525963"/>
          </a:xfrm>
        </p:spPr>
        <p:txBody>
          <a:bodyPr>
            <a:noAutofit/>
          </a:bodyPr>
          <a:lstStyle/>
          <a:p>
            <a:pPr lvl="1"/>
            <a:r>
              <a:rPr lang="en-US" sz="2400" dirty="0" smtClean="0"/>
              <a:t>Designer</a:t>
            </a:r>
          </a:p>
          <a:p>
            <a:pPr lvl="2"/>
            <a:r>
              <a:rPr lang="en-US" sz="1800" dirty="0" smtClean="0"/>
              <a:t> </a:t>
            </a:r>
            <a:r>
              <a:rPr lang="en-US" sz="1800" dirty="0"/>
              <a:t>Thomas Wolfe </a:t>
            </a:r>
            <a:r>
              <a:rPr lang="en-US" sz="1800" dirty="0" smtClean="0"/>
              <a:t>with modifications and games  by </a:t>
            </a:r>
            <a:r>
              <a:rPr lang="en-US" sz="1800" dirty="0" err="1" smtClean="0"/>
              <a:t>Rasmus</a:t>
            </a:r>
            <a:r>
              <a:rPr lang="en-US" sz="1800" dirty="0" smtClean="0"/>
              <a:t> Paulsen</a:t>
            </a:r>
          </a:p>
          <a:p>
            <a:pPr lvl="2"/>
            <a:r>
              <a:rPr lang="en-US" sz="1800" dirty="0"/>
              <a:t>B</a:t>
            </a:r>
            <a:r>
              <a:rPr lang="en-US" sz="1800" dirty="0" smtClean="0"/>
              <a:t>ased on the AR Sandbox design.</a:t>
            </a:r>
            <a:endParaRPr lang="en-US" sz="1800" dirty="0"/>
          </a:p>
          <a:p>
            <a:pPr lvl="1"/>
            <a:r>
              <a:rPr lang="en-US" sz="2400" dirty="0"/>
              <a:t>Features</a:t>
            </a:r>
          </a:p>
          <a:p>
            <a:pPr lvl="2"/>
            <a:r>
              <a:rPr lang="en-US" sz="1800" dirty="0" smtClean="0"/>
              <a:t>No water animation or rain but simple animated games</a:t>
            </a:r>
            <a:endParaRPr lang="en-US" sz="1800" dirty="0"/>
          </a:p>
          <a:p>
            <a:pPr lvl="2"/>
            <a:r>
              <a:rPr lang="en-US" sz="1800" i="1" dirty="0"/>
              <a:t>Shape an </a:t>
            </a:r>
            <a:r>
              <a:rPr lang="en-US" sz="1800" i="1" dirty="0" smtClean="0"/>
              <a:t>island (Not shown here )</a:t>
            </a:r>
            <a:endParaRPr lang="en-US" sz="1800" i="1" dirty="0"/>
          </a:p>
          <a:p>
            <a:pPr lvl="2"/>
            <a:r>
              <a:rPr lang="en-US" sz="1800" dirty="0" err="1"/>
              <a:t>Sandimals</a:t>
            </a:r>
            <a:r>
              <a:rPr lang="en-US" sz="1800" dirty="0"/>
              <a:t> - Gather fish and bunnies</a:t>
            </a:r>
          </a:p>
          <a:p>
            <a:pPr lvl="2"/>
            <a:r>
              <a:rPr lang="en-US" sz="1800" dirty="0"/>
              <a:t>Mother -  Help fish and bunnies reach their mother.</a:t>
            </a:r>
          </a:p>
          <a:p>
            <a:pPr lvl="1"/>
            <a:r>
              <a:rPr lang="en-US" sz="2400" dirty="0"/>
              <a:t>Implementation</a:t>
            </a:r>
          </a:p>
          <a:p>
            <a:pPr lvl="2"/>
            <a:r>
              <a:rPr lang="en-US" sz="1800" dirty="0" err="1"/>
              <a:t>Kinext</a:t>
            </a:r>
            <a:r>
              <a:rPr lang="en-US" sz="1800" dirty="0"/>
              <a:t> 360 v1 and HDMI projector</a:t>
            </a:r>
          </a:p>
          <a:p>
            <a:pPr lvl="2"/>
            <a:r>
              <a:rPr lang="en-US" sz="1800" dirty="0"/>
              <a:t>Designed to run on average home PC with no special graphics under Windows.7  (will run on Windows 10)</a:t>
            </a:r>
          </a:p>
          <a:p>
            <a:pPr lvl="3"/>
            <a:r>
              <a:rPr lang="en-US" sz="1600" dirty="0"/>
              <a:t>Design, Visual Studio 2013,  </a:t>
            </a:r>
            <a:r>
              <a:rPr lang="en-US" sz="1600" dirty="0" err="1"/>
              <a:t>openframeworks</a:t>
            </a:r>
            <a:r>
              <a:rPr lang="en-US" sz="1600" dirty="0"/>
              <a:t>  0.9.3</a:t>
            </a:r>
          </a:p>
          <a:p>
            <a:pPr lvl="3"/>
            <a:r>
              <a:rPr lang="en-US" sz="1600" dirty="0"/>
              <a:t>Runtime, uses Visual C++ the 2013 release for x86 and x64 bit.</a:t>
            </a:r>
          </a:p>
          <a:p>
            <a:pPr lvl="2"/>
            <a:r>
              <a:rPr lang="en-US" sz="1800" dirty="0"/>
              <a:t>Open source design at </a:t>
            </a:r>
            <a:r>
              <a:rPr lang="en-US" sz="1800" dirty="0">
                <a:hlinkClick r:id="rId2"/>
              </a:rPr>
              <a:t>https://github.com/thomwolf/Magic-Sand/releases/tag/v1.5.4.1</a:t>
            </a:r>
            <a:endParaRPr lang="en-US" sz="1800" dirty="0"/>
          </a:p>
          <a:p>
            <a:endParaRPr lang="en-US" sz="2400" dirty="0"/>
          </a:p>
        </p:txBody>
      </p:sp>
      <p:sp>
        <p:nvSpPr>
          <p:cNvPr id="4" name="AutoShape 2" descr="Scan me!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5152571"/>
            <a:ext cx="12668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83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857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Oceans and Mountains </a:t>
            </a:r>
            <a:br>
              <a:rPr lang="en-US" dirty="0" smtClean="0"/>
            </a:br>
            <a:r>
              <a:rPr lang="en-US" dirty="0" smtClean="0"/>
              <a:t>and games</a:t>
            </a:r>
            <a:endParaRPr lang="en-US" dirty="0"/>
          </a:p>
        </p:txBody>
      </p:sp>
      <p:pic>
        <p:nvPicPr>
          <p:cNvPr id="1026" name="Picture 2" descr="C:\Users\Nicholas Carter\Documents\NovaLabs Projects\AR Sandbox\Pictures\Sandbox colo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143001"/>
            <a:ext cx="8523317" cy="479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67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Nova Labs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Our Implementation</a:t>
            </a:r>
          </a:p>
          <a:p>
            <a:pPr lvl="1"/>
            <a:r>
              <a:rPr lang="en-US" dirty="0" smtClean="0"/>
              <a:t>Dell Inspiron Pentium -2 core 1.7 GHz 64 bit, 8GB RAM, 500 GB HD, 2 , USB2.0 ports (required by Kinect) , HDMI out. </a:t>
            </a:r>
          </a:p>
          <a:p>
            <a:pPr lvl="1"/>
            <a:r>
              <a:rPr lang="en-US" dirty="0" smtClean="0"/>
              <a:t>Kinect 360 V1 Model 1414 (used – not available from or supported by MS now)</a:t>
            </a:r>
          </a:p>
          <a:p>
            <a:pPr lvl="1"/>
            <a:r>
              <a:rPr lang="en-US" dirty="0" smtClean="0"/>
              <a:t>Projector </a:t>
            </a:r>
            <a:r>
              <a:rPr lang="en-US" dirty="0" err="1"/>
              <a:t>iDGLAX</a:t>
            </a:r>
            <a:r>
              <a:rPr lang="en-US" dirty="0"/>
              <a:t> iDG-787W LCD LED Video Multimedia Mini Portable Projector with Free HDMI cable </a:t>
            </a:r>
            <a:r>
              <a:rPr lang="en-US" dirty="0" smtClean="0"/>
              <a:t> (This  is only 50 lumens so needs a fairly dark </a:t>
            </a:r>
            <a:r>
              <a:rPr lang="en-US" dirty="0"/>
              <a:t>r</a:t>
            </a:r>
            <a:r>
              <a:rPr lang="en-US" dirty="0" smtClean="0"/>
              <a:t>oom)</a:t>
            </a:r>
          </a:p>
          <a:p>
            <a:pPr lvl="1"/>
            <a:r>
              <a:rPr lang="en-US" dirty="0" smtClean="0"/>
              <a:t>Iron frame with casters, camera/projector support frame Projector and Kinect on board </a:t>
            </a:r>
            <a:r>
              <a:rPr lang="en-US" dirty="0" err="1" smtClean="0"/>
              <a:t>velcroed</a:t>
            </a:r>
            <a:r>
              <a:rPr lang="en-US" dirty="0" smtClean="0"/>
              <a:t> to frame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4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Our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3962400" cy="4525963"/>
          </a:xfrm>
        </p:spPr>
        <p:txBody>
          <a:bodyPr/>
          <a:lstStyle/>
          <a:p>
            <a:r>
              <a:rPr lang="en-US" dirty="0" smtClean="0"/>
              <a:t>Sandbox, Frame and Kinect/Projector mounting.</a:t>
            </a:r>
            <a:endParaRPr lang="en-US" dirty="0"/>
          </a:p>
          <a:p>
            <a:pPr lvl="1"/>
            <a:r>
              <a:rPr lang="en-US" dirty="0"/>
              <a:t>There are many </a:t>
            </a:r>
            <a:r>
              <a:rPr lang="en-US" dirty="0" smtClean="0"/>
              <a:t>other versions </a:t>
            </a:r>
            <a:r>
              <a:rPr lang="en-US" dirty="0"/>
              <a:t>on the Internet  </a:t>
            </a:r>
            <a:endParaRPr lang="en-US" dirty="0" smtClean="0"/>
          </a:p>
          <a:p>
            <a:pPr lvl="1"/>
            <a:r>
              <a:rPr lang="en-US" dirty="0" smtClean="0"/>
              <a:t>Some have </a:t>
            </a:r>
            <a:r>
              <a:rPr lang="en-US" dirty="0"/>
              <a:t>instructions and videos.</a:t>
            </a:r>
          </a:p>
          <a:p>
            <a:endParaRPr lang="en-US" dirty="0"/>
          </a:p>
        </p:txBody>
      </p:sp>
      <p:pic>
        <p:nvPicPr>
          <p:cNvPr id="4098" name="Picture 2" descr="C:\Users\Nicholas Carter\Documents\NovaLabs Projects\AR Sandbox\Pictures\20180310_13075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10187" y="2055814"/>
            <a:ext cx="36449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58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28600" y="2662484"/>
            <a:ext cx="3658503" cy="4843386"/>
            <a:chOff x="228599" y="2662484"/>
            <a:chExt cx="3658503" cy="4843386"/>
          </a:xfrm>
          <a:solidFill>
            <a:schemeClr val="accent3">
              <a:lumMod val="60000"/>
              <a:lumOff val="40000"/>
              <a:alpha val="13000"/>
            </a:schemeClr>
          </a:solidFill>
        </p:grpSpPr>
        <p:sp>
          <p:nvSpPr>
            <p:cNvPr id="18" name="Isosceles Triangle 17"/>
            <p:cNvSpPr/>
            <p:nvPr/>
          </p:nvSpPr>
          <p:spPr>
            <a:xfrm rot="695030">
              <a:off x="996029" y="2662484"/>
              <a:ext cx="2891073" cy="4079056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8599" y="6439070"/>
              <a:ext cx="3657600" cy="106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/>
          <p:cNvCxnSpPr/>
          <p:nvPr/>
        </p:nvCxnSpPr>
        <p:spPr>
          <a:xfrm>
            <a:off x="3117274" y="1854579"/>
            <a:ext cx="160712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929" y="0"/>
            <a:ext cx="8229600" cy="868362"/>
          </a:xfrm>
        </p:spPr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0" y="1524000"/>
            <a:ext cx="1066800" cy="1143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KINECT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667000"/>
            <a:ext cx="152400" cy="152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2667000"/>
            <a:ext cx="152400" cy="1524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152401" y="2095500"/>
            <a:ext cx="1279235" cy="419100"/>
          </a:xfrm>
          <a:prstGeom prst="wedgeRoundRectCallout">
            <a:avLst>
              <a:gd name="adj1" fmla="val 71225"/>
              <a:gd name="adj2" fmla="val 1035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52400" y="3383973"/>
            <a:ext cx="1447800" cy="838200"/>
          </a:xfrm>
          <a:prstGeom prst="wedgeRoundRectCallout">
            <a:avLst>
              <a:gd name="adj1" fmla="val 95913"/>
              <a:gd name="adj2" fmla="val -1160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 Distance sensor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04802" y="6145719"/>
            <a:ext cx="3444039" cy="633869"/>
            <a:chOff x="1961147" y="2438401"/>
            <a:chExt cx="3444039" cy="493921"/>
          </a:xfrm>
        </p:grpSpPr>
        <p:sp>
          <p:nvSpPr>
            <p:cNvPr id="10" name="Trapezoid 9"/>
            <p:cNvSpPr/>
            <p:nvPr/>
          </p:nvSpPr>
          <p:spPr>
            <a:xfrm rot="10800000">
              <a:off x="2015049" y="2475122"/>
              <a:ext cx="3300413" cy="457200"/>
            </a:xfrm>
            <a:prstGeom prst="trapezoid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61147" y="2438401"/>
              <a:ext cx="344403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 rot="672462">
            <a:off x="2773343" y="1524000"/>
            <a:ext cx="381000" cy="1295400"/>
            <a:chOff x="2743200" y="1524000"/>
            <a:chExt cx="381000" cy="1295400"/>
          </a:xfrm>
        </p:grpSpPr>
        <p:sp>
          <p:nvSpPr>
            <p:cNvPr id="12" name="Rounded Rectangle 11"/>
            <p:cNvSpPr/>
            <p:nvPr/>
          </p:nvSpPr>
          <p:spPr>
            <a:xfrm>
              <a:off x="2743200" y="1524000"/>
              <a:ext cx="381000" cy="11430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57500" y="2667000"/>
              <a:ext cx="152400" cy="152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cxnSp>
        <p:nvCxnSpPr>
          <p:cNvPr id="22" name="Straight Connector 21"/>
          <p:cNvCxnSpPr/>
          <p:nvPr/>
        </p:nvCxnSpPr>
        <p:spPr>
          <a:xfrm>
            <a:off x="2286001" y="2819401"/>
            <a:ext cx="990601" cy="33263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</p:cNvCxnSpPr>
          <p:nvPr/>
        </p:nvCxnSpPr>
        <p:spPr>
          <a:xfrm flipH="1">
            <a:off x="792018" y="2830661"/>
            <a:ext cx="1472911" cy="3315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>
            <a:off x="-457200" y="2743201"/>
            <a:ext cx="4572000" cy="3840650"/>
          </a:xfrm>
          <a:prstGeom prst="triangle">
            <a:avLst/>
          </a:prstGeom>
          <a:solidFill>
            <a:schemeClr val="accent1">
              <a:alpha val="22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17274" y="2604655"/>
            <a:ext cx="10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Projector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905000" y="1295400"/>
            <a:ext cx="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05000" y="1317367"/>
            <a:ext cx="4648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77000" y="1295401"/>
            <a:ext cx="0" cy="11183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248400" y="1139206"/>
            <a:ext cx="457200" cy="3563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10200" y="1222117"/>
            <a:ext cx="304800" cy="190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42" idx="1"/>
            <a:endCxn id="35" idx="3"/>
          </p:cNvCxnSpPr>
          <p:nvPr/>
        </p:nvCxnSpPr>
        <p:spPr>
          <a:xfrm flipH="1">
            <a:off x="6705600" y="1317368"/>
            <a:ext cx="737351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42951" y="1132702"/>
            <a:ext cx="1333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 Power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000749" y="2305050"/>
            <a:ext cx="1009651" cy="525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 2.0 Hub</a:t>
            </a:r>
            <a:endParaRPr lang="en-US" dirty="0"/>
          </a:p>
        </p:txBody>
      </p:sp>
      <p:cxnSp>
        <p:nvCxnSpPr>
          <p:cNvPr id="47" name="Straight Connector 46"/>
          <p:cNvCxnSpPr>
            <a:stCxn id="45" idx="2"/>
          </p:cNvCxnSpPr>
          <p:nvPr/>
        </p:nvCxnSpPr>
        <p:spPr>
          <a:xfrm>
            <a:off x="6505575" y="2830661"/>
            <a:ext cx="0" cy="5533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038601" y="3317954"/>
            <a:ext cx="4980307" cy="29406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91202" y="6258580"/>
            <a:ext cx="164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Laptop PC</a:t>
            </a:r>
            <a:endParaRPr lang="en-US" sz="28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5562600" y="1222117"/>
            <a:ext cx="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724400" y="1854579"/>
            <a:ext cx="0" cy="152939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590116" y="3581400"/>
            <a:ext cx="2166968" cy="901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Initial Calibration</a:t>
            </a:r>
          </a:p>
          <a:p>
            <a:pPr algn="ctr"/>
            <a:r>
              <a:rPr lang="en-US" sz="1400" dirty="0" smtClean="0"/>
              <a:t>Measure base sand height</a:t>
            </a:r>
          </a:p>
          <a:p>
            <a:pPr algn="ctr"/>
            <a:r>
              <a:rPr lang="en-US" sz="1400" dirty="0" smtClean="0"/>
              <a:t>And top of box height over sand locations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6596034" y="5542920"/>
            <a:ext cx="2166967" cy="553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Measure height of sand at locations during game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6596034" y="4724400"/>
            <a:ext cx="2166967" cy="56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Assign a color to sand height </a:t>
            </a:r>
            <a:r>
              <a:rPr lang="en-US" sz="1400" dirty="0" smtClean="0">
                <a:solidFill>
                  <a:schemeClr val="bg1"/>
                </a:solidFill>
              </a:rPr>
              <a:t>ranges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63620" y="3581401"/>
            <a:ext cx="1835929" cy="575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Map height assigned color to sand location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4343401" y="4321412"/>
            <a:ext cx="1835929" cy="86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Update game animal locations according to game rules and animal behavior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4339836" y="5431714"/>
            <a:ext cx="1835929" cy="66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 image of sand colors and animals for projection</a:t>
            </a:r>
            <a:endParaRPr lang="en-US" sz="1400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4724400" y="3320937"/>
            <a:ext cx="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4163200" y="3505602"/>
            <a:ext cx="5612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4139000" y="3505604"/>
            <a:ext cx="24200" cy="22582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3" idx="1"/>
          </p:cNvCxnSpPr>
          <p:nvPr/>
        </p:nvCxnSpPr>
        <p:spPr>
          <a:xfrm flipH="1">
            <a:off x="4146548" y="5763857"/>
            <a:ext cx="19328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518454" y="3449734"/>
            <a:ext cx="238527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>
            <a:off x="8841075" y="5775067"/>
            <a:ext cx="0" cy="184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58" idx="3"/>
          </p:cNvCxnSpPr>
          <p:nvPr/>
        </p:nvCxnSpPr>
        <p:spPr>
          <a:xfrm flipH="1">
            <a:off x="8757084" y="4031975"/>
            <a:ext cx="1540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8" idx="2"/>
            <a:endCxn id="66" idx="0"/>
          </p:cNvCxnSpPr>
          <p:nvPr/>
        </p:nvCxnSpPr>
        <p:spPr>
          <a:xfrm>
            <a:off x="7673600" y="4482550"/>
            <a:ext cx="5917" cy="241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6" idx="2"/>
            <a:endCxn id="61" idx="0"/>
          </p:cNvCxnSpPr>
          <p:nvPr/>
        </p:nvCxnSpPr>
        <p:spPr>
          <a:xfrm>
            <a:off x="7679517" y="5288975"/>
            <a:ext cx="0" cy="253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49" idx="0"/>
          </p:cNvCxnSpPr>
          <p:nvPr/>
        </p:nvCxnSpPr>
        <p:spPr>
          <a:xfrm flipV="1">
            <a:off x="6528754" y="3317954"/>
            <a:ext cx="1" cy="12879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8903731" y="3437821"/>
            <a:ext cx="14839" cy="2421917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257800" y="4158735"/>
            <a:ext cx="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72" idx="2"/>
            <a:endCxn id="73" idx="0"/>
          </p:cNvCxnSpPr>
          <p:nvPr/>
        </p:nvCxnSpPr>
        <p:spPr>
          <a:xfrm flipH="1">
            <a:off x="5257800" y="5181600"/>
            <a:ext cx="3565" cy="2501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>
            <a:off x="6268097" y="3776616"/>
            <a:ext cx="0" cy="184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H="1" flipV="1">
            <a:off x="6360430" y="3869086"/>
            <a:ext cx="11015" cy="199065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6388488" y="5841838"/>
            <a:ext cx="19328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7202749" y="1629988"/>
            <a:ext cx="1613852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Kinect camera images are also used for calibration on the PC</a:t>
            </a:r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1353055" y="6191700"/>
            <a:ext cx="110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SANDBOX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87" name="Right Arrow 186"/>
          <p:cNvSpPr/>
          <p:nvPr/>
        </p:nvSpPr>
        <p:spPr>
          <a:xfrm>
            <a:off x="3586574" y="1056500"/>
            <a:ext cx="1021727" cy="142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ight Arrow 187"/>
          <p:cNvSpPr/>
          <p:nvPr/>
        </p:nvSpPr>
        <p:spPr>
          <a:xfrm rot="10800000">
            <a:off x="3586574" y="1629989"/>
            <a:ext cx="1021727" cy="142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3608796" y="769873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190" name="TextBox 189"/>
          <p:cNvSpPr txBox="1"/>
          <p:nvPr/>
        </p:nvSpPr>
        <p:spPr>
          <a:xfrm>
            <a:off x="3645096" y="1339334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4843537" y="2862595"/>
            <a:ext cx="1514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Calculate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324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365</Words>
  <Application>Microsoft Office PowerPoint</Application>
  <PresentationFormat>On-screen Show (4:3)</PresentationFormat>
  <Paragraphs>76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Magic Sand  </vt:lpstr>
      <vt:lpstr>Nova Labs</vt:lpstr>
      <vt:lpstr>Augmented Reality (AR) Sandbox</vt:lpstr>
      <vt:lpstr>Flowing Water</vt:lpstr>
      <vt:lpstr>Magic Sand</vt:lpstr>
      <vt:lpstr>Oceans and Mountains  and games</vt:lpstr>
      <vt:lpstr>Nova Labs Design</vt:lpstr>
      <vt:lpstr>Our Hardware</vt:lpstr>
      <vt:lpstr>How it Works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Carter</dc:creator>
  <cp:lastModifiedBy>Nicholas Carter</cp:lastModifiedBy>
  <cp:revision>32</cp:revision>
  <dcterms:created xsi:type="dcterms:W3CDTF">2018-03-13T18:55:20Z</dcterms:created>
  <dcterms:modified xsi:type="dcterms:W3CDTF">2018-03-15T14:01:38Z</dcterms:modified>
</cp:coreProperties>
</file>