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324" r:id="rId3"/>
    <p:sldId id="257" r:id="rId4"/>
    <p:sldId id="299" r:id="rId5"/>
    <p:sldId id="291" r:id="rId6"/>
    <p:sldId id="326" r:id="rId7"/>
    <p:sldId id="258" r:id="rId8"/>
    <p:sldId id="321" r:id="rId9"/>
    <p:sldId id="298" r:id="rId10"/>
    <p:sldId id="308" r:id="rId11"/>
    <p:sldId id="327" r:id="rId12"/>
    <p:sldId id="301" r:id="rId13"/>
    <p:sldId id="318" r:id="rId14"/>
    <p:sldId id="317" r:id="rId15"/>
    <p:sldId id="300" r:id="rId16"/>
    <p:sldId id="303" r:id="rId17"/>
    <p:sldId id="322" r:id="rId18"/>
    <p:sldId id="323" r:id="rId19"/>
    <p:sldId id="314" r:id="rId20"/>
    <p:sldId id="311" r:id="rId21"/>
    <p:sldId id="31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47197"/>
    <a:srgbClr val="39648A"/>
    <a:srgbClr val="B3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46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FF22E-AC50-47CD-9AE0-29D1DB2409F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50AE1-79D8-4514-9C81-7AF88F48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7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uselectionatlas.org/RESULTS/compare.php?year=1982&amp;fips=47&amp;f=0&amp;off=5&amp;elect=0&amp;type=state" TargetMode="External"/><Relationship Id="rId3" Type="http://schemas.openxmlformats.org/officeDocument/2006/relationships/hyperlink" Target="https://dataverse.harvard.edu/dataset.xhtml?persistentId=doi:10.7910/DVN/YN4TLR" TargetMode="External"/><Relationship Id="rId7" Type="http://schemas.openxmlformats.org/officeDocument/2006/relationships/hyperlink" Target="https://dataverse.harvard.edu/dataset.xhtml?persistentId=doi:10.7910/DVN/DRSACA" TargetMode="External"/><Relationship Id="rId2" Type="http://schemas.openxmlformats.org/officeDocument/2006/relationships/hyperlink" Target="https://sos.tn.gov/elections/resu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verse.harvard.edu/dataset.xhtml?persistentId=doi:10.7910/DVN/IG0UN2" TargetMode="External"/><Relationship Id="rId5" Type="http://schemas.openxmlformats.org/officeDocument/2006/relationships/hyperlink" Target="https://dataverse.harvard.edu/dataset.xhtml?persistentId=doi:10.7910/DVN/PEJ5QU" TargetMode="External"/><Relationship Id="rId4" Type="http://schemas.openxmlformats.org/officeDocument/2006/relationships/hyperlink" Target="https://dataverse.harvard.edu/dataset.xhtml?persistentId=doi:10.7910/DVN/42MVDX" TargetMode="External"/><Relationship Id="rId9" Type="http://schemas.openxmlformats.org/officeDocument/2006/relationships/hyperlink" Target="https://censusreporter.org/profiles/04000US47-tenness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Republicanlogo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theunforgottenamerican.com/2011/01/democratic-party-symbolized-donkey/229/democratic-donke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10D2AF7-B698-4B38-903A-F8AF6CCD8B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ED76CB4-779F-452F-AE56-21724FC3449B}"/>
              </a:ext>
            </a:extLst>
          </p:cNvPr>
          <p:cNvSpPr/>
          <p:nvPr/>
        </p:nvSpPr>
        <p:spPr>
          <a:xfrm flipH="1" flipV="1">
            <a:off x="-2" y="-4"/>
            <a:ext cx="12192001" cy="6858003"/>
          </a:xfrm>
          <a:prstGeom prst="rtTriangle">
            <a:avLst/>
          </a:prstGeom>
          <a:gradFill>
            <a:gsLst>
              <a:gs pos="84000">
                <a:srgbClr val="C7383A"/>
              </a:gs>
              <a:gs pos="95000">
                <a:srgbClr val="CD6F73"/>
              </a:gs>
              <a:gs pos="46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091B52C0-35C7-4938-9D4B-42E53A27B9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" y="1176949"/>
            <a:ext cx="11597724" cy="3920151"/>
          </a:xfrm>
          <a:prstGeom prst="rect">
            <a:avLst/>
          </a:prstGeom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F6535C20-0425-416E-AD01-F5CB1CC66B2D}"/>
              </a:ext>
            </a:extLst>
          </p:cNvPr>
          <p:cNvSpPr txBox="1"/>
          <p:nvPr/>
        </p:nvSpPr>
        <p:spPr>
          <a:xfrm>
            <a:off x="2628521" y="5515884"/>
            <a:ext cx="693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Nick Forte | Nashville Software School | DDA6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0BE5D-3BC3-4055-97B6-C859B0702925}"/>
              </a:ext>
            </a:extLst>
          </p:cNvPr>
          <p:cNvSpPr txBox="1"/>
          <p:nvPr/>
        </p:nvSpPr>
        <p:spPr>
          <a:xfrm>
            <a:off x="2863911" y="2386610"/>
            <a:ext cx="6464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Analysis of Split Ticket Voting in Tennessee Elections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(1980-2020)</a:t>
            </a:r>
          </a:p>
        </p:txBody>
      </p:sp>
    </p:spTree>
    <p:extLst>
      <p:ext uri="{BB962C8B-B14F-4D97-AF65-F5344CB8AC3E}">
        <p14:creationId xmlns:p14="http://schemas.microsoft.com/office/powerpoint/2010/main" val="278073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96D6044-C9C3-4D32-B14A-B58A56FE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5" y="885256"/>
            <a:ext cx="5537448" cy="271023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8AE2851-2216-4631-A435-D555A946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49" y="885256"/>
            <a:ext cx="5537448" cy="271023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637FBEC8-28E9-43B4-800B-A3AC8760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49" y="3837945"/>
            <a:ext cx="5537448" cy="274546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62F6E2-B109-46F9-B4B3-9C356EEF7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5" y="3837946"/>
            <a:ext cx="5537448" cy="274546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1435-8519-48AB-966E-382B186F35C8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60000">
                <a:schemeClr val="accent4">
                  <a:lumMod val="67000"/>
                </a:schemeClr>
              </a:gs>
              <a:gs pos="86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CDD6F-303F-421A-9AD6-3E21395F8F6D}"/>
              </a:ext>
            </a:extLst>
          </p:cNvPr>
          <p:cNvSpPr txBox="1"/>
          <p:nvPr/>
        </p:nvSpPr>
        <p:spPr>
          <a:xfrm>
            <a:off x="3660617" y="-8610"/>
            <a:ext cx="487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Statewide Trends</a:t>
            </a:r>
          </a:p>
        </p:txBody>
      </p:sp>
    </p:spTree>
    <p:extLst>
      <p:ext uri="{BB962C8B-B14F-4D97-AF65-F5344CB8AC3E}">
        <p14:creationId xmlns:p14="http://schemas.microsoft.com/office/powerpoint/2010/main" val="25153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CBD-3A83-42A2-9911-D687C7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282"/>
            <a:ext cx="10515600" cy="1173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What about on a County level?</a:t>
            </a:r>
          </a:p>
        </p:txBody>
      </p:sp>
    </p:spTree>
    <p:extLst>
      <p:ext uri="{BB962C8B-B14F-4D97-AF65-F5344CB8AC3E}">
        <p14:creationId xmlns:p14="http://schemas.microsoft.com/office/powerpoint/2010/main" val="47573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442A2CC1-3E4F-45F3-90D5-22F65ADF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5" y="753699"/>
            <a:ext cx="7059404" cy="5350598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BFB54-E2B7-4104-9507-A549448A3982}"/>
              </a:ext>
            </a:extLst>
          </p:cNvPr>
          <p:cNvSpPr txBox="1"/>
          <p:nvPr/>
        </p:nvSpPr>
        <p:spPr>
          <a:xfrm>
            <a:off x="9557459" y="4799514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F818E-6A94-474F-8183-284CC67F4B2B}"/>
              </a:ext>
            </a:extLst>
          </p:cNvPr>
          <p:cNvSpPr txBox="1"/>
          <p:nvPr/>
        </p:nvSpPr>
        <p:spPr>
          <a:xfrm>
            <a:off x="9024096" y="4984180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6434B-E55A-4B83-97A0-83804C22176E}"/>
              </a:ext>
            </a:extLst>
          </p:cNvPr>
          <p:cNvSpPr txBox="1"/>
          <p:nvPr/>
        </p:nvSpPr>
        <p:spPr>
          <a:xfrm>
            <a:off x="8517617" y="4920806"/>
            <a:ext cx="2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9E4F8-1DDD-4B1C-BE5B-152529E1E1EB}"/>
              </a:ext>
            </a:extLst>
          </p:cNvPr>
          <p:cNvSpPr txBox="1"/>
          <p:nvPr/>
        </p:nvSpPr>
        <p:spPr>
          <a:xfrm>
            <a:off x="7939321" y="4614848"/>
            <a:ext cx="4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03631-C42A-4082-9513-40F2B863CC42}"/>
              </a:ext>
            </a:extLst>
          </p:cNvPr>
          <p:cNvSpPr txBox="1"/>
          <p:nvPr/>
        </p:nvSpPr>
        <p:spPr>
          <a:xfrm>
            <a:off x="7447647" y="4551474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0BE31-185B-447B-A019-8AFEFB49A8BA}"/>
              </a:ext>
            </a:extLst>
          </p:cNvPr>
          <p:cNvSpPr txBox="1"/>
          <p:nvPr/>
        </p:nvSpPr>
        <p:spPr>
          <a:xfrm>
            <a:off x="6959464" y="4128011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B0615-CE3D-4838-B437-E6BFCD470235}"/>
              </a:ext>
            </a:extLst>
          </p:cNvPr>
          <p:cNvSpPr txBox="1"/>
          <p:nvPr/>
        </p:nvSpPr>
        <p:spPr>
          <a:xfrm>
            <a:off x="6453953" y="2414648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0A99F-11ED-4953-AF06-3A902CC2BFC4}"/>
              </a:ext>
            </a:extLst>
          </p:cNvPr>
          <p:cNvSpPr txBox="1"/>
          <p:nvPr/>
        </p:nvSpPr>
        <p:spPr>
          <a:xfrm>
            <a:off x="5953238" y="2229982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42270-4091-4B6E-91AF-BEABD6C94DDE}"/>
              </a:ext>
            </a:extLst>
          </p:cNvPr>
          <p:cNvSpPr txBox="1"/>
          <p:nvPr/>
        </p:nvSpPr>
        <p:spPr>
          <a:xfrm>
            <a:off x="5443925" y="3059666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E2CB1-7539-4821-B5CB-74C100B73317}"/>
              </a:ext>
            </a:extLst>
          </p:cNvPr>
          <p:cNvSpPr txBox="1"/>
          <p:nvPr/>
        </p:nvSpPr>
        <p:spPr>
          <a:xfrm>
            <a:off x="4935590" y="3846728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09E5F-E403-47B6-A317-0767509831E3}"/>
              </a:ext>
            </a:extLst>
          </p:cNvPr>
          <p:cNvSpPr/>
          <p:nvPr/>
        </p:nvSpPr>
        <p:spPr>
          <a:xfrm>
            <a:off x="-1" y="0"/>
            <a:ext cx="3096413" cy="6858000"/>
          </a:xfrm>
          <a:prstGeom prst="rect">
            <a:avLst/>
          </a:prstGeom>
          <a:gradFill flip="none" rotWithShape="1">
            <a:gsLst>
              <a:gs pos="34000">
                <a:schemeClr val="accent4">
                  <a:lumMod val="67000"/>
                </a:schemeClr>
              </a:gs>
              <a:gs pos="85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C25DB-F982-4710-AF74-8F5FEEF1F1C5}"/>
              </a:ext>
            </a:extLst>
          </p:cNvPr>
          <p:cNvSpPr txBox="1"/>
          <p:nvPr/>
        </p:nvSpPr>
        <p:spPr>
          <a:xfrm>
            <a:off x="266828" y="2707955"/>
            <a:ext cx="2480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Analysis by County</a:t>
            </a:r>
          </a:p>
        </p:txBody>
      </p:sp>
    </p:spTree>
    <p:extLst>
      <p:ext uri="{BB962C8B-B14F-4D97-AF65-F5344CB8AC3E}">
        <p14:creationId xmlns:p14="http://schemas.microsoft.com/office/powerpoint/2010/main" val="35176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95DABE-1860-43C1-9BDF-9C0D227E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8" y="169515"/>
            <a:ext cx="4806234" cy="1244287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11EC47-A759-418E-8E55-AF509C53F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8" y="1472670"/>
            <a:ext cx="4806233" cy="1244287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6EDC777-B9BE-4625-9897-06E8C488F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8" y="2775826"/>
            <a:ext cx="4806233" cy="1244287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F3EFB7-78CA-4957-9243-168E5A425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9" y="4109972"/>
            <a:ext cx="4806234" cy="12442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32939E4-376D-4972-8A3E-5F7DD7A01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9" y="5444198"/>
            <a:ext cx="4806232" cy="12442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E5D5CF-D839-45FD-89AD-354B6DB54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8" y="164188"/>
            <a:ext cx="4806234" cy="12496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AF585A4-1BD6-4F24-A6A0-1C026CC906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1472671"/>
            <a:ext cx="4806234" cy="12496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map, athletic game&#10;&#10;Description automatically generated">
            <a:extLst>
              <a:ext uri="{FF2B5EF4-FFF2-40B4-BE49-F238E27FC236}">
                <a16:creationId xmlns:a16="http://schemas.microsoft.com/office/drawing/2014/main" id="{9B8CE21B-02D2-42D3-945E-B79A553A1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2775826"/>
            <a:ext cx="4806233" cy="12458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map, athletic game&#10;&#10;Description automatically generated">
            <a:extLst>
              <a:ext uri="{FF2B5EF4-FFF2-40B4-BE49-F238E27FC236}">
                <a16:creationId xmlns:a16="http://schemas.microsoft.com/office/drawing/2014/main" id="{54FBF722-57E6-491D-A361-C5D211244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4108407"/>
            <a:ext cx="4806234" cy="12458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text, map, athletic game&#10;&#10;Description automatically generated">
            <a:extLst>
              <a:ext uri="{FF2B5EF4-FFF2-40B4-BE49-F238E27FC236}">
                <a16:creationId xmlns:a16="http://schemas.microsoft.com/office/drawing/2014/main" id="{F036B059-6FF1-4206-95A2-5681024C8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5444198"/>
            <a:ext cx="4806234" cy="12270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C20278-2AB4-4607-87D5-9AA62A96B447}"/>
              </a:ext>
            </a:extLst>
          </p:cNvPr>
          <p:cNvSpPr/>
          <p:nvPr/>
        </p:nvSpPr>
        <p:spPr>
          <a:xfrm>
            <a:off x="-1" y="0"/>
            <a:ext cx="2050251" cy="6858000"/>
          </a:xfrm>
          <a:prstGeom prst="rect">
            <a:avLst/>
          </a:prstGeom>
          <a:gradFill flip="none" rotWithShape="1">
            <a:gsLst>
              <a:gs pos="32000">
                <a:schemeClr val="accent4">
                  <a:lumMod val="67000"/>
                </a:schemeClr>
              </a:gs>
              <a:gs pos="89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8F32-ACDB-489E-A0C7-B8F391A0A51D}"/>
              </a:ext>
            </a:extLst>
          </p:cNvPr>
          <p:cNvSpPr txBox="1"/>
          <p:nvPr/>
        </p:nvSpPr>
        <p:spPr>
          <a:xfrm>
            <a:off x="108642" y="2644170"/>
            <a:ext cx="1846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Split Ticket Counties by Year</a:t>
            </a:r>
          </a:p>
        </p:txBody>
      </p:sp>
    </p:spTree>
    <p:extLst>
      <p:ext uri="{BB962C8B-B14F-4D97-AF65-F5344CB8AC3E}">
        <p14:creationId xmlns:p14="http://schemas.microsoft.com/office/powerpoint/2010/main" val="18117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70161E0-4541-4D47-AAE1-246B0FE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18" y="128327"/>
            <a:ext cx="4939943" cy="292181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B5111FE-2DEB-4F56-831C-55FDB5FFE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41" y="128326"/>
            <a:ext cx="4939943" cy="292181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1623E0-4896-42EE-9D8A-A26C6849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2" y="3234156"/>
            <a:ext cx="7382776" cy="34955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2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9270" y="448383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F275D45-7EC0-4617-8FEE-46F232B2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8" y="806512"/>
            <a:ext cx="4660506" cy="28904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4E52F7DC-5031-42EB-98B0-47B05E6F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96" y="806512"/>
            <a:ext cx="4660506" cy="28904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9936C78-D7D6-45F0-A225-8B67C554C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8" y="3860644"/>
            <a:ext cx="4660506" cy="28904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F6ACE38-DD40-4D33-8741-37AA59151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96" y="3860644"/>
            <a:ext cx="4660506" cy="28904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703A65-E2F5-4E3C-ABCA-2ECD06EE889E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48000">
                <a:schemeClr val="accent4">
                  <a:lumMod val="67000"/>
                </a:schemeClr>
              </a:gs>
              <a:gs pos="8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83509-65D5-4281-816A-6FCE2B4E832D}"/>
              </a:ext>
            </a:extLst>
          </p:cNvPr>
          <p:cNvSpPr txBox="1"/>
          <p:nvPr/>
        </p:nvSpPr>
        <p:spPr>
          <a:xfrm>
            <a:off x="3382296" y="-3535"/>
            <a:ext cx="578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Correlation by Office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BCF939-9820-428B-9021-92530AE969A8}"/>
              </a:ext>
            </a:extLst>
          </p:cNvPr>
          <p:cNvSpPr/>
          <p:nvPr/>
        </p:nvSpPr>
        <p:spPr>
          <a:xfrm>
            <a:off x="5684068" y="2088757"/>
            <a:ext cx="823865" cy="325925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B8F71D-F792-4B60-801B-ECE53B8E5B86}"/>
              </a:ext>
            </a:extLst>
          </p:cNvPr>
          <p:cNvSpPr/>
          <p:nvPr/>
        </p:nvSpPr>
        <p:spPr>
          <a:xfrm>
            <a:off x="5684066" y="5142889"/>
            <a:ext cx="823865" cy="32592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8BCA3D-C216-44D3-AFE3-5FFDA2DA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8" y="158665"/>
            <a:ext cx="3491646" cy="317135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8890B85-FD82-431F-A3B4-9C4C613A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6" y="158664"/>
            <a:ext cx="3466073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19F8FFF-1806-4D5E-A12F-9A1AE443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8" y="3527976"/>
            <a:ext cx="3491646" cy="317135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83DE6A2-0448-41C4-B622-8F2D43EA8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7" y="3527978"/>
            <a:ext cx="3466073" cy="320799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823A4FB-A233-4C70-A575-B10948063515}"/>
              </a:ext>
            </a:extLst>
          </p:cNvPr>
          <p:cNvSpPr/>
          <p:nvPr/>
        </p:nvSpPr>
        <p:spPr>
          <a:xfrm>
            <a:off x="7233717" y="1581380"/>
            <a:ext cx="823865" cy="325925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B83A4F-27C8-4C56-B757-05998AA77F93}"/>
              </a:ext>
            </a:extLst>
          </p:cNvPr>
          <p:cNvSpPr/>
          <p:nvPr/>
        </p:nvSpPr>
        <p:spPr>
          <a:xfrm>
            <a:off x="7233717" y="4969012"/>
            <a:ext cx="823865" cy="32592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E15C1-760F-42C6-A74A-3E6A19DB9F22}"/>
              </a:ext>
            </a:extLst>
          </p:cNvPr>
          <p:cNvSpPr/>
          <p:nvPr/>
        </p:nvSpPr>
        <p:spPr>
          <a:xfrm>
            <a:off x="-1" y="0"/>
            <a:ext cx="3023858" cy="6858000"/>
          </a:xfrm>
          <a:prstGeom prst="rect">
            <a:avLst/>
          </a:prstGeom>
          <a:gradFill flip="none" rotWithShape="1">
            <a:gsLst>
              <a:gs pos="33000">
                <a:schemeClr val="accent4">
                  <a:lumMod val="67000"/>
                </a:schemeClr>
              </a:gs>
              <a:gs pos="8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6E740-39AB-4B7C-A36C-092DF668FBE1}"/>
              </a:ext>
            </a:extLst>
          </p:cNvPr>
          <p:cNvSpPr txBox="1"/>
          <p:nvPr/>
        </p:nvSpPr>
        <p:spPr>
          <a:xfrm>
            <a:off x="167488" y="2298970"/>
            <a:ext cx="26888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Change in Correlation: President vs.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US House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9FDA-27CA-4FF8-981F-17B623A97F83}"/>
              </a:ext>
            </a:extLst>
          </p:cNvPr>
          <p:cNvSpPr txBox="1"/>
          <p:nvPr/>
        </p:nvSpPr>
        <p:spPr>
          <a:xfrm>
            <a:off x="3902043" y="769544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0.43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EB024-4A96-4FAB-9F94-E46C6DC8CCE1}"/>
              </a:ext>
            </a:extLst>
          </p:cNvPr>
          <p:cNvSpPr txBox="1"/>
          <p:nvPr/>
        </p:nvSpPr>
        <p:spPr>
          <a:xfrm>
            <a:off x="8596358" y="769544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0960A-9724-471B-8C82-AA3C0E777F46}"/>
              </a:ext>
            </a:extLst>
          </p:cNvPr>
          <p:cNvSpPr txBox="1"/>
          <p:nvPr/>
        </p:nvSpPr>
        <p:spPr>
          <a:xfrm>
            <a:off x="5371722" y="5584479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D86F8-32BA-4874-AE9F-F4AF3C379244}"/>
              </a:ext>
            </a:extLst>
          </p:cNvPr>
          <p:cNvSpPr txBox="1"/>
          <p:nvPr/>
        </p:nvSpPr>
        <p:spPr>
          <a:xfrm>
            <a:off x="10177603" y="5584479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0.62</a:t>
            </a:r>
          </a:p>
        </p:txBody>
      </p:sp>
    </p:spTree>
    <p:extLst>
      <p:ext uri="{BB962C8B-B14F-4D97-AF65-F5344CB8AC3E}">
        <p14:creationId xmlns:p14="http://schemas.microsoft.com/office/powerpoint/2010/main" val="24640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823A4FB-A233-4C70-A575-B10948063515}"/>
              </a:ext>
            </a:extLst>
          </p:cNvPr>
          <p:cNvSpPr/>
          <p:nvPr/>
        </p:nvSpPr>
        <p:spPr>
          <a:xfrm>
            <a:off x="7233717" y="1581380"/>
            <a:ext cx="823865" cy="325925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B83A4F-27C8-4C56-B757-05998AA77F93}"/>
              </a:ext>
            </a:extLst>
          </p:cNvPr>
          <p:cNvSpPr/>
          <p:nvPr/>
        </p:nvSpPr>
        <p:spPr>
          <a:xfrm>
            <a:off x="7233717" y="4969012"/>
            <a:ext cx="823865" cy="32592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E15C1-760F-42C6-A74A-3E6A19DB9F22}"/>
              </a:ext>
            </a:extLst>
          </p:cNvPr>
          <p:cNvSpPr/>
          <p:nvPr/>
        </p:nvSpPr>
        <p:spPr>
          <a:xfrm>
            <a:off x="-1" y="0"/>
            <a:ext cx="3023858" cy="6858000"/>
          </a:xfrm>
          <a:prstGeom prst="rect">
            <a:avLst/>
          </a:prstGeom>
          <a:gradFill flip="none" rotWithShape="1">
            <a:gsLst>
              <a:gs pos="36000">
                <a:schemeClr val="accent4">
                  <a:lumMod val="67000"/>
                </a:schemeClr>
              </a:gs>
              <a:gs pos="8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6E740-39AB-4B7C-A36C-092DF668FBE1}"/>
              </a:ext>
            </a:extLst>
          </p:cNvPr>
          <p:cNvSpPr txBox="1"/>
          <p:nvPr/>
        </p:nvSpPr>
        <p:spPr>
          <a:xfrm>
            <a:off x="117695" y="2298970"/>
            <a:ext cx="2906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Change in Correlation: Governor vs.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US Senate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C929AD4-FF63-4D91-A282-33F4A7C5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8" y="158664"/>
            <a:ext cx="3491645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DEFD52B-C985-449F-9027-4FC95DEBB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6" y="158664"/>
            <a:ext cx="3503689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621FDEF-5735-462E-9E9D-E95C9BB27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7" y="3527977"/>
            <a:ext cx="3491645" cy="320799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B3D52F7-172B-4CCD-9DD8-488683380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6" y="3527977"/>
            <a:ext cx="3503689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523162-2112-49A2-BCB0-80C484C55068}"/>
              </a:ext>
            </a:extLst>
          </p:cNvPr>
          <p:cNvSpPr txBox="1"/>
          <p:nvPr/>
        </p:nvSpPr>
        <p:spPr>
          <a:xfrm>
            <a:off x="5371722" y="2298970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0.62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94967-27D8-4A5E-983B-BD99A4103C37}"/>
              </a:ext>
            </a:extLst>
          </p:cNvPr>
          <p:cNvSpPr txBox="1"/>
          <p:nvPr/>
        </p:nvSpPr>
        <p:spPr>
          <a:xfrm>
            <a:off x="10177604" y="2298970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0.95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14905-A8E5-4F9E-9AF3-81939C15BEBB}"/>
              </a:ext>
            </a:extLst>
          </p:cNvPr>
          <p:cNvSpPr txBox="1"/>
          <p:nvPr/>
        </p:nvSpPr>
        <p:spPr>
          <a:xfrm>
            <a:off x="5371722" y="5891666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0.62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773FC9-5E53-477E-B98E-B27152F55B56}"/>
              </a:ext>
            </a:extLst>
          </p:cNvPr>
          <p:cNvSpPr txBox="1"/>
          <p:nvPr/>
        </p:nvSpPr>
        <p:spPr>
          <a:xfrm>
            <a:off x="10177604" y="5891665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0.95</a:t>
            </a:r>
          </a:p>
        </p:txBody>
      </p:sp>
    </p:spTree>
    <p:extLst>
      <p:ext uri="{BB962C8B-B14F-4D97-AF65-F5344CB8AC3E}">
        <p14:creationId xmlns:p14="http://schemas.microsoft.com/office/powerpoint/2010/main" val="218146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4">
                <a:lumMod val="67000"/>
              </a:schemeClr>
            </a:gs>
            <a:gs pos="80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8B9A-F703-4547-B8D5-E0ACD9B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951"/>
            <a:ext cx="10515600" cy="2022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Are certain demographics more likely to split their ticket?</a:t>
            </a:r>
          </a:p>
        </p:txBody>
      </p:sp>
    </p:spTree>
    <p:extLst>
      <p:ext uri="{BB962C8B-B14F-4D97-AF65-F5344CB8AC3E}">
        <p14:creationId xmlns:p14="http://schemas.microsoft.com/office/powerpoint/2010/main" val="35152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4">
                <a:lumMod val="0"/>
                <a:lumOff val="100000"/>
              </a:schemeClr>
            </a:gs>
            <a:gs pos="31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917572A-26A7-41DF-953C-C187A37C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2" y="1270390"/>
            <a:ext cx="10402375" cy="194148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Diagram, table&#10;&#10;Description automatically generated">
            <a:extLst>
              <a:ext uri="{FF2B5EF4-FFF2-40B4-BE49-F238E27FC236}">
                <a16:creationId xmlns:a16="http://schemas.microsoft.com/office/drawing/2014/main" id="{F34898C6-F72F-464D-B950-0C4A2AA9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1" y="3646127"/>
            <a:ext cx="10402376" cy="194148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8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4">
                <a:lumMod val="67000"/>
              </a:schemeClr>
            </a:gs>
            <a:gs pos="73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CBD-3A83-42A2-9911-D687C7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86"/>
            <a:ext cx="10515600" cy="2489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What is Ticket Splitting?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And how can we measure it?</a:t>
            </a:r>
          </a:p>
        </p:txBody>
      </p:sp>
    </p:spTree>
    <p:extLst>
      <p:ext uri="{BB962C8B-B14F-4D97-AF65-F5344CB8AC3E}">
        <p14:creationId xmlns:p14="http://schemas.microsoft.com/office/powerpoint/2010/main" val="17250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B400C4-BB0F-4859-AF5B-FB1A9B99FB98}"/>
              </a:ext>
            </a:extLst>
          </p:cNvPr>
          <p:cNvSpPr/>
          <p:nvPr/>
        </p:nvSpPr>
        <p:spPr>
          <a:xfrm>
            <a:off x="-1" y="-1"/>
            <a:ext cx="12192001" cy="1032096"/>
          </a:xfrm>
          <a:prstGeom prst="rect">
            <a:avLst/>
          </a:prstGeom>
          <a:gradFill flip="none" rotWithShape="1">
            <a:gsLst>
              <a:gs pos="54000">
                <a:schemeClr val="accent4">
                  <a:lumMod val="67000"/>
                </a:schemeClr>
              </a:gs>
              <a:gs pos="91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A704-88B5-4EF9-B920-4074EEEE0DC3}"/>
              </a:ext>
            </a:extLst>
          </p:cNvPr>
          <p:cNvSpPr txBox="1"/>
          <p:nvPr/>
        </p:nvSpPr>
        <p:spPr>
          <a:xfrm>
            <a:off x="2900124" y="162104"/>
            <a:ext cx="639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Conclusions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BD517-F580-4B20-B9E6-EC1D9601F1C0}"/>
              </a:ext>
            </a:extLst>
          </p:cNvPr>
          <p:cNvSpPr txBox="1"/>
          <p:nvPr/>
        </p:nvSpPr>
        <p:spPr>
          <a:xfrm>
            <a:off x="731820" y="1622172"/>
            <a:ext cx="107283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ranklin Gothic Medium Cond" panose="020B0606030402020204" pitchFamily="34" charset="0"/>
              </a:rPr>
              <a:t>Tennessee hasn’t split its statewide vote in any way since 2008, and based on recent trends it appears unlikely that it will anytime soon; Margin Range is decreasing as voters increasingly appear to be voting straight one-party tickets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ranklin Gothic Medium Cond" panose="020B0606030402020204" pitchFamily="34" charset="0"/>
              </a:rPr>
              <a:t> The number of split ticket Counties has drastically decreased since the mid-2000’s when a majority of Counties were splitting their tickets; over the past few election cycles only a handful of Tennessee’s 95 Counties have split their ticket in any way, and with few exceptions County Margin Ranges have steadily decreased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ranklin Gothic Medium Cond" panose="020B0606030402020204" pitchFamily="34" charset="0"/>
              </a:rPr>
              <a:t>How a County votes for one office is an increasingly strong indicator of how they will vote for other offices; Tennessee State House Elections are the most likely office to see split ticket voting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Franklin Gothic Medium Cond" panose="020B0606030402020204" pitchFamily="34" charset="0"/>
              </a:rPr>
              <a:t>There doesn’t appear to be any strong correlation between the specific demographic groups I analyzed and their propensity to split their ticket; across the board, Tennessee voters appear to have become significantly more polarized and less likely to split their tickets in any form or fashion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93626-4206-4642-8037-B969D1FA2F9C}"/>
              </a:ext>
            </a:extLst>
          </p:cNvPr>
          <p:cNvSpPr/>
          <p:nvPr/>
        </p:nvSpPr>
        <p:spPr>
          <a:xfrm>
            <a:off x="-1" y="-1"/>
            <a:ext cx="12192001" cy="995882"/>
          </a:xfrm>
          <a:prstGeom prst="rect">
            <a:avLst/>
          </a:prstGeom>
          <a:gradFill flip="none" rotWithShape="1">
            <a:gsLst>
              <a:gs pos="54000">
                <a:schemeClr val="accent4">
                  <a:lumMod val="67000"/>
                </a:schemeClr>
              </a:gs>
              <a:gs pos="89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5B001-0685-466F-A5A8-A7918638E93A}"/>
              </a:ext>
            </a:extLst>
          </p:cNvPr>
          <p:cNvSpPr txBox="1"/>
          <p:nvPr/>
        </p:nvSpPr>
        <p:spPr>
          <a:xfrm>
            <a:off x="3321112" y="174774"/>
            <a:ext cx="554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FE7E5-CC23-4AD8-A6F4-DCDC4474844A}"/>
              </a:ext>
            </a:extLst>
          </p:cNvPr>
          <p:cNvSpPr txBox="1"/>
          <p:nvPr/>
        </p:nvSpPr>
        <p:spPr>
          <a:xfrm>
            <a:off x="3393540" y="995880"/>
            <a:ext cx="640231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hlinkClick r:id="rId2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Tennessee Secretary of State: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2"/>
              </a:rPr>
              <a:t>Tennessee Election Results 2008-2020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Harvard Dataverse: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3"/>
              </a:rPr>
              <a:t>Tennessee Election Results 2002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3"/>
              </a:rPr>
              <a:t>Tennessee Election Results 2004-2006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4"/>
              </a:rPr>
              <a:t>US Presidential Election Results 1980-2020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5"/>
              </a:rPr>
              <a:t>US Senate Election Results 1980-2020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6"/>
              </a:rPr>
              <a:t>US House Election Results 1980-2020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7"/>
              </a:rPr>
              <a:t>All US State Legislature Election Results 1967-2016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US Election Atlas: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8"/>
              </a:rPr>
              <a:t>TN Gubernatorial Election Results 1974-2018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Census Reporter: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9"/>
              </a:rPr>
              <a:t>US Census Demographics Data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78260-E488-47D3-ACEF-C4827706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96" y="3058800"/>
            <a:ext cx="5341807" cy="322008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45">
            <a:extLst>
              <a:ext uri="{FF2B5EF4-FFF2-40B4-BE49-F238E27FC236}">
                <a16:creationId xmlns:a16="http://schemas.microsoft.com/office/drawing/2014/main" id="{9A3ADD8D-B503-4094-AB26-0D86B2B01097}"/>
              </a:ext>
            </a:extLst>
          </p:cNvPr>
          <p:cNvGrpSpPr/>
          <p:nvPr/>
        </p:nvGrpSpPr>
        <p:grpSpPr>
          <a:xfrm>
            <a:off x="835936" y="356452"/>
            <a:ext cx="10520127" cy="2350534"/>
            <a:chOff x="1132230" y="3324023"/>
            <a:chExt cx="1428219" cy="1368152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92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 46">
              <a:extLst>
                <a:ext uri="{FF2B5EF4-FFF2-40B4-BE49-F238E27FC236}">
                  <a16:creationId xmlns:a16="http://schemas.microsoft.com/office/drawing/2014/main" id="{F9E607DE-0878-4E10-9242-296AD8CD05B4}"/>
                </a:ext>
              </a:extLst>
            </p:cNvPr>
            <p:cNvSpPr/>
            <p:nvPr/>
          </p:nvSpPr>
          <p:spPr>
            <a:xfrm>
              <a:off x="1132230" y="3324023"/>
              <a:ext cx="1428219" cy="1368152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1">
              <a:extLst>
                <a:ext uri="{FF2B5EF4-FFF2-40B4-BE49-F238E27FC236}">
                  <a16:creationId xmlns:a16="http://schemas.microsoft.com/office/drawing/2014/main" id="{1A808DE8-3254-4B57-83F4-D7B62EC61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342" y="3605024"/>
              <a:ext cx="1241995" cy="806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Medium Cond" panose="020B0606030402020204" pitchFamily="34" charset="0"/>
                  <a:ea typeface="微软雅黑" pitchFamily="34" charset="-122"/>
                </a:rPr>
                <a:t>Split-ticket voting, or “</a:t>
              </a:r>
              <a:r>
                <a:rPr lang="en-US" altLang="zh-CN" sz="2800" b="1" i="1" kern="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Medium Cond" panose="020B0606030402020204" pitchFamily="34" charset="0"/>
                  <a:ea typeface="微软雅黑" pitchFamily="34" charset="-122"/>
                </a:rPr>
                <a:t>ticket splitting</a:t>
              </a:r>
              <a:r>
                <a:rPr lang="en-US" altLang="zh-CN" sz="2800" b="1" kern="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Medium Cond" panose="020B0606030402020204" pitchFamily="34" charset="0"/>
                  <a:ea typeface="微软雅黑" pitchFamily="34" charset="-122"/>
                </a:rPr>
                <a:t>,” is when, in a single election, citizens vote for candidates of opposing political parties…instead of voting for a straight one-party ticket. </a:t>
              </a:r>
            </a:p>
          </p:txBody>
        </p:sp>
      </p:grp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C91185-99E6-4DCF-A7B4-AEE0F8437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65366" y="3706360"/>
            <a:ext cx="1924960" cy="192496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F26268A-05B4-404F-B213-074B71019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9201673" y="3902046"/>
            <a:ext cx="1953952" cy="1729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43C25C-ED23-4C6A-B8A1-4F14FF946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077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881E395-8939-4AAB-AE48-884F63B6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47" y="616425"/>
            <a:ext cx="7865741" cy="4398027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C5C9AE-849B-4AEA-AEB6-48520672B8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F7013-8DFE-4A36-B817-0253C9BE6166}"/>
              </a:ext>
            </a:extLst>
          </p:cNvPr>
          <p:cNvSpPr/>
          <p:nvPr/>
        </p:nvSpPr>
        <p:spPr>
          <a:xfrm>
            <a:off x="0" y="0"/>
            <a:ext cx="1825782" cy="6857999"/>
          </a:xfrm>
          <a:prstGeom prst="rect">
            <a:avLst/>
          </a:prstGeom>
          <a:gradFill flip="none" rotWithShape="1">
            <a:gsLst>
              <a:gs pos="2000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92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5CB67-E1FD-42CD-9472-44F89F454419}"/>
              </a:ext>
            </a:extLst>
          </p:cNvPr>
          <p:cNvSpPr txBox="1"/>
          <p:nvPr/>
        </p:nvSpPr>
        <p:spPr>
          <a:xfrm>
            <a:off x="135802" y="2890931"/>
            <a:ext cx="1554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1982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4955D-DAB9-459C-8931-9C1161F6F94A}"/>
              </a:ext>
            </a:extLst>
          </p:cNvPr>
          <p:cNvSpPr txBox="1"/>
          <p:nvPr/>
        </p:nvSpPr>
        <p:spPr>
          <a:xfrm>
            <a:off x="10196281" y="1376653"/>
            <a:ext cx="184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Cambria Math" panose="02040503050406030204" pitchFamily="18" charset="0"/>
              </a:rPr>
              <a:t>D + 23.8%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3E061-6073-4FAD-A7CA-787E0EB0622E}"/>
              </a:ext>
            </a:extLst>
          </p:cNvPr>
          <p:cNvSpPr txBox="1"/>
          <p:nvPr/>
        </p:nvSpPr>
        <p:spPr>
          <a:xfrm>
            <a:off x="10196281" y="2914008"/>
            <a:ext cx="184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R + 19.2%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839CE-6C36-44FC-857F-37926CC98513}"/>
              </a:ext>
            </a:extLst>
          </p:cNvPr>
          <p:cNvSpPr txBox="1"/>
          <p:nvPr/>
        </p:nvSpPr>
        <p:spPr>
          <a:xfrm>
            <a:off x="2184748" y="5561449"/>
            <a:ext cx="971566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Max Margin (23.8) – Min Margin (-19.2) = </a:t>
            </a:r>
            <a:r>
              <a:rPr 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Margin Range (43.0)</a:t>
            </a:r>
          </a:p>
        </p:txBody>
      </p:sp>
    </p:spTree>
    <p:extLst>
      <p:ext uri="{BB962C8B-B14F-4D97-AF65-F5344CB8AC3E}">
        <p14:creationId xmlns:p14="http://schemas.microsoft.com/office/powerpoint/2010/main" val="39197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4">
                <a:lumMod val="5000"/>
                <a:lumOff val="95000"/>
              </a:schemeClr>
            </a:gs>
            <a:gs pos="66000">
              <a:schemeClr val="accent4">
                <a:lumMod val="45000"/>
                <a:lumOff val="55000"/>
              </a:schemeClr>
            </a:gs>
            <a:gs pos="81000">
              <a:schemeClr val="accent4">
                <a:lumMod val="45000"/>
                <a:lumOff val="55000"/>
              </a:schemeClr>
            </a:gs>
            <a:gs pos="88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2F3AFCC-1B4E-40D6-9A72-1FFB2AF8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5" y="255265"/>
            <a:ext cx="8310878" cy="20188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5A7B204-4589-4E32-B183-38AAB20F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24" y="2469497"/>
            <a:ext cx="8306351" cy="2024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304244-8F44-42C6-90DD-B2687E7A26DF}"/>
              </a:ext>
            </a:extLst>
          </p:cNvPr>
          <p:cNvSpPr txBox="1"/>
          <p:nvPr/>
        </p:nvSpPr>
        <p:spPr>
          <a:xfrm>
            <a:off x="7953470" y="3759217"/>
            <a:ext cx="153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D +39%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E1268-BBC4-4192-8867-574AF0B2209F}"/>
              </a:ext>
            </a:extLst>
          </p:cNvPr>
          <p:cNvSpPr txBox="1"/>
          <p:nvPr/>
        </p:nvSpPr>
        <p:spPr>
          <a:xfrm>
            <a:off x="6405327" y="1503911"/>
            <a:ext cx="154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R +2.7%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83C6B0B-6F80-471D-ABB4-9058CF062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80" y="4688922"/>
            <a:ext cx="8335124" cy="19138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8695FD-8842-45E9-A8A9-5AFABD92814A}"/>
              </a:ext>
            </a:extLst>
          </p:cNvPr>
          <p:cNvSpPr/>
          <p:nvPr/>
        </p:nvSpPr>
        <p:spPr>
          <a:xfrm>
            <a:off x="9270750" y="-5192"/>
            <a:ext cx="2921250" cy="19138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BD3CA-C05D-448A-9D83-23CC1FD839E8}"/>
              </a:ext>
            </a:extLst>
          </p:cNvPr>
          <p:cNvSpPr txBox="1"/>
          <p:nvPr/>
        </p:nvSpPr>
        <p:spPr>
          <a:xfrm>
            <a:off x="9974655" y="464618"/>
            <a:ext cx="151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2006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39D1F-7002-4B3E-8B4F-81EABA8B158F}"/>
              </a:ext>
            </a:extLst>
          </p:cNvPr>
          <p:cNvSpPr txBox="1"/>
          <p:nvPr/>
        </p:nvSpPr>
        <p:spPr>
          <a:xfrm>
            <a:off x="227896" y="5075628"/>
            <a:ext cx="306007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Max Margin (39.0) </a:t>
            </a: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24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Min Margin (-2.7)  </a:t>
            </a: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Margin Range (41.7)</a:t>
            </a:r>
          </a:p>
        </p:txBody>
      </p:sp>
    </p:spTree>
    <p:extLst>
      <p:ext uri="{BB962C8B-B14F-4D97-AF65-F5344CB8AC3E}">
        <p14:creationId xmlns:p14="http://schemas.microsoft.com/office/powerpoint/2010/main" val="12074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CBD-3A83-42A2-9911-D687C7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282"/>
            <a:ext cx="10515600" cy="15274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What are the statewide trends in Ticket Splitting in Tennessee elections over the past 40 years?</a:t>
            </a:r>
          </a:p>
        </p:txBody>
      </p:sp>
    </p:spTree>
    <p:extLst>
      <p:ext uri="{BB962C8B-B14F-4D97-AF65-F5344CB8AC3E}">
        <p14:creationId xmlns:p14="http://schemas.microsoft.com/office/powerpoint/2010/main" val="388619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1FA2A88-D1F1-4260-963F-3743280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2" y="4345663"/>
            <a:ext cx="9763568" cy="229743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F7782501-2057-4AA0-A4E8-98E74C07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2" y="214901"/>
            <a:ext cx="9763568" cy="38772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7F1F9C-F420-4B74-8016-226438C780AE}"/>
              </a:ext>
            </a:extLst>
          </p:cNvPr>
          <p:cNvSpPr/>
          <p:nvPr/>
        </p:nvSpPr>
        <p:spPr>
          <a:xfrm>
            <a:off x="0" y="0"/>
            <a:ext cx="1986480" cy="6858000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40000"/>
                  <a:lumOff val="60000"/>
                </a:schemeClr>
              </a:gs>
              <a:gs pos="32000">
                <a:schemeClr val="accent4">
                  <a:lumMod val="95000"/>
                  <a:lumOff val="5000"/>
                </a:schemeClr>
              </a:gs>
              <a:gs pos="88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2511696-4C0E-4E85-A61B-8B8C573D23B3}"/>
              </a:ext>
            </a:extLst>
          </p:cNvPr>
          <p:cNvSpPr txBox="1"/>
          <p:nvPr/>
        </p:nvSpPr>
        <p:spPr>
          <a:xfrm>
            <a:off x="-1" y="2844225"/>
            <a:ext cx="1986481" cy="584775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微软雅黑" panose="020B0503020204020204" pitchFamily="34" charset="-122"/>
              </a:rPr>
              <a:t>1980-2020</a:t>
            </a:r>
            <a:endParaRPr lang="zh-CN" altLang="en-US" sz="2800" b="1" dirty="0">
              <a:ln w="63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9270" y="448383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BF21A-9440-4DF4-9BAD-A0A00F4C2776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45000">
                <a:schemeClr val="accent4">
                  <a:lumMod val="67000"/>
                </a:schemeClr>
              </a:gs>
              <a:gs pos="81000">
                <a:schemeClr val="accent4">
                  <a:lumMod val="97000"/>
                  <a:lumOff val="3000"/>
                </a:schemeClr>
              </a:gs>
              <a:gs pos="91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43C01-BDD4-40A0-8168-03309BA6923B}"/>
              </a:ext>
            </a:extLst>
          </p:cNvPr>
          <p:cNvSpPr txBox="1"/>
          <p:nvPr/>
        </p:nvSpPr>
        <p:spPr>
          <a:xfrm>
            <a:off x="1511084" y="0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1980-1988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FD3E4-D95B-4DE4-A7EC-36D0511B57AC}"/>
              </a:ext>
            </a:extLst>
          </p:cNvPr>
          <p:cNvSpPr txBox="1"/>
          <p:nvPr/>
        </p:nvSpPr>
        <p:spPr>
          <a:xfrm>
            <a:off x="7785004" y="0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1990-1998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C94285-5490-45A8-B490-25515A99344E}"/>
              </a:ext>
            </a:extLst>
          </p:cNvPr>
          <p:cNvCxnSpPr/>
          <p:nvPr/>
        </p:nvCxnSpPr>
        <p:spPr>
          <a:xfrm>
            <a:off x="6096000" y="849920"/>
            <a:ext cx="0" cy="575911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1D786EAC-0523-4062-A6B6-6D822A1E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" y="849920"/>
            <a:ext cx="5457910" cy="37110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92AEB2F4-E05D-44CA-9E4E-DDA889537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61" y="849920"/>
            <a:ext cx="5424092" cy="371107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386A2BB-35F1-4AB0-BE7B-2AB54E91D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1" y="4768113"/>
            <a:ext cx="5457910" cy="197234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2259873-14F3-4642-B2C7-2CDB91C46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9" y="4764579"/>
            <a:ext cx="5424093" cy="197587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0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9270" y="448383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7848A56-3AB4-41DF-B8FE-1DCA8164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" y="849920"/>
            <a:ext cx="5457910" cy="371107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E2D37B8-D2F8-4065-BA6E-9906FF9B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60" y="849920"/>
            <a:ext cx="5457910" cy="371107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43F09C7-C855-442C-B578-981F14667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" y="4764579"/>
            <a:ext cx="5457910" cy="2009632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EC7F550-E36E-4163-AD01-71F11FD41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60" y="4739875"/>
            <a:ext cx="5457910" cy="2009632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EBF21A-9440-4DF4-9BAD-A0A00F4C2776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57000">
                <a:schemeClr val="accent4">
                  <a:lumMod val="67000"/>
                </a:schemeClr>
              </a:gs>
              <a:gs pos="8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43C01-BDD4-40A0-8168-03309BA6923B}"/>
              </a:ext>
            </a:extLst>
          </p:cNvPr>
          <p:cNvSpPr txBox="1"/>
          <p:nvPr/>
        </p:nvSpPr>
        <p:spPr>
          <a:xfrm>
            <a:off x="1511084" y="0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2000-2008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FD3E4-D95B-4DE4-A7EC-36D0511B57AC}"/>
              </a:ext>
            </a:extLst>
          </p:cNvPr>
          <p:cNvSpPr txBox="1"/>
          <p:nvPr/>
        </p:nvSpPr>
        <p:spPr>
          <a:xfrm>
            <a:off x="7801914" y="-7211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2010-2010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C94285-5490-45A8-B490-25515A99344E}"/>
              </a:ext>
            </a:extLst>
          </p:cNvPr>
          <p:cNvCxnSpPr/>
          <p:nvPr/>
        </p:nvCxnSpPr>
        <p:spPr>
          <a:xfrm>
            <a:off x="6096000" y="849920"/>
            <a:ext cx="0" cy="575911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https://www.freeppt7.c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1934</TotalTime>
  <Words>460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Cambria Math</vt:lpstr>
      <vt:lpstr>Franklin Gothic Medium Cond</vt:lpstr>
      <vt:lpstr>Wingdings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https:/www.freeppt7.com</cp:keywords>
  <dc:description>https://www.freeppt7.com</dc:description>
  <cp:lastModifiedBy>Nick Forte</cp:lastModifiedBy>
  <cp:revision>56</cp:revision>
  <dcterms:created xsi:type="dcterms:W3CDTF">2016-11-11T03:09:33Z</dcterms:created>
  <dcterms:modified xsi:type="dcterms:W3CDTF">2022-04-28T16:59:06Z</dcterms:modified>
</cp:coreProperties>
</file>