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4" r:id="rId16"/>
    <p:sldId id="258" r:id="rId17"/>
    <p:sldId id="259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58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65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92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9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189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318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69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8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70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12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EAC2D16-5EB3-4DEF-9A43-02A30F45B31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bg-B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BC1E1A2-7CA3-47B7-83CA-D8B8CB0740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50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23128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bg-BG" b="1" dirty="0" smtClean="0"/>
              <a:t>Представено от: </a:t>
            </a:r>
          </a:p>
          <a:p>
            <a:pPr algn="r"/>
            <a:r>
              <a:rPr lang="bg-BG" dirty="0" smtClean="0"/>
              <a:t>Ники </a:t>
            </a:r>
            <a:r>
              <a:rPr lang="bg-BG" dirty="0" err="1" smtClean="0"/>
              <a:t>Манавски</a:t>
            </a:r>
            <a:r>
              <a:rPr lang="bg-BG" dirty="0" smtClean="0"/>
              <a:t>, СИ </a:t>
            </a:r>
            <a:r>
              <a:rPr lang="en-US" dirty="0" smtClean="0"/>
              <a:t>III</a:t>
            </a:r>
            <a:r>
              <a:rPr lang="bg-BG" dirty="0" smtClean="0"/>
              <a:t> курс, фак. № 1901321083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24" y="2817092"/>
            <a:ext cx="7685972" cy="3588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116049"/>
            <a:ext cx="10515600" cy="1325563"/>
          </a:xfrm>
        </p:spPr>
        <p:txBody>
          <a:bodyPr/>
          <a:lstStyle/>
          <a:p>
            <a:r>
              <a:rPr lang="en-US" dirty="0" smtClean="0"/>
              <a:t>Widgets</a:t>
            </a:r>
            <a:r>
              <a:rPr lang="bg-BG" dirty="0" smtClean="0"/>
              <a:t>(Приспособления)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1" y="1302328"/>
            <a:ext cx="10515600" cy="151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sz="2400" dirty="0" err="1" smtClean="0"/>
              <a:t>Flutter</a:t>
            </a:r>
            <a:r>
              <a:rPr lang="ru-RU" sz="2400" dirty="0" smtClean="0"/>
              <a:t> </a:t>
            </a:r>
            <a:r>
              <a:rPr lang="ru-RU" sz="2400" dirty="0" err="1"/>
              <a:t>използва</a:t>
            </a:r>
            <a:r>
              <a:rPr lang="ru-RU" sz="2400" dirty="0"/>
              <a:t> </a:t>
            </a:r>
            <a:r>
              <a:rPr lang="ru-RU" sz="2400" dirty="0" err="1"/>
              <a:t>различни</a:t>
            </a:r>
            <a:r>
              <a:rPr lang="ru-RU" sz="2400" dirty="0"/>
              <a:t> </a:t>
            </a:r>
            <a:r>
              <a:rPr lang="bg-BG" sz="2400" dirty="0" smtClean="0"/>
              <a:t>приспособления</a:t>
            </a:r>
            <a:r>
              <a:rPr lang="ru-RU" sz="2400" dirty="0" smtClean="0"/>
              <a:t>, </a:t>
            </a:r>
            <a:r>
              <a:rPr lang="ru-RU" sz="2400" dirty="0"/>
              <a:t>за да </a:t>
            </a:r>
            <a:r>
              <a:rPr lang="ru-RU" sz="2400" dirty="0" err="1"/>
              <a:t>достави</a:t>
            </a:r>
            <a:r>
              <a:rPr lang="ru-RU" sz="2400" dirty="0"/>
              <a:t> </a:t>
            </a:r>
            <a:r>
              <a:rPr lang="ru-RU" sz="2400" dirty="0" err="1"/>
              <a:t>напълно</a:t>
            </a:r>
            <a:r>
              <a:rPr lang="ru-RU" sz="2400" dirty="0"/>
              <a:t> </a:t>
            </a:r>
            <a:r>
              <a:rPr lang="ru-RU" sz="2400" dirty="0" err="1"/>
              <a:t>функциониращо</a:t>
            </a:r>
            <a:r>
              <a:rPr lang="ru-RU" sz="2400" dirty="0"/>
              <a:t> приложение. </a:t>
            </a:r>
            <a:r>
              <a:rPr lang="ru-RU" sz="2400" dirty="0" err="1"/>
              <a:t>Тези</a:t>
            </a:r>
            <a:r>
              <a:rPr lang="ru-RU" sz="2400" dirty="0"/>
              <a:t> </a:t>
            </a:r>
            <a:r>
              <a:rPr lang="ru-RU" sz="2400" dirty="0" err="1"/>
              <a:t>джаджи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рамковата</a:t>
            </a:r>
            <a:r>
              <a:rPr lang="ru-RU" sz="2400" dirty="0"/>
              <a:t> архитектура на </a:t>
            </a:r>
            <a:r>
              <a:rPr lang="ru-RU" sz="2400" dirty="0" err="1"/>
              <a:t>Flutter</a:t>
            </a:r>
            <a:r>
              <a:rPr lang="ru-RU" sz="2400" dirty="0"/>
              <a:t>. </a:t>
            </a:r>
            <a:r>
              <a:rPr lang="ru-RU" sz="2400" dirty="0" err="1" smtClean="0"/>
              <a:t>Каталогът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приспособленията</a:t>
            </a:r>
            <a:r>
              <a:rPr lang="ru-RU" sz="2400" dirty="0"/>
              <a:t> на </a:t>
            </a:r>
            <a:r>
              <a:rPr lang="ru-RU" sz="2400" dirty="0" err="1"/>
              <a:t>Flutter</a:t>
            </a:r>
            <a:r>
              <a:rPr lang="ru-RU" sz="2400" dirty="0"/>
              <a:t> </a:t>
            </a:r>
            <a:r>
              <a:rPr lang="ru-RU" sz="2400" dirty="0" err="1"/>
              <a:t>предоставя</a:t>
            </a:r>
            <a:r>
              <a:rPr lang="ru-RU" sz="2400" dirty="0"/>
              <a:t> </a:t>
            </a:r>
            <a:r>
              <a:rPr lang="ru-RU" sz="2400" dirty="0" err="1"/>
              <a:t>пълно</a:t>
            </a:r>
            <a:r>
              <a:rPr lang="ru-RU" sz="2400" dirty="0"/>
              <a:t> </a:t>
            </a:r>
            <a:r>
              <a:rPr lang="ru-RU" sz="2400" dirty="0" err="1"/>
              <a:t>обяснение</a:t>
            </a:r>
            <a:r>
              <a:rPr lang="ru-RU" sz="2400" dirty="0"/>
              <a:t> и API на </a:t>
            </a:r>
            <a:r>
              <a:rPr lang="ru-RU" sz="2400" dirty="0" err="1" smtClean="0"/>
              <a:t>фреймуърка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838200" y="2983346"/>
            <a:ext cx="2770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Приспособленията</a:t>
            </a:r>
            <a:r>
              <a:rPr lang="ru-RU" sz="2400" dirty="0"/>
              <a:t> </a:t>
            </a:r>
            <a:r>
              <a:rPr lang="ru-RU" sz="2400" dirty="0" err="1"/>
              <a:t>обикновено</a:t>
            </a:r>
            <a:r>
              <a:rPr lang="ru-RU" sz="2400" dirty="0"/>
              <a:t> се </a:t>
            </a:r>
            <a:r>
              <a:rPr lang="ru-RU" sz="2400" dirty="0" err="1"/>
              <a:t>дефинират</a:t>
            </a:r>
            <a:r>
              <a:rPr lang="ru-RU" sz="2400" dirty="0"/>
              <a:t> в три </a:t>
            </a:r>
            <a:r>
              <a:rPr lang="ru-RU" sz="2400" dirty="0" err="1"/>
              <a:t>основни</a:t>
            </a:r>
            <a:r>
              <a:rPr lang="ru-RU" sz="2400" dirty="0"/>
              <a:t> типа:</a:t>
            </a:r>
            <a:r>
              <a:rPr lang="en-US" sz="2400" dirty="0"/>
              <a:t> </a:t>
            </a:r>
            <a:r>
              <a:rPr lang="en-US" sz="2400" dirty="0" err="1"/>
              <a:t>Stateful</a:t>
            </a:r>
            <a:r>
              <a:rPr lang="en-US" sz="2400" dirty="0"/>
              <a:t>, Stateless </a:t>
            </a:r>
            <a:r>
              <a:rPr lang="bg-BG" sz="2400" dirty="0"/>
              <a:t>и </a:t>
            </a:r>
            <a:r>
              <a:rPr lang="en-US" sz="2400" dirty="0"/>
              <a:t>Inherited.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8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73759"/>
            <a:ext cx="7869381" cy="3539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199" y="3879273"/>
            <a:ext cx="10515600" cy="2844800"/>
          </a:xfrm>
        </p:spPr>
        <p:txBody>
          <a:bodyPr>
            <a:normAutofit fontScale="92500"/>
          </a:bodyPr>
          <a:lstStyle/>
          <a:p>
            <a:r>
              <a:rPr lang="ru-RU" sz="2400" dirty="0" err="1" smtClean="0"/>
              <a:t>Stateful</a:t>
            </a:r>
            <a:r>
              <a:rPr lang="ru-RU" sz="2400" dirty="0" smtClean="0"/>
              <a:t> </a:t>
            </a:r>
            <a:r>
              <a:rPr lang="ru-RU" sz="2400" dirty="0" err="1"/>
              <a:t>позволява</a:t>
            </a:r>
            <a:r>
              <a:rPr lang="ru-RU" sz="2400" dirty="0"/>
              <a:t> </a:t>
            </a:r>
            <a:r>
              <a:rPr lang="ru-RU" sz="2400" dirty="0" err="1"/>
              <a:t>взаимодействието</a:t>
            </a:r>
            <a:r>
              <a:rPr lang="ru-RU" sz="2400" dirty="0"/>
              <a:t> между </a:t>
            </a:r>
            <a:r>
              <a:rPr lang="ru-RU" sz="2400" dirty="0" err="1"/>
              <a:t>потребител</a:t>
            </a:r>
            <a:r>
              <a:rPr lang="ru-RU" sz="2400" dirty="0"/>
              <a:t> и приложение. Като се </a:t>
            </a:r>
            <a:r>
              <a:rPr lang="ru-RU" sz="2400" dirty="0" err="1"/>
              <a:t>даде</a:t>
            </a:r>
            <a:r>
              <a:rPr lang="ru-RU" sz="2400" dirty="0"/>
              <a:t> </a:t>
            </a:r>
            <a:r>
              <a:rPr lang="ru-RU" sz="2400" dirty="0" err="1"/>
              <a:t>достъп</a:t>
            </a:r>
            <a:r>
              <a:rPr lang="ru-RU" sz="2400" dirty="0"/>
              <a:t> до метода </a:t>
            </a:r>
            <a:r>
              <a:rPr lang="ru-RU" sz="2400" dirty="0" err="1"/>
              <a:t>setState</a:t>
            </a:r>
            <a:r>
              <a:rPr lang="ru-RU" sz="2400" dirty="0"/>
              <a:t>, </a:t>
            </a:r>
            <a:r>
              <a:rPr lang="ru-RU" sz="2400" dirty="0" err="1"/>
              <a:t>състоянието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да се </a:t>
            </a:r>
            <a:r>
              <a:rPr lang="ru-RU" sz="2400" dirty="0" err="1"/>
              <a:t>поддържа</a:t>
            </a:r>
            <a:r>
              <a:rPr lang="ru-RU" sz="2400" dirty="0"/>
              <a:t> в </a:t>
            </a:r>
            <a:r>
              <a:rPr lang="ru-RU" sz="2400" dirty="0" err="1"/>
              <a:t>отделни</a:t>
            </a:r>
            <a:r>
              <a:rPr lang="ru-RU" sz="2400" dirty="0"/>
              <a:t> </a:t>
            </a:r>
            <a:r>
              <a:rPr lang="en-US" sz="2400" dirty="0" smtClean="0"/>
              <a:t>state </a:t>
            </a:r>
            <a:r>
              <a:rPr lang="ru-RU" sz="2400" dirty="0" err="1" smtClean="0"/>
              <a:t>обект</a:t>
            </a:r>
            <a:r>
              <a:rPr lang="bg-BG" sz="2400" dirty="0" smtClean="0"/>
              <a:t>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bg-BG" sz="2400" dirty="0" smtClean="0"/>
              <a:t>От друга страна</a:t>
            </a:r>
            <a:r>
              <a:rPr lang="en-US" sz="2400" dirty="0" smtClean="0"/>
              <a:t>,</a:t>
            </a:r>
            <a:r>
              <a:rPr lang="bg-BG" sz="2400" dirty="0" smtClean="0"/>
              <a:t> </a:t>
            </a:r>
            <a:r>
              <a:rPr lang="en-US" sz="2400" dirty="0" smtClean="0"/>
              <a:t>Stateless </a:t>
            </a:r>
            <a:r>
              <a:rPr lang="ru-RU" sz="2400" dirty="0" smtClean="0"/>
              <a:t>действа </a:t>
            </a:r>
            <a:r>
              <a:rPr lang="ru-RU" sz="2400" dirty="0" err="1"/>
              <a:t>като</a:t>
            </a:r>
            <a:r>
              <a:rPr lang="ru-RU" sz="2400" dirty="0"/>
              <a:t> константа и </a:t>
            </a:r>
            <a:r>
              <a:rPr lang="ru-RU" sz="2400" dirty="0" err="1"/>
              <a:t>преди</a:t>
            </a:r>
            <a:r>
              <a:rPr lang="ru-RU" sz="2400" dirty="0"/>
              <a:t> да </a:t>
            </a:r>
            <a:r>
              <a:rPr lang="ru-RU" sz="2400" dirty="0" err="1"/>
              <a:t>може</a:t>
            </a:r>
            <a:r>
              <a:rPr lang="ru-RU" sz="2400" dirty="0"/>
              <a:t> да се </a:t>
            </a:r>
            <a:r>
              <a:rPr lang="ru-RU" sz="2400" dirty="0" err="1"/>
              <a:t>промени</a:t>
            </a:r>
            <a:r>
              <a:rPr lang="ru-RU" sz="2400" dirty="0"/>
              <a:t> </a:t>
            </a:r>
            <a:r>
              <a:rPr lang="ru-RU" sz="2400" dirty="0" err="1"/>
              <a:t>каквото</a:t>
            </a:r>
            <a:r>
              <a:rPr lang="ru-RU" sz="2400" dirty="0"/>
              <a:t> и да е </a:t>
            </a:r>
            <a:r>
              <a:rPr lang="ru-RU" sz="2400" dirty="0" err="1"/>
              <a:t>показвано</a:t>
            </a:r>
            <a:r>
              <a:rPr lang="ru-RU" sz="2400" dirty="0"/>
              <a:t>, </a:t>
            </a:r>
            <a:r>
              <a:rPr lang="en-US" sz="2400" dirty="0" smtClean="0"/>
              <a:t>widget-</a:t>
            </a:r>
            <a:r>
              <a:rPr lang="bg-BG" sz="2400" dirty="0"/>
              <a:t>а</a:t>
            </a:r>
            <a:r>
              <a:rPr lang="ru-RU" sz="2400" dirty="0" smtClean="0"/>
              <a:t> </a:t>
            </a:r>
            <a:r>
              <a:rPr lang="ru-RU" sz="2400" dirty="0" err="1"/>
              <a:t>трябва</a:t>
            </a:r>
            <a:r>
              <a:rPr lang="ru-RU" sz="2400" dirty="0"/>
              <a:t>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 smtClean="0"/>
              <a:t>пресъздаден</a:t>
            </a:r>
            <a:r>
              <a:rPr lang="ru-RU" sz="2400" dirty="0" smtClean="0"/>
              <a:t>.</a:t>
            </a:r>
          </a:p>
          <a:p>
            <a:r>
              <a:rPr lang="en-US" sz="2400" dirty="0" smtClean="0"/>
              <a:t>Inherited </a:t>
            </a:r>
            <a:r>
              <a:rPr lang="ru-RU" sz="2400" dirty="0" err="1" smtClean="0"/>
              <a:t>работи</a:t>
            </a:r>
            <a:r>
              <a:rPr lang="ru-RU" sz="2400" dirty="0"/>
              <a:t>,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позволява</a:t>
            </a:r>
            <a:r>
              <a:rPr lang="ru-RU" sz="2400" dirty="0"/>
              <a:t> на </a:t>
            </a:r>
            <a:r>
              <a:rPr lang="ru-RU" sz="2400" dirty="0" smtClean="0"/>
              <a:t>друг </a:t>
            </a:r>
            <a:r>
              <a:rPr lang="en-US" sz="2400" dirty="0" smtClean="0"/>
              <a:t>widget </a:t>
            </a:r>
            <a:r>
              <a:rPr lang="ru-RU" sz="2400" dirty="0" smtClean="0"/>
              <a:t>да </a:t>
            </a:r>
            <a:r>
              <a:rPr lang="ru-RU" sz="2400" dirty="0" err="1" smtClean="0"/>
              <a:t>проследява</a:t>
            </a:r>
            <a:r>
              <a:rPr lang="ru-RU" sz="2400" dirty="0" smtClean="0"/>
              <a:t> </a:t>
            </a:r>
            <a:r>
              <a:rPr lang="ru-RU" sz="2400" dirty="0" err="1" smtClean="0"/>
              <a:t>състоянието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наследените</a:t>
            </a:r>
            <a:r>
              <a:rPr lang="ru-RU" sz="2400" dirty="0"/>
              <a:t> </a:t>
            </a:r>
            <a:r>
              <a:rPr lang="ru-RU" sz="2400" dirty="0" err="1"/>
              <a:t>джаджи</a:t>
            </a:r>
            <a:r>
              <a:rPr lang="ru-RU" sz="2400" dirty="0"/>
              <a:t>, </a:t>
            </a:r>
            <a:r>
              <a:rPr lang="ru-RU" sz="2400" dirty="0" err="1"/>
              <a:t>което</a:t>
            </a:r>
            <a:r>
              <a:rPr lang="ru-RU" sz="2400" dirty="0"/>
              <a:t> </a:t>
            </a:r>
            <a:r>
              <a:rPr lang="ru-RU" sz="2400" dirty="0" err="1"/>
              <a:t>позволява</a:t>
            </a:r>
            <a:r>
              <a:rPr lang="ru-RU" sz="2400" dirty="0"/>
              <a:t> </a:t>
            </a:r>
            <a:r>
              <a:rPr lang="ru-RU" sz="2400" dirty="0" err="1"/>
              <a:t>състоянието</a:t>
            </a:r>
            <a:r>
              <a:rPr lang="ru-RU" sz="2400" dirty="0"/>
              <a:t>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предадено</a:t>
            </a:r>
            <a:r>
              <a:rPr lang="ru-RU" sz="2400" dirty="0"/>
              <a:t> на </a:t>
            </a:r>
            <a:r>
              <a:rPr lang="ru-RU" sz="2400" dirty="0" err="1"/>
              <a:t>нейните</a:t>
            </a:r>
            <a:r>
              <a:rPr lang="ru-RU" sz="2400" dirty="0"/>
              <a:t> </a:t>
            </a:r>
            <a:r>
              <a:rPr lang="bg-BG" sz="2400" dirty="0" smtClean="0"/>
              <a:t>наследници.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463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2511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Приложения, разработени чрез </a:t>
            </a:r>
            <a:r>
              <a:rPr lang="en-US" dirty="0"/>
              <a:t>Flutter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56661" y="4656359"/>
            <a:ext cx="5157787" cy="1841769"/>
          </a:xfrm>
        </p:spPr>
        <p:txBody>
          <a:bodyPr>
            <a:noAutofit/>
          </a:bodyPr>
          <a:lstStyle/>
          <a:p>
            <a:r>
              <a:rPr lang="ru-RU" sz="2200" b="0" dirty="0" err="1">
                <a:solidFill>
                  <a:schemeClr val="tx1"/>
                </a:solidFill>
              </a:rPr>
              <a:t>Flutter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smtClean="0">
                <a:solidFill>
                  <a:schemeClr val="tx1"/>
                </a:solidFill>
              </a:rPr>
              <a:t>да</a:t>
            </a:r>
            <a:r>
              <a:rPr lang="bg-BG" sz="2200" b="0" dirty="0" smtClean="0">
                <a:solidFill>
                  <a:schemeClr val="tx1"/>
                </a:solidFill>
              </a:rPr>
              <a:t>ва</a:t>
            </a:r>
            <a:r>
              <a:rPr lang="ru-RU" sz="2200" b="0" dirty="0" smtClean="0">
                <a:solidFill>
                  <a:schemeClr val="tx1"/>
                </a:solidFill>
              </a:rPr>
              <a:t> </a:t>
            </a:r>
            <a:r>
              <a:rPr lang="ru-RU" sz="2200" b="0" dirty="0" err="1">
                <a:solidFill>
                  <a:schemeClr val="tx1"/>
                </a:solidFill>
              </a:rPr>
              <a:t>възможност</a:t>
            </a:r>
            <a:r>
              <a:rPr lang="ru-RU" sz="2200" b="0" dirty="0">
                <a:solidFill>
                  <a:schemeClr val="tx1"/>
                </a:solidFill>
              </a:rPr>
              <a:t> на BMW да </a:t>
            </a:r>
            <a:r>
              <a:rPr lang="ru-RU" sz="2200" b="0" dirty="0" err="1">
                <a:solidFill>
                  <a:schemeClr val="tx1"/>
                </a:solidFill>
              </a:rPr>
              <a:t>изгради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>
                <a:solidFill>
                  <a:schemeClr val="tx1"/>
                </a:solidFill>
              </a:rPr>
              <a:t>приложението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 smtClean="0">
                <a:solidFill>
                  <a:schemeClr val="tx1"/>
                </a:solidFill>
              </a:rPr>
              <a:t>MyBMW</a:t>
            </a:r>
            <a:r>
              <a:rPr lang="ru-RU" sz="2200" b="0" dirty="0" smtClean="0">
                <a:solidFill>
                  <a:schemeClr val="tx1"/>
                </a:solidFill>
              </a:rPr>
              <a:t> </a:t>
            </a:r>
            <a:r>
              <a:rPr lang="ru-RU" sz="2200" b="0" dirty="0">
                <a:solidFill>
                  <a:schemeClr val="tx1"/>
                </a:solidFill>
              </a:rPr>
              <a:t>за </a:t>
            </a:r>
            <a:r>
              <a:rPr lang="ru-RU" sz="2200" b="0" dirty="0" err="1">
                <a:solidFill>
                  <a:schemeClr val="tx1"/>
                </a:solidFill>
              </a:rPr>
              <a:t>iOS</a:t>
            </a:r>
            <a:r>
              <a:rPr lang="ru-RU" sz="2200" b="0" dirty="0">
                <a:solidFill>
                  <a:schemeClr val="tx1"/>
                </a:solidFill>
              </a:rPr>
              <a:t> и </a:t>
            </a:r>
            <a:r>
              <a:rPr lang="ru-RU" sz="2200" b="0" dirty="0" err="1">
                <a:solidFill>
                  <a:schemeClr val="tx1"/>
                </a:solidFill>
              </a:rPr>
              <a:t>Android</a:t>
            </a:r>
            <a:r>
              <a:rPr lang="ru-RU" sz="2200" b="0" dirty="0">
                <a:solidFill>
                  <a:schemeClr val="tx1"/>
                </a:solidFill>
              </a:rPr>
              <a:t> от </a:t>
            </a:r>
            <a:r>
              <a:rPr lang="ru-RU" sz="2200" b="0" dirty="0" err="1">
                <a:solidFill>
                  <a:schemeClr val="tx1"/>
                </a:solidFill>
              </a:rPr>
              <a:t>единна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>
                <a:solidFill>
                  <a:schemeClr val="tx1"/>
                </a:solidFill>
              </a:rPr>
              <a:t>кодова</a:t>
            </a:r>
            <a:r>
              <a:rPr lang="ru-RU" sz="2200" b="0" dirty="0">
                <a:solidFill>
                  <a:schemeClr val="tx1"/>
                </a:solidFill>
              </a:rPr>
              <a:t> база. </a:t>
            </a:r>
            <a:r>
              <a:rPr lang="ru-RU" sz="2200" b="0" dirty="0" err="1">
                <a:solidFill>
                  <a:schemeClr val="tx1"/>
                </a:solidFill>
              </a:rPr>
              <a:t>Приложението</a:t>
            </a:r>
            <a:r>
              <a:rPr lang="ru-RU" sz="2200" b="0" dirty="0">
                <a:solidFill>
                  <a:schemeClr val="tx1"/>
                </a:solidFill>
              </a:rPr>
              <a:t> е </a:t>
            </a:r>
            <a:r>
              <a:rPr lang="ru-RU" sz="2200" b="0" dirty="0" err="1">
                <a:solidFill>
                  <a:schemeClr val="tx1"/>
                </a:solidFill>
              </a:rPr>
              <a:t>напълно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>
                <a:solidFill>
                  <a:schemeClr val="tx1"/>
                </a:solidFill>
              </a:rPr>
              <a:t>разработено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>
                <a:solidFill>
                  <a:schemeClr val="tx1"/>
                </a:solidFill>
              </a:rPr>
              <a:t>вътрешно</a:t>
            </a:r>
            <a:r>
              <a:rPr lang="ru-RU" sz="2200" b="0" dirty="0">
                <a:solidFill>
                  <a:schemeClr val="tx1"/>
                </a:solidFill>
              </a:rPr>
              <a:t> от BMW с </a:t>
            </a:r>
            <a:r>
              <a:rPr lang="ru-RU" sz="2200" b="0" dirty="0" err="1">
                <a:solidFill>
                  <a:schemeClr val="tx1"/>
                </a:solidFill>
              </a:rPr>
              <a:t>помощта</a:t>
            </a:r>
            <a:r>
              <a:rPr lang="ru-RU" sz="2200" b="0" dirty="0">
                <a:solidFill>
                  <a:schemeClr val="tx1"/>
                </a:solidFill>
              </a:rPr>
              <a:t> на </a:t>
            </a:r>
            <a:r>
              <a:rPr lang="ru-RU" sz="2200" b="0" dirty="0" err="1">
                <a:solidFill>
                  <a:schemeClr val="tx1"/>
                </a:solidFill>
              </a:rPr>
              <a:t>Flutter</a:t>
            </a:r>
            <a:r>
              <a:rPr lang="ru-RU" sz="2200" b="0" dirty="0">
                <a:solidFill>
                  <a:schemeClr val="tx1"/>
                </a:solidFill>
              </a:rPr>
              <a:t>.</a:t>
            </a:r>
            <a:endParaRPr lang="bg-BG" sz="2200" b="0" dirty="0">
              <a:solidFill>
                <a:schemeClr val="tx1"/>
              </a:solidFill>
            </a:endParaRP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795732"/>
            <a:ext cx="5181064" cy="2641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386513" y="1748944"/>
            <a:ext cx="5183188" cy="1932858"/>
          </a:xfrm>
        </p:spPr>
        <p:txBody>
          <a:bodyPr>
            <a:noAutofit/>
          </a:bodyPr>
          <a:lstStyle/>
          <a:p>
            <a:r>
              <a:rPr lang="ru-RU" sz="2200" b="0" dirty="0" err="1">
                <a:solidFill>
                  <a:schemeClr val="tx1"/>
                </a:solidFill>
              </a:rPr>
              <a:t>Flutter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 smtClean="0">
                <a:solidFill>
                  <a:schemeClr val="tx1"/>
                </a:solidFill>
              </a:rPr>
              <a:t>пом</a:t>
            </a:r>
            <a:r>
              <a:rPr lang="bg-BG" sz="2200" b="0" dirty="0" err="1" smtClean="0">
                <a:solidFill>
                  <a:schemeClr val="tx1"/>
                </a:solidFill>
              </a:rPr>
              <a:t>аг</a:t>
            </a:r>
            <a:r>
              <a:rPr lang="ru-RU" sz="2200" b="0" dirty="0" smtClean="0">
                <a:solidFill>
                  <a:schemeClr val="tx1"/>
                </a:solidFill>
              </a:rPr>
              <a:t>а </a:t>
            </a:r>
            <a:r>
              <a:rPr lang="ru-RU" sz="2200" b="0" dirty="0">
                <a:solidFill>
                  <a:schemeClr val="tx1"/>
                </a:solidFill>
              </a:rPr>
              <a:t>на </a:t>
            </a:r>
            <a:r>
              <a:rPr lang="ru-RU" sz="2200" b="0" dirty="0" err="1">
                <a:solidFill>
                  <a:schemeClr val="tx1"/>
                </a:solidFill>
              </a:rPr>
              <a:t>Nubank</a:t>
            </a:r>
            <a:r>
              <a:rPr lang="ru-RU" sz="2200" b="0" dirty="0">
                <a:solidFill>
                  <a:schemeClr val="tx1"/>
                </a:solidFill>
              </a:rPr>
              <a:t> в </a:t>
            </a:r>
            <a:r>
              <a:rPr lang="ru-RU" sz="2200" b="0" dirty="0" err="1">
                <a:solidFill>
                  <a:schemeClr val="tx1"/>
                </a:solidFill>
              </a:rPr>
              <a:t>мисията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>
                <a:solidFill>
                  <a:schemeClr val="tx1"/>
                </a:solidFill>
              </a:rPr>
              <a:t>му</a:t>
            </a:r>
            <a:r>
              <a:rPr lang="ru-RU" sz="2200" b="0" dirty="0">
                <a:solidFill>
                  <a:schemeClr val="tx1"/>
                </a:solidFill>
              </a:rPr>
              <a:t> да сложи край на </a:t>
            </a:r>
            <a:r>
              <a:rPr lang="ru-RU" sz="2200" b="0" dirty="0" err="1">
                <a:solidFill>
                  <a:schemeClr val="tx1"/>
                </a:solidFill>
              </a:rPr>
              <a:t>сложността</a:t>
            </a:r>
            <a:r>
              <a:rPr lang="ru-RU" sz="2200" b="0" dirty="0">
                <a:solidFill>
                  <a:schemeClr val="tx1"/>
                </a:solidFill>
              </a:rPr>
              <a:t> на </a:t>
            </a:r>
            <a:r>
              <a:rPr lang="ru-RU" sz="2200" b="0" dirty="0" err="1">
                <a:solidFill>
                  <a:schemeClr val="tx1"/>
                </a:solidFill>
              </a:rPr>
              <a:t>традиционните</a:t>
            </a:r>
            <a:r>
              <a:rPr lang="ru-RU" sz="2200" b="0" dirty="0">
                <a:solidFill>
                  <a:schemeClr val="tx1"/>
                </a:solidFill>
              </a:rPr>
              <a:t> банки и да </a:t>
            </a:r>
            <a:r>
              <a:rPr lang="ru-RU" sz="2200" b="0" dirty="0" err="1">
                <a:solidFill>
                  <a:schemeClr val="tx1"/>
                </a:solidFill>
              </a:rPr>
              <a:t>върне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>
                <a:solidFill>
                  <a:schemeClr val="tx1"/>
                </a:solidFill>
              </a:rPr>
              <a:t>финансовия</a:t>
            </a:r>
            <a:r>
              <a:rPr lang="ru-RU" sz="2200" b="0" dirty="0">
                <a:solidFill>
                  <a:schemeClr val="tx1"/>
                </a:solidFill>
              </a:rPr>
              <a:t> </a:t>
            </a:r>
            <a:r>
              <a:rPr lang="ru-RU" sz="2200" b="0" dirty="0" err="1">
                <a:solidFill>
                  <a:schemeClr val="tx1"/>
                </a:solidFill>
              </a:rPr>
              <a:t>контрол</a:t>
            </a:r>
            <a:r>
              <a:rPr lang="ru-RU" sz="2200" b="0" dirty="0">
                <a:solidFill>
                  <a:schemeClr val="tx1"/>
                </a:solidFill>
              </a:rPr>
              <a:t> обратно в </a:t>
            </a:r>
            <a:r>
              <a:rPr lang="ru-RU" sz="2200" b="0" dirty="0" err="1">
                <a:solidFill>
                  <a:schemeClr val="tx1"/>
                </a:solidFill>
              </a:rPr>
              <a:t>ръцете</a:t>
            </a:r>
            <a:r>
              <a:rPr lang="ru-RU" sz="2200" b="0" dirty="0">
                <a:solidFill>
                  <a:schemeClr val="tx1"/>
                </a:solidFill>
              </a:rPr>
              <a:t> на потребителя.</a:t>
            </a:r>
            <a:endParaRPr lang="bg-BG" sz="2200" b="0" dirty="0">
              <a:solidFill>
                <a:schemeClr val="tx1"/>
              </a:solidFill>
            </a:endParaRPr>
          </a:p>
        </p:txBody>
      </p:sp>
      <p:pic>
        <p:nvPicPr>
          <p:cNvPr id="8" name="Контейнер за съдържание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3681802"/>
            <a:ext cx="4754562" cy="2158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1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онтейнер за съдържание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4" y="3091576"/>
            <a:ext cx="3725690" cy="258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Контейнер за съдържание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69" y="899160"/>
            <a:ext cx="3457823" cy="2019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ово поле 7"/>
          <p:cNvSpPr txBox="1"/>
          <p:nvPr/>
        </p:nvSpPr>
        <p:spPr>
          <a:xfrm>
            <a:off x="286944" y="1133807"/>
            <a:ext cx="37256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Flutter</a:t>
            </a:r>
            <a:r>
              <a:rPr lang="ru-RU" sz="2200" dirty="0"/>
              <a:t> </a:t>
            </a:r>
            <a:r>
              <a:rPr lang="ru-RU" sz="2200" dirty="0" err="1"/>
              <a:t>помага</a:t>
            </a:r>
            <a:r>
              <a:rPr lang="ru-RU" sz="2200" dirty="0"/>
              <a:t> за </a:t>
            </a:r>
            <a:r>
              <a:rPr lang="ru-RU" sz="2200" dirty="0" err="1"/>
              <a:t>захранването</a:t>
            </a:r>
            <a:r>
              <a:rPr lang="ru-RU" sz="2200" dirty="0"/>
              <a:t> на </a:t>
            </a:r>
            <a:r>
              <a:rPr lang="ru-RU" sz="2200" dirty="0" err="1"/>
              <a:t>непрекъснато</a:t>
            </a:r>
            <a:r>
              <a:rPr lang="ru-RU" sz="2200" dirty="0"/>
              <a:t> </a:t>
            </a:r>
            <a:r>
              <a:rPr lang="ru-RU" sz="2200" dirty="0" err="1"/>
              <a:t>нарастващ</a:t>
            </a:r>
            <a:r>
              <a:rPr lang="ru-RU" sz="2200" dirty="0"/>
              <a:t> </a:t>
            </a:r>
            <a:r>
              <a:rPr lang="ru-RU" sz="2200" dirty="0" err="1"/>
              <a:t>брой</a:t>
            </a:r>
            <a:r>
              <a:rPr lang="ru-RU" sz="2200" dirty="0"/>
              <a:t> приложения на </a:t>
            </a:r>
            <a:r>
              <a:rPr lang="ru-RU" sz="2200" dirty="0" err="1"/>
              <a:t>Google</a:t>
            </a:r>
            <a:r>
              <a:rPr lang="ru-RU" sz="2200" dirty="0"/>
              <a:t> </a:t>
            </a:r>
            <a:r>
              <a:rPr lang="ru-RU" sz="2200" dirty="0" err="1"/>
              <a:t>Assistant</a:t>
            </a:r>
            <a:r>
              <a:rPr lang="ru-RU" sz="2200" dirty="0"/>
              <a:t>.</a:t>
            </a:r>
            <a:endParaRPr lang="bg-BG" sz="2200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4253388" y="3154202"/>
            <a:ext cx="33070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 smtClean="0"/>
              <a:t>Приложението</a:t>
            </a:r>
            <a:r>
              <a:rPr lang="ru-RU" sz="2200" dirty="0" smtClean="0"/>
              <a:t> </a:t>
            </a:r>
            <a:r>
              <a:rPr lang="ru-RU" sz="2200" dirty="0" err="1"/>
              <a:t>eBay</a:t>
            </a:r>
            <a:r>
              <a:rPr lang="ru-RU" sz="2200" dirty="0"/>
              <a:t> </a:t>
            </a:r>
            <a:r>
              <a:rPr lang="ru-RU" sz="2200" dirty="0" err="1"/>
              <a:t>Motors</a:t>
            </a:r>
            <a:r>
              <a:rPr lang="ru-RU" sz="2200" dirty="0"/>
              <a:t> е мощен инструмент за </a:t>
            </a:r>
            <a:r>
              <a:rPr lang="ru-RU" sz="2200" dirty="0" err="1" smtClean="0"/>
              <a:t>търсене</a:t>
            </a:r>
            <a:r>
              <a:rPr lang="ru-RU" sz="2200" dirty="0" smtClean="0"/>
              <a:t>, </a:t>
            </a:r>
            <a:r>
              <a:rPr lang="ru-RU" sz="2200" dirty="0"/>
              <a:t>покупка и </a:t>
            </a:r>
            <a:r>
              <a:rPr lang="ru-RU" sz="2200" dirty="0" err="1"/>
              <a:t>продажба</a:t>
            </a:r>
            <a:r>
              <a:rPr lang="ru-RU" sz="2200" dirty="0"/>
              <a:t> на </a:t>
            </a:r>
            <a:r>
              <a:rPr lang="ru-RU" sz="2200" dirty="0" err="1"/>
              <a:t>превозни</a:t>
            </a:r>
            <a:r>
              <a:rPr lang="ru-RU" sz="2200" dirty="0"/>
              <a:t> средства </a:t>
            </a:r>
            <a:r>
              <a:rPr lang="ru-RU" sz="2200" dirty="0" err="1"/>
              <a:t>директно</a:t>
            </a:r>
            <a:r>
              <a:rPr lang="ru-RU" sz="2200" dirty="0"/>
              <a:t> от </a:t>
            </a:r>
            <a:r>
              <a:rPr lang="ru-RU" sz="2200" dirty="0" err="1"/>
              <a:t>телефоните</a:t>
            </a:r>
            <a:r>
              <a:rPr lang="ru-RU" sz="2200" dirty="0"/>
              <a:t> на </a:t>
            </a:r>
            <a:r>
              <a:rPr lang="ru-RU" sz="2200" dirty="0" err="1"/>
              <a:t>потребителите</a:t>
            </a:r>
            <a:r>
              <a:rPr lang="ru-RU" sz="2200" dirty="0"/>
              <a:t>.</a:t>
            </a:r>
            <a:endParaRPr lang="bg-BG" sz="2200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8030489" y="579120"/>
            <a:ext cx="3868490" cy="325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Flutter</a:t>
            </a:r>
            <a:r>
              <a:rPr lang="ru-RU" sz="2200" dirty="0"/>
              <a:t> </a:t>
            </a:r>
            <a:r>
              <a:rPr lang="ru-RU" sz="2200" dirty="0" err="1" smtClean="0"/>
              <a:t>допринася</a:t>
            </a:r>
            <a:r>
              <a:rPr lang="ru-RU" sz="2200" dirty="0" smtClean="0"/>
              <a:t> за </a:t>
            </a:r>
            <a:r>
              <a:rPr lang="ru-RU" sz="2200" dirty="0"/>
              <a:t>интуитивен </a:t>
            </a:r>
            <a:r>
              <a:rPr lang="ru-RU" sz="2200" dirty="0" err="1"/>
              <a:t>контрол</a:t>
            </a:r>
            <a:r>
              <a:rPr lang="ru-RU" sz="2200" dirty="0"/>
              <a:t> на </a:t>
            </a:r>
            <a:r>
              <a:rPr lang="ru-RU" sz="2200" dirty="0" err="1"/>
              <a:t>приложенията</a:t>
            </a:r>
            <a:r>
              <a:rPr lang="ru-RU" sz="2200" dirty="0"/>
              <a:t> </a:t>
            </a:r>
            <a:r>
              <a:rPr lang="ru-RU" sz="2200" dirty="0" err="1"/>
              <a:t>Philips</a:t>
            </a:r>
            <a:r>
              <a:rPr lang="ru-RU" sz="2200" dirty="0"/>
              <a:t> </a:t>
            </a:r>
            <a:r>
              <a:rPr lang="ru-RU" sz="2200" dirty="0" err="1"/>
              <a:t>Hue</a:t>
            </a:r>
            <a:r>
              <a:rPr lang="ru-RU" sz="2200" dirty="0"/>
              <a:t>, </a:t>
            </a:r>
            <a:r>
              <a:rPr lang="ru-RU" sz="2200" dirty="0" err="1"/>
              <a:t>позволявайки</a:t>
            </a:r>
            <a:r>
              <a:rPr lang="ru-RU" sz="2200" dirty="0"/>
              <a:t> на </a:t>
            </a:r>
            <a:r>
              <a:rPr lang="ru-RU" sz="2200" dirty="0" err="1"/>
              <a:t>потребителите</a:t>
            </a:r>
            <a:r>
              <a:rPr lang="ru-RU" sz="2200" dirty="0"/>
              <a:t> да </a:t>
            </a:r>
            <a:r>
              <a:rPr lang="ru-RU" sz="2200" dirty="0" err="1"/>
              <a:t>настройват</a:t>
            </a:r>
            <a:r>
              <a:rPr lang="ru-RU" sz="2200" dirty="0"/>
              <a:t> </a:t>
            </a:r>
            <a:r>
              <a:rPr lang="ru-RU" sz="2200" dirty="0" err="1"/>
              <a:t>настроението</a:t>
            </a:r>
            <a:r>
              <a:rPr lang="ru-RU" sz="2200" dirty="0"/>
              <a:t> и да </a:t>
            </a:r>
            <a:r>
              <a:rPr lang="ru-RU" sz="2200" dirty="0" err="1"/>
              <a:t>синхронизират</a:t>
            </a:r>
            <a:r>
              <a:rPr lang="ru-RU" sz="2200" dirty="0"/>
              <a:t> </a:t>
            </a:r>
            <a:r>
              <a:rPr lang="ru-RU" sz="2200" dirty="0" err="1"/>
              <a:t>интелигентните</a:t>
            </a:r>
            <a:r>
              <a:rPr lang="ru-RU" sz="2200" dirty="0"/>
              <a:t> си </a:t>
            </a:r>
            <a:r>
              <a:rPr lang="ru-RU" sz="2200" dirty="0" err="1"/>
              <a:t>светлини</a:t>
            </a:r>
            <a:r>
              <a:rPr lang="ru-RU" sz="2200" dirty="0"/>
              <a:t> с </a:t>
            </a:r>
            <a:r>
              <a:rPr lang="ru-RU" sz="2200" dirty="0" err="1" smtClean="0"/>
              <a:t>устройствата</a:t>
            </a:r>
            <a:r>
              <a:rPr lang="ru-RU" sz="2200" dirty="0" smtClean="0"/>
              <a:t> си </a:t>
            </a:r>
            <a:r>
              <a:rPr lang="ru-RU" sz="2200" dirty="0" err="1"/>
              <a:t>бързо</a:t>
            </a:r>
            <a:r>
              <a:rPr lang="ru-RU" sz="2200" dirty="0"/>
              <a:t> и </a:t>
            </a:r>
            <a:r>
              <a:rPr lang="ru-RU" sz="2200" dirty="0" err="1"/>
              <a:t>лесно</a:t>
            </a:r>
            <a:r>
              <a:rPr lang="ru-RU" sz="2200" dirty="0"/>
              <a:t>.</a:t>
            </a:r>
            <a:endParaRPr lang="bg-BG" sz="2200" dirty="0"/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22" y="4132234"/>
            <a:ext cx="4097756" cy="2404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8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069848" y="189068"/>
            <a:ext cx="10058400" cy="1609344"/>
          </a:xfrm>
        </p:spPr>
        <p:txBody>
          <a:bodyPr/>
          <a:lstStyle/>
          <a:p>
            <a:pPr algn="ctr"/>
            <a:r>
              <a:rPr lang="bg-BG" dirty="0" smtClean="0"/>
              <a:t>Мнения на разработчици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1069848" y="1992376"/>
            <a:ext cx="4754880" cy="4078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ru-RU" sz="2400" dirty="0" err="1" smtClean="0"/>
              <a:t>Flutter</a:t>
            </a:r>
            <a:r>
              <a:rPr lang="ru-RU" sz="2400" dirty="0" smtClean="0"/>
              <a:t> </a:t>
            </a:r>
            <a:r>
              <a:rPr lang="ru-RU" sz="2400" dirty="0" err="1"/>
              <a:t>имаше</a:t>
            </a:r>
            <a:r>
              <a:rPr lang="ru-RU" sz="2400" dirty="0"/>
              <a:t> </a:t>
            </a:r>
            <a:r>
              <a:rPr lang="ru-RU" sz="2400" dirty="0" err="1"/>
              <a:t>всичко</a:t>
            </a:r>
            <a:r>
              <a:rPr lang="ru-RU" sz="2400" dirty="0"/>
              <a:t> необходимо </a:t>
            </a:r>
            <a:r>
              <a:rPr lang="en-US" sz="2400" dirty="0"/>
              <a:t>out of the </a:t>
            </a:r>
            <a:r>
              <a:rPr lang="en-US" sz="2400" dirty="0" smtClean="0"/>
              <a:t>box</a:t>
            </a:r>
            <a:r>
              <a:rPr lang="bg-BG" sz="2400" dirty="0" smtClean="0"/>
              <a:t>, </a:t>
            </a:r>
            <a:r>
              <a:rPr lang="ru-RU" sz="2400" dirty="0" err="1" smtClean="0"/>
              <a:t>включително</a:t>
            </a:r>
            <a:r>
              <a:rPr lang="ru-RU" sz="2400" dirty="0" smtClean="0"/>
              <a:t> </a:t>
            </a:r>
            <a:r>
              <a:rPr lang="ru-RU" sz="2400" dirty="0" err="1"/>
              <a:t>страхотна</a:t>
            </a:r>
            <a:r>
              <a:rPr lang="ru-RU" sz="2400" dirty="0"/>
              <a:t> документация, </a:t>
            </a:r>
            <a:r>
              <a:rPr lang="en-US" sz="2400" dirty="0" smtClean="0"/>
              <a:t>support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общността</a:t>
            </a:r>
            <a:r>
              <a:rPr lang="ru-RU" sz="2400" dirty="0"/>
              <a:t> и </a:t>
            </a:r>
            <a:r>
              <a:rPr lang="ru-RU" sz="2400" dirty="0" err="1"/>
              <a:t>инструменти</a:t>
            </a:r>
            <a:r>
              <a:rPr lang="ru-RU" sz="2400" dirty="0" smtClean="0"/>
              <a:t>.</a:t>
            </a:r>
            <a:r>
              <a:rPr lang="en-US" sz="2400" dirty="0" smtClean="0"/>
              <a:t>”</a:t>
            </a:r>
          </a:p>
          <a:p>
            <a:pPr>
              <a:buFontTx/>
              <a:buChar char="-"/>
            </a:pPr>
            <a:r>
              <a:rPr lang="ru-RU" sz="2400" dirty="0" err="1" smtClean="0"/>
              <a:t>Игор</a:t>
            </a:r>
            <a:r>
              <a:rPr lang="ru-RU" sz="2400" dirty="0" smtClean="0"/>
              <a:t> </a:t>
            </a:r>
            <a:r>
              <a:rPr lang="ru-RU" sz="2400" dirty="0"/>
              <a:t>Борхес, </a:t>
            </a:r>
            <a:r>
              <a:rPr lang="bg-BG" sz="2400" dirty="0" err="1"/>
              <a:t>С</a:t>
            </a:r>
            <a:r>
              <a:rPr lang="ru-RU" sz="2400" dirty="0" err="1" smtClean="0"/>
              <a:t>офтуерен</a:t>
            </a:r>
            <a:r>
              <a:rPr lang="ru-RU" sz="2400" dirty="0" smtClean="0"/>
              <a:t> </a:t>
            </a:r>
            <a:r>
              <a:rPr lang="ru-RU" sz="2400" dirty="0"/>
              <a:t>инженер, </a:t>
            </a:r>
            <a:r>
              <a:rPr lang="ru-RU" sz="2400" dirty="0" err="1" smtClean="0"/>
              <a:t>Nubank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ru-RU" sz="2400" dirty="0" err="1" smtClean="0"/>
              <a:t>Когато</a:t>
            </a:r>
            <a:r>
              <a:rPr lang="ru-RU" sz="2400" dirty="0" smtClean="0"/>
              <a:t> </a:t>
            </a:r>
            <a:r>
              <a:rPr lang="ru-RU" sz="2400" dirty="0" err="1"/>
              <a:t>използвате</a:t>
            </a:r>
            <a:r>
              <a:rPr lang="ru-RU" sz="2400" dirty="0"/>
              <a:t> </a:t>
            </a:r>
            <a:r>
              <a:rPr lang="ru-RU" sz="2400" dirty="0" err="1"/>
              <a:t>Flutter</a:t>
            </a:r>
            <a:r>
              <a:rPr lang="ru-RU" sz="2400" dirty="0"/>
              <a:t>, 90% от кода </a:t>
            </a:r>
            <a:r>
              <a:rPr lang="ru-RU" sz="2400" dirty="0" smtClean="0"/>
              <a:t>ста</a:t>
            </a:r>
            <a:r>
              <a:rPr lang="en-US" sz="2400" dirty="0" smtClean="0"/>
              <a:t>w</a:t>
            </a:r>
            <a:r>
              <a:rPr lang="ru-RU" sz="2400" dirty="0" smtClean="0"/>
              <a:t>а </a:t>
            </a:r>
            <a:r>
              <a:rPr lang="ru-RU" sz="2400" dirty="0" err="1"/>
              <a:t>мултиплатформен</a:t>
            </a:r>
            <a:r>
              <a:rPr lang="ru-RU" sz="2400" dirty="0"/>
              <a:t> и </a:t>
            </a:r>
            <a:r>
              <a:rPr lang="ru-RU" sz="2400" dirty="0" err="1" smtClean="0"/>
              <a:t>трябва</a:t>
            </a:r>
            <a:r>
              <a:rPr lang="ru-RU" sz="2400" dirty="0" smtClean="0"/>
              <a:t> </a:t>
            </a:r>
            <a:r>
              <a:rPr lang="ru-RU" sz="2400" dirty="0"/>
              <a:t>да се </a:t>
            </a:r>
            <a:r>
              <a:rPr lang="ru-RU" sz="2400" dirty="0" err="1"/>
              <a:t>актуализира</a:t>
            </a:r>
            <a:r>
              <a:rPr lang="ru-RU" sz="2400" dirty="0"/>
              <a:t> само </a:t>
            </a:r>
            <a:r>
              <a:rPr lang="ru-RU" sz="2400" dirty="0" err="1"/>
              <a:t>веднъж</a:t>
            </a:r>
            <a:r>
              <a:rPr lang="ru-RU" sz="2400" dirty="0" smtClean="0"/>
              <a:t>.</a:t>
            </a:r>
            <a:r>
              <a:rPr lang="en-US" sz="2400" dirty="0" smtClean="0"/>
              <a:t>”</a:t>
            </a:r>
          </a:p>
          <a:p>
            <a:pPr>
              <a:buFontTx/>
              <a:buChar char="-"/>
            </a:pPr>
            <a:r>
              <a:rPr lang="ru-RU" sz="2400" dirty="0" smtClean="0"/>
              <a:t>Фей </a:t>
            </a:r>
            <a:r>
              <a:rPr lang="ru-RU" sz="2400" dirty="0" err="1"/>
              <a:t>Сонг</a:t>
            </a:r>
            <a:r>
              <a:rPr lang="ru-RU" sz="2400" dirty="0"/>
              <a:t>, </a:t>
            </a:r>
            <a:r>
              <a:rPr lang="bg-BG" sz="2400" dirty="0"/>
              <a:t>С</a:t>
            </a:r>
            <a:r>
              <a:rPr lang="ru-RU" sz="2400" dirty="0" err="1" smtClean="0"/>
              <a:t>тарши</a:t>
            </a:r>
            <a:r>
              <a:rPr lang="ru-RU" sz="2400" dirty="0" smtClean="0"/>
              <a:t> </a:t>
            </a:r>
            <a:r>
              <a:rPr lang="ru-RU" sz="2400" dirty="0" err="1" smtClean="0"/>
              <a:t>Софтуерен</a:t>
            </a:r>
            <a:r>
              <a:rPr lang="ru-RU" sz="2400" dirty="0" smtClean="0"/>
              <a:t> инженер, </a:t>
            </a:r>
            <a:r>
              <a:rPr lang="ru-RU" sz="2400" dirty="0" err="1" smtClean="0"/>
              <a:t>Tencent</a:t>
            </a:r>
            <a:endParaRPr lang="en-US" sz="2400" dirty="0" smtClean="0"/>
          </a:p>
          <a:p>
            <a:pPr marL="0" indent="0">
              <a:buNone/>
            </a:pPr>
            <a:endParaRPr lang="bg-BG" sz="2200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373368" y="1992376"/>
            <a:ext cx="4754880" cy="4078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ru-RU" sz="2400" dirty="0" err="1" smtClean="0"/>
              <a:t>Flutter</a:t>
            </a:r>
            <a:r>
              <a:rPr lang="ru-RU" sz="2400" dirty="0" smtClean="0"/>
              <a:t> </a:t>
            </a:r>
            <a:r>
              <a:rPr lang="ru-RU" sz="2400" dirty="0" err="1"/>
              <a:t>значително</a:t>
            </a:r>
            <a:r>
              <a:rPr lang="ru-RU" sz="2400" dirty="0"/>
              <a:t> </a:t>
            </a:r>
            <a:r>
              <a:rPr lang="ru-RU" sz="2400" dirty="0" err="1"/>
              <a:t>намали</a:t>
            </a:r>
            <a:r>
              <a:rPr lang="ru-RU" sz="2400" dirty="0"/>
              <a:t> </a:t>
            </a:r>
            <a:r>
              <a:rPr lang="ru-RU" sz="2400" dirty="0" err="1"/>
              <a:t>времето</a:t>
            </a:r>
            <a:r>
              <a:rPr lang="ru-RU" sz="2400" dirty="0"/>
              <a:t>, необходимо за </a:t>
            </a:r>
            <a:r>
              <a:rPr lang="ru-RU" sz="2400" dirty="0" err="1"/>
              <a:t>разработване</a:t>
            </a:r>
            <a:r>
              <a:rPr lang="ru-RU" sz="2400" dirty="0"/>
              <a:t> на нова функция от 1 </a:t>
            </a:r>
            <a:r>
              <a:rPr lang="ru-RU" sz="2400" dirty="0" err="1"/>
              <a:t>месец</a:t>
            </a:r>
            <a:r>
              <a:rPr lang="ru-RU" sz="2400" dirty="0"/>
              <a:t> до 2 </a:t>
            </a:r>
            <a:r>
              <a:rPr lang="ru-RU" sz="2400" dirty="0" err="1" smtClean="0"/>
              <a:t>седмици</a:t>
            </a:r>
            <a:r>
              <a:rPr lang="ru-RU" sz="2400" dirty="0" smtClean="0"/>
              <a:t>.</a:t>
            </a:r>
            <a:r>
              <a:rPr lang="en-US" sz="2400" dirty="0" smtClean="0"/>
              <a:t>”</a:t>
            </a:r>
          </a:p>
          <a:p>
            <a:pPr>
              <a:buFontTx/>
              <a:buChar char="-"/>
            </a:pPr>
            <a:r>
              <a:rPr lang="ru-RU" sz="2400" dirty="0" smtClean="0"/>
              <a:t>Брус </a:t>
            </a:r>
            <a:r>
              <a:rPr lang="ru-RU" sz="2400" dirty="0" err="1"/>
              <a:t>Чен</a:t>
            </a:r>
            <a:r>
              <a:rPr lang="ru-RU" sz="2400" dirty="0"/>
              <a:t>, </a:t>
            </a:r>
            <a:r>
              <a:rPr lang="bg-BG" sz="2400" dirty="0" err="1"/>
              <a:t>С</a:t>
            </a:r>
            <a:r>
              <a:rPr lang="ru-RU" sz="2400" dirty="0" err="1" smtClean="0"/>
              <a:t>тарши</a:t>
            </a:r>
            <a:r>
              <a:rPr lang="ru-RU" sz="2400" dirty="0" smtClean="0"/>
              <a:t> </a:t>
            </a:r>
            <a:r>
              <a:rPr lang="ru-RU" sz="2400" dirty="0"/>
              <a:t>инженер по </a:t>
            </a:r>
            <a:r>
              <a:rPr lang="ru-RU" sz="2400" dirty="0" smtClean="0"/>
              <a:t>развитие</a:t>
            </a:r>
            <a:r>
              <a:rPr lang="en-US" sz="2400" dirty="0" smtClean="0"/>
              <a:t>, </a:t>
            </a:r>
            <a:r>
              <a:rPr lang="ru-RU" sz="2400" dirty="0" smtClean="0"/>
              <a:t>Али Баба</a:t>
            </a:r>
          </a:p>
          <a:p>
            <a:pPr marL="0" indent="0">
              <a:buNone/>
            </a:pPr>
            <a:endParaRPr lang="bg-BG" sz="2400" dirty="0" smtClean="0"/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ru-RU" sz="2400" dirty="0" smtClean="0"/>
              <a:t>С </a:t>
            </a:r>
            <a:r>
              <a:rPr lang="ru-RU" sz="2400" dirty="0" err="1"/>
              <a:t>Flutter</a:t>
            </a:r>
            <a:r>
              <a:rPr lang="ru-RU" sz="2400" dirty="0" smtClean="0"/>
              <a:t>, </a:t>
            </a:r>
            <a:r>
              <a:rPr lang="ru-RU" sz="2400" dirty="0" err="1"/>
              <a:t>версията</a:t>
            </a:r>
            <a:r>
              <a:rPr lang="ru-RU" sz="2400" dirty="0"/>
              <a:t> на </a:t>
            </a:r>
            <a:r>
              <a:rPr lang="ru-RU" sz="2400" dirty="0" err="1"/>
              <a:t>iOS</a:t>
            </a:r>
            <a:r>
              <a:rPr lang="ru-RU" sz="2400" dirty="0"/>
              <a:t> на </a:t>
            </a:r>
            <a:r>
              <a:rPr lang="ru-RU" sz="2400" dirty="0" err="1"/>
              <a:t>нашето</a:t>
            </a:r>
            <a:r>
              <a:rPr lang="ru-RU" sz="2400" dirty="0"/>
              <a:t> приложение </a:t>
            </a:r>
            <a:r>
              <a:rPr lang="ru-RU" sz="2400" dirty="0" err="1"/>
              <a:t>беше</a:t>
            </a:r>
            <a:r>
              <a:rPr lang="ru-RU" sz="2400" dirty="0"/>
              <a:t> </a:t>
            </a:r>
            <a:r>
              <a:rPr lang="ru-RU" sz="2400" dirty="0" err="1"/>
              <a:t>стартирана</a:t>
            </a:r>
            <a:r>
              <a:rPr lang="ru-RU" sz="2400" dirty="0"/>
              <a:t> за два дни, </a:t>
            </a:r>
            <a:r>
              <a:rPr lang="ru-RU" sz="2400" dirty="0" err="1"/>
              <a:t>което</a:t>
            </a:r>
            <a:r>
              <a:rPr lang="ru-RU" sz="2400" dirty="0"/>
              <a:t> </a:t>
            </a:r>
            <a:r>
              <a:rPr lang="ru-RU" sz="2400" dirty="0" err="1"/>
              <a:t>беше</a:t>
            </a:r>
            <a:r>
              <a:rPr lang="ru-RU" sz="2400" dirty="0"/>
              <a:t> </a:t>
            </a:r>
            <a:r>
              <a:rPr lang="ru-RU" sz="2400" dirty="0" err="1"/>
              <a:t>наистина</a:t>
            </a:r>
            <a:r>
              <a:rPr lang="ru-RU" sz="2400" dirty="0"/>
              <a:t> невероятно</a:t>
            </a:r>
            <a:r>
              <a:rPr lang="ru-RU" sz="2400" dirty="0" smtClean="0"/>
              <a:t>.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pPr>
              <a:buFontTx/>
              <a:buChar char="-"/>
            </a:pPr>
            <a:r>
              <a:rPr lang="ru-RU" sz="2400" dirty="0" err="1" smtClean="0"/>
              <a:t>Амит</a:t>
            </a:r>
            <a:r>
              <a:rPr lang="ru-RU" sz="2400" dirty="0" smtClean="0"/>
              <a:t> </a:t>
            </a:r>
            <a:r>
              <a:rPr lang="ru-RU" sz="2400" dirty="0"/>
              <a:t>Шарма, </a:t>
            </a:r>
            <a:r>
              <a:rPr lang="ru-RU" sz="2400" dirty="0" err="1" smtClean="0"/>
              <a:t>Главен</a:t>
            </a:r>
            <a:r>
              <a:rPr lang="ru-RU" sz="2400" dirty="0" smtClean="0"/>
              <a:t> </a:t>
            </a:r>
            <a:r>
              <a:rPr lang="ru-RU" sz="2400" dirty="0"/>
              <a:t>технически </a:t>
            </a:r>
            <a:r>
              <a:rPr lang="ru-RU" sz="2400" dirty="0" smtClean="0"/>
              <a:t>директор, </a:t>
            </a:r>
            <a:r>
              <a:rPr lang="en-US" sz="2400" dirty="0" smtClean="0"/>
              <a:t>Dream</a:t>
            </a:r>
            <a:r>
              <a:rPr lang="ru-RU" sz="2400" dirty="0" smtClean="0"/>
              <a:t> 11</a:t>
            </a:r>
          </a:p>
          <a:p>
            <a:pPr>
              <a:buFontTx/>
              <a:buChar char="-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14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338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bg-BG" dirty="0" smtClean="0"/>
              <a:t>Използвана литература: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/>
              <a:t>"FAQ - Flutter". Retrieved 2018-08-08</a:t>
            </a:r>
            <a:r>
              <a:rPr lang="en-US" sz="1800" dirty="0" smtClean="0"/>
              <a:t>.</a:t>
            </a:r>
            <a:r>
              <a:rPr lang="bg-BG" sz="1800" dirty="0" smtClean="0"/>
              <a:t> </a:t>
            </a:r>
          </a:p>
          <a:p>
            <a:r>
              <a:rPr lang="en-US" sz="1800" dirty="0" smtClean="0"/>
              <a:t>www.infoworld.com/article/3632887/google-flutter-25-ui-kit-is-now-stable.html.</a:t>
            </a:r>
            <a:endParaRPr lang="bg-BG" sz="1800" dirty="0" smtClean="0"/>
          </a:p>
          <a:p>
            <a:r>
              <a:rPr lang="en-US" sz="1800" i="1" dirty="0" err="1"/>
              <a:t>Lelel</a:t>
            </a:r>
            <a:r>
              <a:rPr lang="en-US" sz="1800" i="1" dirty="0"/>
              <a:t>, Wm (26 February 2018). "Why Flutter Uses Dart". </a:t>
            </a:r>
            <a:r>
              <a:rPr lang="en-US" sz="1800" i="1" dirty="0" err="1"/>
              <a:t>HackerNoon</a:t>
            </a:r>
            <a:r>
              <a:rPr lang="en-US" sz="1800" i="1" dirty="0"/>
              <a:t>. Retrieved 5 December 2018.</a:t>
            </a:r>
            <a:endParaRPr lang="en-US" sz="1800" dirty="0"/>
          </a:p>
          <a:p>
            <a:r>
              <a:rPr lang="en-US" sz="1800" i="1" dirty="0" err="1" smtClean="0"/>
              <a:t>stephenwzl</a:t>
            </a:r>
            <a:r>
              <a:rPr lang="en-US" sz="1800" i="1" dirty="0" smtClean="0"/>
              <a:t> </a:t>
            </a:r>
            <a:r>
              <a:rPr lang="en-US" sz="1800" i="1" dirty="0"/>
              <a:t>(2018-08-01). "Flutter's Compilation Patterns". </a:t>
            </a:r>
            <a:r>
              <a:rPr lang="en-US" sz="1800" i="1" dirty="0" err="1"/>
              <a:t>ProAndroidDev</a:t>
            </a:r>
            <a:r>
              <a:rPr lang="en-US" sz="1800" i="1" dirty="0"/>
              <a:t>. Retrieved 2018-12-06.</a:t>
            </a:r>
            <a:endParaRPr lang="en-US" sz="1800" dirty="0"/>
          </a:p>
          <a:p>
            <a:r>
              <a:rPr lang="en-US" sz="1800" dirty="0"/>
              <a:t> "Human Interface Guidelines". developer.apple.com. Retrieved 2019-10-08.</a:t>
            </a:r>
          </a:p>
          <a:p>
            <a:r>
              <a:rPr lang="en-US" sz="1800" dirty="0"/>
              <a:t> "Introduction to widgets". </a:t>
            </a:r>
            <a:r>
              <a:rPr lang="en-US" sz="1800" dirty="0" err="1"/>
              <a:t>flutter.dev</a:t>
            </a:r>
            <a:r>
              <a:rPr lang="en-US" sz="1800" dirty="0"/>
              <a:t>. Retrieved 2020-10-08.</a:t>
            </a:r>
          </a:p>
          <a:p>
            <a:r>
              <a:rPr lang="en-US" sz="1800" dirty="0"/>
              <a:t> "</a:t>
            </a:r>
            <a:r>
              <a:rPr lang="en-US" sz="1800" dirty="0" smtClean="0"/>
              <a:t>Widget </a:t>
            </a:r>
            <a:r>
              <a:rPr lang="en-US" sz="1800" dirty="0"/>
              <a:t>class - widgets library - Dart API". </a:t>
            </a:r>
            <a:r>
              <a:rPr lang="en-US" sz="1800" dirty="0" err="1"/>
              <a:t>api.flutter.dev</a:t>
            </a:r>
            <a:r>
              <a:rPr lang="en-US" sz="1800" dirty="0"/>
              <a:t>. Retrieved 2021-10-04</a:t>
            </a:r>
            <a:r>
              <a:rPr lang="en-US" sz="1800" dirty="0" smtClean="0"/>
              <a:t>.</a:t>
            </a:r>
            <a:endParaRPr lang="bg-BG" sz="1800" dirty="0" smtClean="0"/>
          </a:p>
          <a:p>
            <a:r>
              <a:rPr lang="en-US" sz="1800" i="1" dirty="0"/>
              <a:t>"Flutter: the first UI platform designed for ambient computing". Flutter blog. Retrieved 2019-12-11.</a:t>
            </a:r>
            <a:endParaRPr lang="en-US" sz="1800" dirty="0"/>
          </a:p>
          <a:p>
            <a:r>
              <a:rPr lang="en-US" sz="1800" dirty="0"/>
              <a:t>K, Pradeep (2020-08-14). "What is the difference between stateless and </a:t>
            </a:r>
            <a:r>
              <a:rPr lang="en-US" sz="1800" dirty="0" err="1"/>
              <a:t>stateful</a:t>
            </a:r>
            <a:r>
              <a:rPr lang="en-US" sz="1800" dirty="0"/>
              <a:t> widgets? &gt;&gt;Flutter". DevOpsSchool.com. Retrieved 2021-10-04.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9674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44499" cy="7084291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199349" y="5156354"/>
            <a:ext cx="80433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за вниманието!</a:t>
            </a:r>
            <a:endParaRPr lang="bg-BG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1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092036" y="46182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Съдържание:</a:t>
            </a:r>
            <a:endParaRPr lang="bg-BG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545"/>
            <a:ext cx="4351338" cy="5320146"/>
          </a:xfrm>
        </p:spPr>
      </p:pic>
      <p:sp>
        <p:nvSpPr>
          <p:cNvPr id="7" name="Текстово поле 6"/>
          <p:cNvSpPr txBox="1"/>
          <p:nvPr/>
        </p:nvSpPr>
        <p:spPr>
          <a:xfrm>
            <a:off x="5255492" y="1325563"/>
            <a:ext cx="588356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Какво представлява </a:t>
            </a:r>
            <a:r>
              <a:rPr lang="en-US" sz="2400" dirty="0" smtClean="0"/>
              <a:t>Flutter?</a:t>
            </a:r>
          </a:p>
          <a:p>
            <a:endParaRPr lang="en-US" sz="2000" dirty="0" smtClean="0"/>
          </a:p>
          <a:p>
            <a:r>
              <a:rPr lang="bg-BG" sz="2400" dirty="0" smtClean="0"/>
              <a:t>История на създаването и развитието</a:t>
            </a:r>
            <a:endParaRPr lang="en-US" sz="2400" dirty="0" smtClean="0"/>
          </a:p>
          <a:p>
            <a:endParaRPr lang="bg-BG" sz="2000" dirty="0" smtClean="0"/>
          </a:p>
          <a:p>
            <a:r>
              <a:rPr lang="en-US" sz="2400" dirty="0" smtClean="0"/>
              <a:t>Framework </a:t>
            </a:r>
            <a:r>
              <a:rPr lang="bg-BG" sz="2400" dirty="0" err="1" smtClean="0"/>
              <a:t>архитектур</a:t>
            </a:r>
            <a:r>
              <a:rPr lang="en-US" sz="2400" dirty="0" smtClean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Dart Platform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Flutter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Foundation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Design-specific Widgets</a:t>
            </a:r>
          </a:p>
          <a:p>
            <a:endParaRPr lang="en-US" dirty="0" smtClean="0"/>
          </a:p>
          <a:p>
            <a:r>
              <a:rPr lang="en-US" sz="2400" dirty="0"/>
              <a:t>Widgets</a:t>
            </a:r>
            <a:r>
              <a:rPr lang="bg-BG" sz="2400" dirty="0"/>
              <a:t>(Приспособления</a:t>
            </a:r>
            <a:r>
              <a:rPr lang="bg-BG" sz="2400" dirty="0" smtClean="0"/>
              <a:t>)</a:t>
            </a:r>
            <a:endParaRPr lang="en-US" sz="2400" dirty="0" smtClean="0"/>
          </a:p>
          <a:p>
            <a:endParaRPr lang="en-US" sz="2000" dirty="0" smtClean="0"/>
          </a:p>
          <a:p>
            <a:r>
              <a:rPr lang="bg-BG" sz="2400" dirty="0"/>
              <a:t>Приложения, разработени чрез </a:t>
            </a:r>
            <a:r>
              <a:rPr lang="en-US" sz="2400" dirty="0" smtClean="0"/>
              <a:t>Flutter</a:t>
            </a:r>
          </a:p>
          <a:p>
            <a:endParaRPr lang="en-US" sz="2000" dirty="0" smtClean="0"/>
          </a:p>
          <a:p>
            <a:r>
              <a:rPr lang="bg-BG" sz="2400" dirty="0"/>
              <a:t>Мнения на разработчици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84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1" y="1717964"/>
            <a:ext cx="5968999" cy="4006923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135442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Какво представлява </a:t>
            </a:r>
            <a:r>
              <a:rPr lang="en-US" dirty="0" smtClean="0"/>
              <a:t>Flutter?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717964"/>
            <a:ext cx="6190673" cy="44589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 err="1" smtClean="0"/>
              <a:t>Flutter</a:t>
            </a:r>
            <a:r>
              <a:rPr lang="ru-RU" sz="2400" dirty="0" smtClean="0"/>
              <a:t> </a:t>
            </a:r>
            <a:r>
              <a:rPr lang="ru-RU" sz="2400" dirty="0"/>
              <a:t>е набор от </a:t>
            </a:r>
            <a:r>
              <a:rPr lang="ru-RU" sz="2400" dirty="0" err="1" smtClean="0"/>
              <a:t>инструменти</a:t>
            </a:r>
            <a:r>
              <a:rPr lang="en-US" sz="2400" dirty="0" smtClean="0"/>
              <a:t>(toolkit)</a:t>
            </a:r>
            <a:r>
              <a:rPr lang="ru-RU" sz="2400" dirty="0" smtClean="0"/>
              <a:t> </a:t>
            </a:r>
            <a:r>
              <a:rPr lang="ru-RU" sz="2400" dirty="0"/>
              <a:t>за </a:t>
            </a:r>
            <a:r>
              <a:rPr lang="ru-RU" sz="2400" dirty="0" err="1"/>
              <a:t>потребителски</a:t>
            </a:r>
            <a:r>
              <a:rPr lang="ru-RU" sz="2400" dirty="0"/>
              <a:t> </a:t>
            </a:r>
            <a:r>
              <a:rPr lang="ru-RU" sz="2400" dirty="0" smtClean="0"/>
              <a:t>интерфейс</a:t>
            </a:r>
            <a:r>
              <a:rPr lang="en-US" sz="2400" dirty="0" smtClean="0"/>
              <a:t>(UI</a:t>
            </a:r>
            <a:r>
              <a:rPr lang="bg-BG" sz="2400" dirty="0" smtClean="0"/>
              <a:t>) - </a:t>
            </a:r>
            <a:r>
              <a:rPr lang="ru-RU" sz="2400" dirty="0" smtClean="0"/>
              <a:t>Платформ</a:t>
            </a:r>
            <a:r>
              <a:rPr lang="en-US" sz="2400" dirty="0" smtClean="0"/>
              <a:t>e</a:t>
            </a:r>
            <a:r>
              <a:rPr lang="bg-BG" sz="2400" dirty="0" smtClean="0"/>
              <a:t>но-независима</a:t>
            </a:r>
            <a:r>
              <a:rPr lang="ru-RU" sz="2400" dirty="0" smtClean="0"/>
              <a:t> </a:t>
            </a:r>
            <a:r>
              <a:rPr lang="ru-RU" sz="2400" dirty="0"/>
              <a:t>технология с отворен </a:t>
            </a:r>
            <a:r>
              <a:rPr lang="ru-RU" sz="2400" dirty="0" smtClean="0"/>
              <a:t>код, </a:t>
            </a:r>
            <a:r>
              <a:rPr lang="ru-RU" sz="2400" dirty="0" err="1" smtClean="0"/>
              <a:t>създадена</a:t>
            </a:r>
            <a:r>
              <a:rPr lang="ru-RU" sz="2400" dirty="0" smtClean="0"/>
              <a:t> от </a:t>
            </a:r>
            <a:r>
              <a:rPr lang="ru-RU" sz="2400" dirty="0" err="1"/>
              <a:t>Google</a:t>
            </a:r>
            <a:r>
              <a:rPr lang="ru-RU" sz="2400" dirty="0"/>
              <a:t> за </a:t>
            </a:r>
            <a:r>
              <a:rPr lang="bg-BG" sz="2400" dirty="0" smtClean="0"/>
              <a:t>разработване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smtClean="0"/>
              <a:t>приложения за </a:t>
            </a:r>
            <a:r>
              <a:rPr lang="ru-RU" sz="2400" dirty="0" err="1" smtClean="0"/>
              <a:t>мобилни</a:t>
            </a:r>
            <a:r>
              <a:rPr lang="ru-RU" sz="2400" dirty="0" smtClean="0"/>
              <a:t>(</a:t>
            </a:r>
            <a:r>
              <a:rPr lang="en-US" sz="2400" dirty="0" smtClean="0"/>
              <a:t>mobile)</a:t>
            </a:r>
            <a:r>
              <a:rPr lang="ru-RU" sz="2400" dirty="0" smtClean="0"/>
              <a:t>, </a:t>
            </a:r>
            <a:r>
              <a:rPr lang="ru-RU" sz="2400" dirty="0" err="1" smtClean="0"/>
              <a:t>настолни</a:t>
            </a:r>
            <a:r>
              <a:rPr lang="ru-RU" sz="2400" dirty="0" smtClean="0"/>
              <a:t>(</a:t>
            </a:r>
            <a:r>
              <a:rPr lang="en-US" sz="2400" dirty="0" smtClean="0"/>
              <a:t>desktop</a:t>
            </a:r>
            <a:r>
              <a:rPr lang="ru-RU" sz="2400" dirty="0" smtClean="0"/>
              <a:t>) </a:t>
            </a:r>
            <a:r>
              <a:rPr lang="ru-RU" sz="2400" dirty="0"/>
              <a:t>и </a:t>
            </a:r>
            <a:r>
              <a:rPr lang="ru-RU" sz="2400" dirty="0" err="1" smtClean="0"/>
              <a:t>уеб</a:t>
            </a:r>
            <a:r>
              <a:rPr lang="en-US" sz="2400" dirty="0" smtClean="0"/>
              <a:t>(web)</a:t>
            </a:r>
            <a:r>
              <a:rPr lang="ru-RU" sz="2400" dirty="0" smtClean="0"/>
              <a:t> </a:t>
            </a:r>
            <a:r>
              <a:rPr lang="ru-RU" sz="2400" dirty="0" err="1"/>
              <a:t>платформи</a:t>
            </a:r>
            <a:r>
              <a:rPr lang="ru-RU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dirty="0" err="1" smtClean="0"/>
              <a:t>Flutter</a:t>
            </a:r>
            <a:r>
              <a:rPr lang="ru-RU" sz="2400" dirty="0" smtClean="0"/>
              <a:t> </a:t>
            </a:r>
            <a:r>
              <a:rPr lang="ru-RU" sz="2400" dirty="0" err="1"/>
              <a:t>има</a:t>
            </a:r>
            <a:r>
              <a:rPr lang="ru-RU" sz="2400" dirty="0"/>
              <a:t> </a:t>
            </a:r>
            <a:r>
              <a:rPr lang="ru-RU" sz="2400" dirty="0" err="1"/>
              <a:t>предимствата</a:t>
            </a:r>
            <a:r>
              <a:rPr lang="ru-RU" sz="2400" dirty="0"/>
              <a:t> на </a:t>
            </a:r>
            <a:r>
              <a:rPr lang="ru-RU" sz="2400" dirty="0" err="1"/>
              <a:t>местното</a:t>
            </a:r>
            <a:r>
              <a:rPr lang="ru-RU" sz="2400" dirty="0"/>
              <a:t> </a:t>
            </a:r>
            <a:r>
              <a:rPr lang="ru-RU" sz="2400" dirty="0" err="1" smtClean="0"/>
              <a:t>разработване</a:t>
            </a:r>
            <a:r>
              <a:rPr lang="ru-RU" sz="2400" dirty="0" smtClean="0"/>
              <a:t>(</a:t>
            </a:r>
            <a:r>
              <a:rPr lang="en-US" sz="2400" dirty="0"/>
              <a:t>native </a:t>
            </a:r>
            <a:r>
              <a:rPr lang="en-US" sz="2400" dirty="0" smtClean="0"/>
              <a:t>development</a:t>
            </a:r>
            <a:r>
              <a:rPr lang="bg-BG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err="1" smtClean="0"/>
              <a:t>позволява</a:t>
            </a:r>
            <a:r>
              <a:rPr lang="ru-RU" sz="2400" dirty="0" smtClean="0"/>
              <a:t> повторно</a:t>
            </a:r>
            <a:r>
              <a:rPr lang="en-US" sz="2400" dirty="0" smtClean="0"/>
              <a:t> </a:t>
            </a:r>
            <a:r>
              <a:rPr lang="ru-RU" sz="2400" dirty="0" err="1" smtClean="0"/>
              <a:t>използва</a:t>
            </a:r>
            <a:r>
              <a:rPr lang="bg-BG" sz="2400" dirty="0" smtClean="0"/>
              <a:t>не на</a:t>
            </a:r>
            <a:r>
              <a:rPr lang="ru-RU" sz="2400" dirty="0" smtClean="0"/>
              <a:t> </a:t>
            </a:r>
            <a:r>
              <a:rPr lang="ru-RU" sz="2400" dirty="0" err="1" smtClean="0"/>
              <a:t>по-голямата</a:t>
            </a:r>
            <a:r>
              <a:rPr lang="ru-RU" sz="2400" dirty="0" smtClean="0"/>
              <a:t> </a:t>
            </a:r>
            <a:r>
              <a:rPr lang="ru-RU" sz="2400" dirty="0"/>
              <a:t>част от кода между </a:t>
            </a:r>
            <a:r>
              <a:rPr lang="ru-RU" sz="2400" dirty="0" err="1"/>
              <a:t>различни</a:t>
            </a:r>
            <a:r>
              <a:rPr lang="ru-RU" sz="2400" dirty="0"/>
              <a:t> </a:t>
            </a:r>
            <a:r>
              <a:rPr lang="ru-RU" sz="2400" dirty="0" err="1"/>
              <a:t>платформи</a:t>
            </a:r>
            <a:r>
              <a:rPr lang="ru-RU" sz="2400" dirty="0"/>
              <a:t>, </a:t>
            </a:r>
            <a:r>
              <a:rPr lang="ru-RU" sz="2400" dirty="0" err="1"/>
              <a:t>което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да </a:t>
            </a:r>
            <a:r>
              <a:rPr lang="ru-RU" sz="2400" dirty="0" err="1"/>
              <a:t>намали</a:t>
            </a:r>
            <a:r>
              <a:rPr lang="ru-RU" sz="2400" dirty="0"/>
              <a:t> </a:t>
            </a:r>
            <a:r>
              <a:rPr lang="ru-RU" sz="2400" dirty="0" err="1"/>
              <a:t>значително</a:t>
            </a:r>
            <a:r>
              <a:rPr lang="ru-RU" sz="2400" dirty="0"/>
              <a:t> </a:t>
            </a:r>
            <a:r>
              <a:rPr lang="ru-RU" sz="2400" dirty="0" err="1" smtClean="0"/>
              <a:t>бюджетните</a:t>
            </a:r>
            <a:r>
              <a:rPr lang="ru-RU" sz="2400" dirty="0"/>
              <a:t> </a:t>
            </a:r>
            <a:r>
              <a:rPr lang="ru-RU" sz="2400" dirty="0" err="1" smtClean="0"/>
              <a:t>разходи</a:t>
            </a:r>
            <a:r>
              <a:rPr lang="ru-RU" sz="2400" dirty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662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199" y="11531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История на създаването и развитието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35708" y="5871151"/>
            <a:ext cx="11120582" cy="146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За </a:t>
            </a:r>
            <a:r>
              <a:rPr lang="ru-RU" sz="2400" dirty="0" err="1"/>
              <a:t>първи</a:t>
            </a:r>
            <a:r>
              <a:rPr lang="ru-RU" sz="2400" dirty="0"/>
              <a:t> </a:t>
            </a:r>
            <a:r>
              <a:rPr lang="ru-RU" sz="2400" dirty="0" err="1"/>
              <a:t>път</a:t>
            </a:r>
            <a:r>
              <a:rPr lang="ru-RU" sz="2400" dirty="0"/>
              <a:t> описан </a:t>
            </a:r>
            <a:r>
              <a:rPr lang="ru-RU" sz="2400" dirty="0" err="1"/>
              <a:t>през</a:t>
            </a:r>
            <a:r>
              <a:rPr lang="ru-RU" sz="2400" dirty="0"/>
              <a:t> 2015 г., </a:t>
            </a:r>
            <a:r>
              <a:rPr lang="ru-RU" sz="2400" dirty="0" err="1"/>
              <a:t>Flutter</a:t>
            </a:r>
            <a:r>
              <a:rPr lang="ru-RU" sz="2400" dirty="0"/>
              <a:t> е </a:t>
            </a:r>
            <a:r>
              <a:rPr lang="ru-RU" sz="2400" dirty="0" err="1" smtClean="0"/>
              <a:t>официално</a:t>
            </a:r>
            <a:r>
              <a:rPr lang="ru-RU" sz="2400" dirty="0" smtClean="0"/>
              <a:t> </a:t>
            </a:r>
            <a:r>
              <a:rPr lang="ru-RU" sz="2400" dirty="0" err="1" smtClean="0"/>
              <a:t>пуснат</a:t>
            </a:r>
            <a:r>
              <a:rPr lang="ru-RU" sz="2400" dirty="0" smtClean="0"/>
              <a:t> </a:t>
            </a:r>
            <a:r>
              <a:rPr lang="ru-RU" sz="2400" dirty="0" err="1"/>
              <a:t>през</a:t>
            </a:r>
            <a:r>
              <a:rPr lang="ru-RU" sz="2400" dirty="0"/>
              <a:t> май 2017 г.</a:t>
            </a:r>
            <a:endParaRPr lang="bg-BG" sz="24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25" y="1637867"/>
            <a:ext cx="7961747" cy="40362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90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75145" y="674254"/>
            <a:ext cx="10515600" cy="5484236"/>
          </a:xfrm>
        </p:spPr>
        <p:txBody>
          <a:bodyPr>
            <a:normAutofit lnSpcReduction="10000"/>
          </a:bodyPr>
          <a:lstStyle/>
          <a:p>
            <a:r>
              <a:rPr lang="ru-RU" sz="2400" dirty="0" err="1"/>
              <a:t>Първата</a:t>
            </a:r>
            <a:r>
              <a:rPr lang="ru-RU" sz="2400" dirty="0"/>
              <a:t> версия на </a:t>
            </a:r>
            <a:r>
              <a:rPr lang="ru-RU" sz="2400" dirty="0" err="1"/>
              <a:t>Flutter</a:t>
            </a:r>
            <a:r>
              <a:rPr lang="ru-RU" sz="2400" dirty="0"/>
              <a:t> </a:t>
            </a:r>
            <a:r>
              <a:rPr lang="ru-RU" sz="2400" dirty="0" smtClean="0"/>
              <a:t>е </a:t>
            </a:r>
            <a:r>
              <a:rPr lang="ru-RU" sz="2400" dirty="0"/>
              <a:t>известна </a:t>
            </a:r>
            <a:r>
              <a:rPr lang="ru-RU" sz="2400" dirty="0" smtClean="0"/>
              <a:t>с </a:t>
            </a:r>
            <a:r>
              <a:rPr lang="ru-RU" sz="2400" dirty="0" err="1" smtClean="0"/>
              <a:t>кодовото</a:t>
            </a:r>
            <a:r>
              <a:rPr lang="ru-RU" sz="2400" dirty="0" smtClean="0"/>
              <a:t> </a:t>
            </a:r>
            <a:r>
              <a:rPr lang="ru-RU" sz="2400" dirty="0" err="1"/>
              <a:t>име</a:t>
            </a:r>
            <a:r>
              <a:rPr lang="ru-RU" sz="2400" dirty="0"/>
              <a:t> „</a:t>
            </a:r>
            <a:r>
              <a:rPr lang="ru-RU" sz="2400" dirty="0" err="1"/>
              <a:t>Sky</a:t>
            </a:r>
            <a:r>
              <a:rPr lang="ru-RU" sz="2400" dirty="0"/>
              <a:t>“ и </a:t>
            </a:r>
            <a:r>
              <a:rPr lang="ru-RU" sz="2400" dirty="0" err="1" smtClean="0"/>
              <a:t>работи</a:t>
            </a:r>
            <a:r>
              <a:rPr lang="ru-RU" sz="2400" dirty="0" smtClean="0"/>
              <a:t> </a:t>
            </a:r>
            <a:r>
              <a:rPr lang="ru-RU" sz="2400" dirty="0"/>
              <a:t>под </a:t>
            </a:r>
            <a:r>
              <a:rPr lang="ru-RU" sz="2400" dirty="0" err="1"/>
              <a:t>операционната</a:t>
            </a:r>
            <a:r>
              <a:rPr lang="ru-RU" sz="2400" dirty="0"/>
              <a:t> система </a:t>
            </a:r>
            <a:r>
              <a:rPr lang="ru-RU" sz="2400" dirty="0" err="1"/>
              <a:t>Android</a:t>
            </a:r>
            <a:r>
              <a:rPr lang="ru-RU" sz="2400" dirty="0"/>
              <a:t>. Той </a:t>
            </a:r>
            <a:r>
              <a:rPr lang="ru-RU" sz="2400" dirty="0" smtClean="0"/>
              <a:t>е </a:t>
            </a:r>
            <a:r>
              <a:rPr lang="ru-RU" sz="2400" dirty="0" err="1"/>
              <a:t>представен</a:t>
            </a:r>
            <a:r>
              <a:rPr lang="ru-RU" sz="2400" dirty="0"/>
              <a:t> на </a:t>
            </a:r>
            <a:r>
              <a:rPr lang="ru-RU" sz="2400" dirty="0" err="1"/>
              <a:t>срещата</a:t>
            </a:r>
            <a:r>
              <a:rPr lang="ru-RU" sz="2400" dirty="0"/>
              <a:t> на </a:t>
            </a:r>
            <a:r>
              <a:rPr lang="ru-RU" sz="2400" dirty="0" err="1"/>
              <a:t>разработчиците</a:t>
            </a:r>
            <a:r>
              <a:rPr lang="ru-RU" sz="2400" dirty="0"/>
              <a:t> в </a:t>
            </a:r>
            <a:r>
              <a:rPr lang="ru-RU" sz="2400" dirty="0" err="1"/>
              <a:t>Dart</a:t>
            </a:r>
            <a:r>
              <a:rPr lang="ru-RU" sz="2400" dirty="0"/>
              <a:t> </a:t>
            </a:r>
            <a:r>
              <a:rPr lang="ru-RU" sz="2400" dirty="0" err="1"/>
              <a:t>през</a:t>
            </a:r>
            <a:r>
              <a:rPr lang="ru-RU" sz="2400" dirty="0"/>
              <a:t> 2015 </a:t>
            </a:r>
            <a:r>
              <a:rPr lang="ru-RU" sz="2400" dirty="0" smtClean="0"/>
              <a:t>г.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По </a:t>
            </a:r>
            <a:r>
              <a:rPr lang="ru-RU" sz="2400" dirty="0" err="1"/>
              <a:t>време</a:t>
            </a:r>
            <a:r>
              <a:rPr lang="ru-RU" sz="2400" dirty="0"/>
              <a:t> </a:t>
            </a:r>
            <a:r>
              <a:rPr lang="ru-RU" sz="2400" dirty="0" smtClean="0"/>
              <a:t>на </a:t>
            </a:r>
            <a:r>
              <a:rPr lang="ru-RU" sz="2400" dirty="0" err="1" smtClean="0"/>
              <a:t>Дните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разработчиците</a:t>
            </a:r>
            <a:r>
              <a:rPr lang="ru-RU" sz="2400" dirty="0"/>
              <a:t> на </a:t>
            </a:r>
            <a:r>
              <a:rPr lang="ru-RU" sz="2400" dirty="0" err="1"/>
              <a:t>Google</a:t>
            </a:r>
            <a:r>
              <a:rPr lang="ru-RU" sz="2400" dirty="0"/>
              <a:t> в Шанхай </a:t>
            </a:r>
            <a:r>
              <a:rPr lang="ru-RU" sz="2400" dirty="0" err="1"/>
              <a:t>през</a:t>
            </a:r>
            <a:r>
              <a:rPr lang="ru-RU" sz="2400" dirty="0"/>
              <a:t> </a:t>
            </a:r>
            <a:r>
              <a:rPr lang="ru-RU" sz="2400" dirty="0" err="1"/>
              <a:t>септември</a:t>
            </a:r>
            <a:r>
              <a:rPr lang="ru-RU" sz="2400" dirty="0"/>
              <a:t> 2018 г. 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ru-RU" sz="2400" dirty="0" err="1" smtClean="0"/>
              <a:t>обявява</a:t>
            </a:r>
            <a:r>
              <a:rPr lang="ru-RU" sz="2400" dirty="0" smtClean="0"/>
              <a:t> </a:t>
            </a:r>
            <a:r>
              <a:rPr lang="ru-RU" sz="2400" dirty="0" err="1"/>
              <a:t>Flutter</a:t>
            </a:r>
            <a:r>
              <a:rPr lang="ru-RU" sz="2400" dirty="0"/>
              <a:t> </a:t>
            </a:r>
            <a:r>
              <a:rPr lang="ru-RU" sz="2400" dirty="0" err="1"/>
              <a:t>Release</a:t>
            </a:r>
            <a:r>
              <a:rPr lang="ru-RU" sz="2400" dirty="0"/>
              <a:t> </a:t>
            </a:r>
            <a:r>
              <a:rPr lang="ru-RU" sz="2400" dirty="0" err="1"/>
              <a:t>Preview</a:t>
            </a:r>
            <a:r>
              <a:rPr lang="ru-RU" sz="2400" dirty="0"/>
              <a:t> 2, </a:t>
            </a:r>
            <a:r>
              <a:rPr lang="ru-RU" sz="2400" dirty="0" err="1"/>
              <a:t>което</a:t>
            </a:r>
            <a:r>
              <a:rPr lang="ru-RU" sz="2400" dirty="0"/>
              <a:t> е </a:t>
            </a:r>
            <a:r>
              <a:rPr lang="ru-RU" sz="2400" dirty="0" err="1"/>
              <a:t>последната</a:t>
            </a:r>
            <a:r>
              <a:rPr lang="ru-RU" sz="2400" dirty="0"/>
              <a:t> </a:t>
            </a:r>
            <a:r>
              <a:rPr lang="ru-RU" sz="2400" dirty="0" err="1"/>
              <a:t>голяма</a:t>
            </a:r>
            <a:r>
              <a:rPr lang="ru-RU" sz="2400" dirty="0"/>
              <a:t> версия </a:t>
            </a:r>
            <a:r>
              <a:rPr lang="ru-RU" sz="2400" dirty="0" err="1"/>
              <a:t>преди</a:t>
            </a:r>
            <a:r>
              <a:rPr lang="ru-RU" sz="2400" dirty="0"/>
              <a:t> </a:t>
            </a:r>
            <a:r>
              <a:rPr lang="ru-RU" sz="2400" dirty="0" err="1"/>
              <a:t>Flutter</a:t>
            </a:r>
            <a:r>
              <a:rPr lang="ru-RU" sz="2400" dirty="0"/>
              <a:t> </a:t>
            </a:r>
            <a:r>
              <a:rPr lang="ru-RU" sz="2400" dirty="0" smtClean="0"/>
              <a:t>1.0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На 4 </a:t>
            </a:r>
            <a:r>
              <a:rPr lang="ru-RU" sz="2400" dirty="0" err="1"/>
              <a:t>декември</a:t>
            </a:r>
            <a:r>
              <a:rPr lang="ru-RU" sz="2400" dirty="0"/>
              <a:t> </a:t>
            </a:r>
            <a:r>
              <a:rPr lang="ru-RU" sz="2400" dirty="0" err="1"/>
              <a:t>същата</a:t>
            </a:r>
            <a:r>
              <a:rPr lang="ru-RU" sz="2400" dirty="0"/>
              <a:t> година </a:t>
            </a:r>
            <a:r>
              <a:rPr lang="ru-RU" sz="2400" dirty="0" err="1"/>
              <a:t>Flutter</a:t>
            </a:r>
            <a:r>
              <a:rPr lang="ru-RU" sz="2400" dirty="0"/>
              <a:t> 1.0 </a:t>
            </a:r>
            <a:r>
              <a:rPr lang="ru-RU" sz="2400" dirty="0" smtClean="0"/>
              <a:t>е </a:t>
            </a:r>
            <a:r>
              <a:rPr lang="ru-RU" sz="2400" dirty="0" err="1"/>
              <a:t>пуснат</a:t>
            </a:r>
            <a:r>
              <a:rPr lang="ru-RU" sz="2400" dirty="0"/>
              <a:t> на </a:t>
            </a:r>
            <a:r>
              <a:rPr lang="ru-RU" sz="2400" dirty="0" err="1"/>
              <a:t>събитието</a:t>
            </a:r>
            <a:r>
              <a:rPr lang="ru-RU" sz="2400" dirty="0"/>
              <a:t> </a:t>
            </a:r>
            <a:r>
              <a:rPr lang="ru-RU" sz="2400" dirty="0" err="1"/>
              <a:t>Flutter</a:t>
            </a:r>
            <a:r>
              <a:rPr lang="ru-RU" sz="2400" dirty="0"/>
              <a:t> </a:t>
            </a:r>
            <a:r>
              <a:rPr lang="ru-RU" sz="2400" dirty="0" err="1"/>
              <a:t>Live</a:t>
            </a:r>
            <a:r>
              <a:rPr lang="ru-RU" sz="2400" dirty="0"/>
              <a:t>, </a:t>
            </a:r>
            <a:r>
              <a:rPr lang="ru-RU" sz="2400" dirty="0" err="1"/>
              <a:t>обозначавайки</a:t>
            </a:r>
            <a:r>
              <a:rPr lang="ru-RU" sz="2400" dirty="0"/>
              <a:t> </a:t>
            </a:r>
            <a:r>
              <a:rPr lang="ru-RU" sz="2400" dirty="0" err="1"/>
              <a:t>първата</a:t>
            </a:r>
            <a:r>
              <a:rPr lang="ru-RU" sz="2400" dirty="0"/>
              <a:t> „</a:t>
            </a:r>
            <a:r>
              <a:rPr lang="ru-RU" sz="2400" dirty="0" err="1"/>
              <a:t>стабилна</a:t>
            </a:r>
            <a:r>
              <a:rPr lang="ru-RU" sz="2400" dirty="0"/>
              <a:t>“ версия на </a:t>
            </a:r>
            <a:r>
              <a:rPr lang="ru-RU" sz="2400" dirty="0" err="1" smtClean="0"/>
              <a:t>фреймуърка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err="1" smtClean="0"/>
              <a:t>Последната</a:t>
            </a:r>
            <a:r>
              <a:rPr lang="ru-RU" sz="2400" dirty="0" smtClean="0"/>
              <a:t> версия е </a:t>
            </a:r>
            <a:r>
              <a:rPr lang="ru-RU" sz="2400" dirty="0" err="1" smtClean="0"/>
              <a:t>пусната</a:t>
            </a:r>
            <a:r>
              <a:rPr lang="ru-RU" sz="2400" dirty="0"/>
              <a:t> </a:t>
            </a:r>
            <a:r>
              <a:rPr lang="ru-RU" sz="2400" dirty="0" smtClean="0"/>
              <a:t>на </a:t>
            </a:r>
            <a:r>
              <a:rPr lang="ru-RU" sz="2400" dirty="0"/>
              <a:t>8 </a:t>
            </a:r>
            <a:r>
              <a:rPr lang="ru-RU" sz="2400" dirty="0" err="1"/>
              <a:t>септември</a:t>
            </a:r>
            <a:r>
              <a:rPr lang="ru-RU" sz="2400" dirty="0"/>
              <a:t> 2021 г. </a:t>
            </a:r>
            <a:r>
              <a:rPr lang="en-US" sz="2400" dirty="0"/>
              <a:t>Google </a:t>
            </a:r>
            <a:r>
              <a:rPr lang="ru-RU" sz="2400" dirty="0" err="1"/>
              <a:t>пусна</a:t>
            </a:r>
            <a:r>
              <a:rPr lang="ru-RU" sz="2400" dirty="0"/>
              <a:t> </a:t>
            </a:r>
            <a:r>
              <a:rPr lang="en-US" sz="2400" dirty="0"/>
              <a:t>Dart SDK </a:t>
            </a:r>
            <a:r>
              <a:rPr lang="ru-RU" sz="2400" dirty="0" err="1"/>
              <a:t>във</a:t>
            </a:r>
            <a:r>
              <a:rPr lang="ru-RU" sz="2400" dirty="0"/>
              <a:t> версия 2.14 и </a:t>
            </a:r>
            <a:r>
              <a:rPr lang="en-US" sz="2400" dirty="0"/>
              <a:t>Flutter </a:t>
            </a:r>
            <a:r>
              <a:rPr lang="ru-RU" sz="2400" dirty="0"/>
              <a:t>версия 2.5. </a:t>
            </a:r>
            <a:r>
              <a:rPr lang="ru-RU" sz="2400" dirty="0" err="1"/>
              <a:t>Актуализацията</a:t>
            </a:r>
            <a:r>
              <a:rPr lang="ru-RU" sz="2400" dirty="0"/>
              <a:t> </a:t>
            </a:r>
            <a:r>
              <a:rPr lang="ru-RU" sz="2400" dirty="0" err="1"/>
              <a:t>донесе</a:t>
            </a:r>
            <a:r>
              <a:rPr lang="ru-RU" sz="2400" dirty="0"/>
              <a:t> </a:t>
            </a:r>
            <a:r>
              <a:rPr lang="ru-RU" sz="2400" dirty="0" err="1"/>
              <a:t>подобрения</a:t>
            </a:r>
            <a:r>
              <a:rPr lang="ru-RU" sz="2400" dirty="0"/>
              <a:t> в режима на </a:t>
            </a:r>
            <a:r>
              <a:rPr lang="ru-RU" sz="2400" dirty="0" err="1"/>
              <a:t>цял</a:t>
            </a:r>
            <a:r>
              <a:rPr lang="ru-RU" sz="2400" dirty="0"/>
              <a:t> </a:t>
            </a:r>
            <a:r>
              <a:rPr lang="ru-RU" sz="2400" dirty="0" err="1"/>
              <a:t>екран</a:t>
            </a:r>
            <a:r>
              <a:rPr lang="ru-RU" sz="2400" dirty="0"/>
              <a:t> </a:t>
            </a:r>
            <a:r>
              <a:rPr lang="en-US" sz="2400" dirty="0"/>
              <a:t>Android </a:t>
            </a:r>
            <a:r>
              <a:rPr lang="ru-RU" sz="2400" dirty="0"/>
              <a:t>и </a:t>
            </a:r>
            <a:r>
              <a:rPr lang="ru-RU" sz="2400" dirty="0" err="1"/>
              <a:t>последната</a:t>
            </a:r>
            <a:r>
              <a:rPr lang="ru-RU" sz="2400" dirty="0"/>
              <a:t> версия на </a:t>
            </a:r>
            <a:r>
              <a:rPr lang="ru-RU" sz="2400" dirty="0" err="1"/>
              <a:t>Материалния</a:t>
            </a:r>
            <a:r>
              <a:rPr lang="ru-RU" sz="2400" dirty="0"/>
              <a:t> дизайн на </a:t>
            </a:r>
            <a:r>
              <a:rPr lang="en-US" sz="2400" dirty="0"/>
              <a:t>Google, </a:t>
            </a:r>
            <a:r>
              <a:rPr lang="ru-RU" sz="2400" dirty="0"/>
              <a:t>наречена </a:t>
            </a:r>
            <a:r>
              <a:rPr lang="en-US" sz="2400" dirty="0"/>
              <a:t>Material You.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78746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r>
              <a:rPr lang="bg-BG" dirty="0" smtClean="0"/>
              <a:t> архитектура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err="1"/>
              <a:t>Основните</a:t>
            </a:r>
            <a:r>
              <a:rPr lang="ru-RU" sz="2400" dirty="0"/>
              <a:t> </a:t>
            </a:r>
            <a:r>
              <a:rPr lang="ru-RU" sz="2400" dirty="0" err="1"/>
              <a:t>компоненти</a:t>
            </a:r>
            <a:r>
              <a:rPr lang="ru-RU" sz="2400" dirty="0"/>
              <a:t> на </a:t>
            </a:r>
            <a:r>
              <a:rPr lang="ru-RU" sz="2400" dirty="0" err="1"/>
              <a:t>Flutter</a:t>
            </a:r>
            <a:r>
              <a:rPr lang="ru-RU" sz="2400" dirty="0"/>
              <a:t> </a:t>
            </a:r>
            <a:r>
              <a:rPr lang="ru-RU" sz="2400" dirty="0" err="1" smtClean="0"/>
              <a:t>включват</a:t>
            </a:r>
            <a:r>
              <a:rPr lang="en-US" sz="2400" dirty="0" smtClean="0"/>
              <a:t>:</a:t>
            </a:r>
            <a:endParaRPr lang="bg-BG" sz="2400" dirty="0" smtClean="0"/>
          </a:p>
          <a:p>
            <a:endParaRPr lang="bg-BG" dirty="0"/>
          </a:p>
          <a:p>
            <a:r>
              <a:rPr lang="en-US" dirty="0" smtClean="0"/>
              <a:t>Dart platform</a:t>
            </a:r>
          </a:p>
          <a:p>
            <a:r>
              <a:rPr lang="en-US" dirty="0" smtClean="0"/>
              <a:t>Flutter </a:t>
            </a:r>
            <a:r>
              <a:rPr lang="en-US" dirty="0"/>
              <a:t>engine</a:t>
            </a:r>
          </a:p>
          <a:p>
            <a:r>
              <a:rPr lang="en-US" dirty="0"/>
              <a:t>Foundation library</a:t>
            </a:r>
          </a:p>
          <a:p>
            <a:r>
              <a:rPr lang="en-US" dirty="0"/>
              <a:t>Design-specific widgets</a:t>
            </a:r>
          </a:p>
          <a:p>
            <a:r>
              <a:rPr lang="en-US" dirty="0"/>
              <a:t>Flutter Development Tools 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15" y="1144588"/>
            <a:ext cx="503237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" y="1133836"/>
            <a:ext cx="4518890" cy="4518890"/>
          </a:xfrm>
          <a:prstGeom prst="rect">
            <a:avLst/>
          </a:prstGeom>
        </p:spPr>
      </p:pic>
      <p:sp>
        <p:nvSpPr>
          <p:cNvPr id="5" name="Заглавие 1"/>
          <p:cNvSpPr>
            <a:spLocks noGrp="1"/>
          </p:cNvSpPr>
          <p:nvPr>
            <p:ph idx="1"/>
          </p:nvPr>
        </p:nvSpPr>
        <p:spPr>
          <a:xfrm>
            <a:off x="4581236" y="591127"/>
            <a:ext cx="6936509" cy="598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Dart </a:t>
            </a:r>
            <a:r>
              <a:rPr lang="en-US" sz="2800" b="1" dirty="0" smtClean="0"/>
              <a:t>platform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ru-RU" sz="2200" dirty="0" err="1" smtClean="0"/>
              <a:t>Приложенията</a:t>
            </a:r>
            <a:r>
              <a:rPr lang="ru-RU" sz="2200" dirty="0" smtClean="0"/>
              <a:t> </a:t>
            </a:r>
            <a:r>
              <a:rPr lang="ru-RU" sz="2200" dirty="0" err="1"/>
              <a:t>Flutter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</a:t>
            </a:r>
            <a:r>
              <a:rPr lang="ru-RU" sz="2200" dirty="0" err="1"/>
              <a:t>написани</a:t>
            </a:r>
            <a:r>
              <a:rPr lang="ru-RU" sz="2200" dirty="0"/>
              <a:t> на </a:t>
            </a:r>
            <a:r>
              <a:rPr lang="ru-RU" sz="2200" dirty="0" err="1"/>
              <a:t>език</a:t>
            </a:r>
            <a:r>
              <a:rPr lang="ru-RU" sz="2200" dirty="0"/>
              <a:t> </a:t>
            </a:r>
            <a:r>
              <a:rPr lang="ru-RU" sz="2200" dirty="0" err="1"/>
              <a:t>Dart</a:t>
            </a:r>
            <a:r>
              <a:rPr lang="ru-RU" sz="2200" dirty="0"/>
              <a:t> и </a:t>
            </a:r>
            <a:r>
              <a:rPr lang="ru-RU" sz="2200" dirty="0" err="1"/>
              <a:t>използват</a:t>
            </a:r>
            <a:r>
              <a:rPr lang="ru-RU" sz="2200" dirty="0"/>
              <a:t> много от </a:t>
            </a:r>
            <a:r>
              <a:rPr lang="ru-RU" sz="2200" dirty="0" err="1" smtClean="0"/>
              <a:t>по-разширените</a:t>
            </a:r>
            <a:r>
              <a:rPr lang="ru-RU" sz="2200" dirty="0" smtClean="0"/>
              <a:t> </a:t>
            </a:r>
            <a:r>
              <a:rPr lang="ru-RU" sz="2200" dirty="0"/>
              <a:t>функции на </a:t>
            </a:r>
            <a:r>
              <a:rPr lang="ru-RU" sz="2200" dirty="0" err="1"/>
              <a:t>езика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bg-BG" sz="2200" dirty="0" smtClean="0"/>
              <a:t>На </a:t>
            </a:r>
            <a:r>
              <a:rPr lang="en-US" sz="2200" dirty="0"/>
              <a:t>Windows, </a:t>
            </a:r>
            <a:r>
              <a:rPr lang="en-US" sz="2200" dirty="0" err="1"/>
              <a:t>macOS</a:t>
            </a:r>
            <a:r>
              <a:rPr lang="en-US" sz="2200" dirty="0"/>
              <a:t> </a:t>
            </a:r>
            <a:r>
              <a:rPr lang="bg-BG" sz="2200" dirty="0"/>
              <a:t>и </a:t>
            </a:r>
            <a:r>
              <a:rPr lang="en-US" sz="2200" dirty="0" smtClean="0"/>
              <a:t>Linux, </a:t>
            </a:r>
            <a:r>
              <a:rPr lang="en-US" sz="2200" dirty="0"/>
              <a:t>Flutter </a:t>
            </a:r>
            <a:r>
              <a:rPr lang="bg-BG" sz="2200" dirty="0"/>
              <a:t>работи във виртуалната машина </a:t>
            </a:r>
            <a:r>
              <a:rPr lang="en-US" sz="2200" dirty="0" smtClean="0"/>
              <a:t>Dart.</a:t>
            </a:r>
          </a:p>
          <a:p>
            <a:pPr marL="0" indent="0">
              <a:buNone/>
            </a:pPr>
            <a:r>
              <a:rPr lang="ru-RU" sz="2200" dirty="0" smtClean="0"/>
              <a:t> </a:t>
            </a:r>
            <a:r>
              <a:rPr lang="ru-RU" sz="2200" dirty="0" err="1" smtClean="0"/>
              <a:t>Докато</a:t>
            </a:r>
            <a:r>
              <a:rPr lang="ru-RU" sz="2200" dirty="0" smtClean="0"/>
              <a:t> </a:t>
            </a:r>
            <a:r>
              <a:rPr lang="ru-RU" sz="2200" dirty="0" err="1"/>
              <a:t>пише</a:t>
            </a:r>
            <a:r>
              <a:rPr lang="ru-RU" sz="2200" dirty="0"/>
              <a:t> и </a:t>
            </a:r>
            <a:r>
              <a:rPr lang="ru-RU" sz="2200" dirty="0" err="1"/>
              <a:t>отстранява</a:t>
            </a:r>
            <a:r>
              <a:rPr lang="ru-RU" sz="2200" dirty="0"/>
              <a:t> грешки в приложение, </a:t>
            </a:r>
            <a:r>
              <a:rPr lang="ru-RU" sz="2200" dirty="0" err="1"/>
              <a:t>Flutter</a:t>
            </a:r>
            <a:r>
              <a:rPr lang="ru-RU" sz="2200" dirty="0"/>
              <a:t> </a:t>
            </a:r>
            <a:r>
              <a:rPr lang="ru-RU" sz="2200" dirty="0" err="1"/>
              <a:t>използва</a:t>
            </a:r>
            <a:r>
              <a:rPr lang="ru-RU" sz="2200" dirty="0"/>
              <a:t> </a:t>
            </a:r>
            <a:r>
              <a:rPr lang="ru-RU" sz="2200" dirty="0" err="1" smtClean="0"/>
              <a:t>компилатор</a:t>
            </a:r>
            <a:r>
              <a:rPr lang="ru-RU" sz="2200" dirty="0" smtClean="0"/>
              <a:t> </a:t>
            </a:r>
            <a:r>
              <a:rPr lang="ru-RU" sz="2200" dirty="0" err="1"/>
              <a:t>Just</a:t>
            </a:r>
            <a:r>
              <a:rPr lang="ru-RU" sz="2200" dirty="0"/>
              <a:t> </a:t>
            </a:r>
            <a:r>
              <a:rPr lang="ru-RU" sz="2200" dirty="0" err="1"/>
              <a:t>In</a:t>
            </a:r>
            <a:r>
              <a:rPr lang="ru-RU" sz="2200" dirty="0"/>
              <a:t> </a:t>
            </a:r>
            <a:r>
              <a:rPr lang="ru-RU" sz="2200" dirty="0" err="1"/>
              <a:t>Time</a:t>
            </a:r>
            <a:r>
              <a:rPr lang="ru-RU" sz="2200" dirty="0"/>
              <a:t>, </a:t>
            </a:r>
            <a:r>
              <a:rPr lang="ru-RU" sz="2200" dirty="0" err="1"/>
              <a:t>позволяваща</a:t>
            </a:r>
            <a:r>
              <a:rPr lang="ru-RU" sz="2200" dirty="0"/>
              <a:t> </a:t>
            </a:r>
            <a:r>
              <a:rPr lang="en-US" dirty="0"/>
              <a:t>"hot </a:t>
            </a:r>
            <a:r>
              <a:rPr lang="en-US" dirty="0" smtClean="0"/>
              <a:t>reload“ - </a:t>
            </a:r>
            <a:r>
              <a:rPr lang="ru-RU" sz="2200" dirty="0" smtClean="0"/>
              <a:t>"</a:t>
            </a:r>
            <a:r>
              <a:rPr lang="ru-RU" sz="2200" dirty="0" err="1"/>
              <a:t>горещо</a:t>
            </a:r>
            <a:r>
              <a:rPr lang="ru-RU" sz="2200" dirty="0"/>
              <a:t> </a:t>
            </a:r>
            <a:r>
              <a:rPr lang="ru-RU" sz="2200" dirty="0" err="1"/>
              <a:t>презареждане</a:t>
            </a:r>
            <a:r>
              <a:rPr lang="ru-RU" sz="2200" dirty="0"/>
              <a:t>", с </a:t>
            </a:r>
            <a:r>
              <a:rPr lang="ru-RU" sz="2200" dirty="0" err="1"/>
              <a:t>което</a:t>
            </a:r>
            <a:r>
              <a:rPr lang="ru-RU" sz="2200" dirty="0"/>
              <a:t> модификации на </a:t>
            </a:r>
            <a:r>
              <a:rPr lang="ru-RU" sz="2200" dirty="0" err="1"/>
              <a:t>изходните</a:t>
            </a:r>
            <a:r>
              <a:rPr lang="ru-RU" sz="2200" dirty="0"/>
              <a:t> </a:t>
            </a:r>
            <a:r>
              <a:rPr lang="ru-RU" sz="2200" dirty="0" err="1"/>
              <a:t>файлове</a:t>
            </a:r>
            <a:r>
              <a:rPr lang="ru-RU" sz="2200" dirty="0"/>
              <a:t> </a:t>
            </a:r>
            <a:r>
              <a:rPr lang="ru-RU" sz="2200" dirty="0" err="1"/>
              <a:t>могат</a:t>
            </a:r>
            <a:r>
              <a:rPr lang="ru-RU" sz="2200" dirty="0"/>
              <a:t> да </a:t>
            </a:r>
            <a:r>
              <a:rPr lang="ru-RU" sz="2200" dirty="0" err="1"/>
              <a:t>бъдат</a:t>
            </a:r>
            <a:r>
              <a:rPr lang="ru-RU" sz="2200" dirty="0"/>
              <a:t> </a:t>
            </a:r>
            <a:r>
              <a:rPr lang="ru-RU" sz="2200" dirty="0" err="1" smtClean="0"/>
              <a:t>добавени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работещо</a:t>
            </a:r>
            <a:r>
              <a:rPr lang="ru-RU" sz="2200" dirty="0"/>
              <a:t> приложение. </a:t>
            </a:r>
            <a:r>
              <a:rPr lang="ru-RU" sz="2200" dirty="0" err="1"/>
              <a:t>Flutter</a:t>
            </a:r>
            <a:r>
              <a:rPr lang="ru-RU" sz="2200" dirty="0"/>
              <a:t> </a:t>
            </a:r>
            <a:r>
              <a:rPr lang="ru-RU" sz="2200" dirty="0" err="1"/>
              <a:t>разширява</a:t>
            </a:r>
            <a:r>
              <a:rPr lang="ru-RU" sz="2200" dirty="0"/>
              <a:t> </a:t>
            </a:r>
            <a:r>
              <a:rPr lang="ru-RU" sz="2200" dirty="0" err="1"/>
              <a:t>това</a:t>
            </a:r>
            <a:r>
              <a:rPr lang="ru-RU" sz="2200" dirty="0"/>
              <a:t> с </a:t>
            </a:r>
            <a:r>
              <a:rPr lang="ru-RU" sz="2200" dirty="0" err="1"/>
              <a:t>поддръжка</a:t>
            </a:r>
            <a:r>
              <a:rPr lang="ru-RU" sz="2200" dirty="0"/>
              <a:t> за </a:t>
            </a:r>
            <a:r>
              <a:rPr lang="ru-RU" sz="2200" dirty="0" err="1"/>
              <a:t>горещо</a:t>
            </a:r>
            <a:r>
              <a:rPr lang="ru-RU" sz="2200" dirty="0"/>
              <a:t> </a:t>
            </a:r>
            <a:r>
              <a:rPr lang="ru-RU" sz="2200" dirty="0" err="1"/>
              <a:t>презареждане</a:t>
            </a:r>
            <a:r>
              <a:rPr lang="ru-RU" sz="2200" dirty="0"/>
              <a:t> </a:t>
            </a:r>
            <a:r>
              <a:rPr lang="ru-RU" sz="2200" dirty="0" err="1"/>
              <a:t>със</a:t>
            </a:r>
            <a:r>
              <a:rPr lang="ru-RU" sz="2200" dirty="0"/>
              <a:t> </a:t>
            </a:r>
            <a:r>
              <a:rPr lang="ru-RU" sz="2200" dirty="0" err="1"/>
              <a:t>състояние</a:t>
            </a:r>
            <a:r>
              <a:rPr lang="ru-RU" sz="2200" dirty="0"/>
              <a:t>, </a:t>
            </a:r>
            <a:r>
              <a:rPr lang="ru-RU" sz="2200" dirty="0" err="1"/>
              <a:t>където</a:t>
            </a:r>
            <a:r>
              <a:rPr lang="ru-RU" sz="2200" dirty="0"/>
              <a:t> в </a:t>
            </a:r>
            <a:r>
              <a:rPr lang="ru-RU" sz="2200" dirty="0" err="1"/>
              <a:t>повечето</a:t>
            </a:r>
            <a:r>
              <a:rPr lang="ru-RU" sz="2200" dirty="0"/>
              <a:t> случаи </a:t>
            </a:r>
            <a:r>
              <a:rPr lang="ru-RU" sz="2200" dirty="0" err="1"/>
              <a:t>промените</a:t>
            </a:r>
            <a:r>
              <a:rPr lang="ru-RU" sz="2200" dirty="0"/>
              <a:t> в </a:t>
            </a:r>
            <a:r>
              <a:rPr lang="ru-RU" sz="2200" dirty="0" err="1"/>
              <a:t>изходния</a:t>
            </a:r>
            <a:r>
              <a:rPr lang="ru-RU" sz="2200" dirty="0"/>
              <a:t> код се </a:t>
            </a:r>
            <a:r>
              <a:rPr lang="ru-RU" sz="2200" dirty="0" err="1"/>
              <a:t>отразяват</a:t>
            </a:r>
            <a:r>
              <a:rPr lang="ru-RU" sz="2200" dirty="0"/>
              <a:t> </a:t>
            </a:r>
            <a:r>
              <a:rPr lang="ru-RU" sz="2200" dirty="0" err="1"/>
              <a:t>незабавно</a:t>
            </a:r>
            <a:r>
              <a:rPr lang="ru-RU" sz="2200" dirty="0"/>
              <a:t> в </a:t>
            </a:r>
            <a:r>
              <a:rPr lang="ru-RU" sz="2200" dirty="0" err="1"/>
              <a:t>работещото</a:t>
            </a:r>
            <a:r>
              <a:rPr lang="ru-RU" sz="2200" dirty="0"/>
              <a:t> приложение, без да се </a:t>
            </a:r>
            <a:r>
              <a:rPr lang="ru-RU" sz="2200" dirty="0" err="1"/>
              <a:t>изисква</a:t>
            </a:r>
            <a:r>
              <a:rPr lang="ru-RU" sz="2200" dirty="0"/>
              <a:t> </a:t>
            </a:r>
            <a:r>
              <a:rPr lang="ru-RU" sz="2200" dirty="0" err="1"/>
              <a:t>рестартиране</a:t>
            </a:r>
            <a:r>
              <a:rPr lang="ru-RU" sz="2200" dirty="0"/>
              <a:t> или </a:t>
            </a:r>
            <a:r>
              <a:rPr lang="ru-RU" sz="2200" dirty="0" err="1"/>
              <a:t>загуба</a:t>
            </a:r>
            <a:r>
              <a:rPr lang="ru-RU" sz="2200" dirty="0"/>
              <a:t> на </a:t>
            </a:r>
            <a:r>
              <a:rPr lang="ru-RU" sz="2200" dirty="0" err="1" smtClean="0"/>
              <a:t>текущото</a:t>
            </a:r>
            <a:r>
              <a:rPr lang="ru-RU" sz="2200" dirty="0" smtClean="0"/>
              <a:t> </a:t>
            </a:r>
            <a:r>
              <a:rPr lang="ru-RU" sz="2200" dirty="0" err="1" smtClean="0"/>
              <a:t>състояние</a:t>
            </a:r>
            <a:r>
              <a:rPr lang="ru-RU" sz="2200" dirty="0"/>
              <a:t>.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2218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628073"/>
            <a:ext cx="6033655" cy="59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Flutter </a:t>
            </a:r>
            <a:r>
              <a:rPr lang="en-US" sz="2600" b="1" dirty="0" smtClean="0"/>
              <a:t>engine</a:t>
            </a:r>
            <a:endParaRPr lang="bg-BG" sz="2600" b="1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 err="1" smtClean="0"/>
              <a:t>Двигателят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Flutter</a:t>
            </a:r>
            <a:r>
              <a:rPr lang="ru-RU" sz="2400" dirty="0"/>
              <a:t>, написан </a:t>
            </a:r>
            <a:r>
              <a:rPr lang="ru-RU" sz="2400" dirty="0" err="1"/>
              <a:t>предимно</a:t>
            </a:r>
            <a:r>
              <a:rPr lang="ru-RU" sz="2400" dirty="0"/>
              <a:t> на C ++, </a:t>
            </a:r>
            <a:r>
              <a:rPr lang="ru-RU" sz="2400" dirty="0" err="1"/>
              <a:t>осигурява</a:t>
            </a:r>
            <a:r>
              <a:rPr lang="ru-RU" sz="2400" dirty="0"/>
              <a:t> </a:t>
            </a:r>
            <a:r>
              <a:rPr lang="ru-RU" sz="2400" dirty="0" err="1"/>
              <a:t>поддръжка</a:t>
            </a:r>
            <a:r>
              <a:rPr lang="ru-RU" sz="2400" dirty="0"/>
              <a:t> за </a:t>
            </a:r>
            <a:r>
              <a:rPr lang="ru-RU" sz="2400" dirty="0" err="1"/>
              <a:t>изобразяване</a:t>
            </a:r>
            <a:r>
              <a:rPr lang="ru-RU" sz="2400" dirty="0"/>
              <a:t> на </a:t>
            </a:r>
            <a:r>
              <a:rPr lang="ru-RU" sz="2400" dirty="0" err="1"/>
              <a:t>ниско</a:t>
            </a:r>
            <a:r>
              <a:rPr lang="ru-RU" sz="2400" dirty="0"/>
              <a:t> </a:t>
            </a:r>
            <a:r>
              <a:rPr lang="ru-RU" sz="2400" dirty="0" err="1"/>
              <a:t>ниво</a:t>
            </a:r>
            <a:r>
              <a:rPr lang="ru-RU" sz="2400" dirty="0"/>
              <a:t>, </a:t>
            </a:r>
            <a:r>
              <a:rPr lang="ru-RU" sz="2400" dirty="0" err="1"/>
              <a:t>използвайки</a:t>
            </a:r>
            <a:r>
              <a:rPr lang="ru-RU" sz="2400" dirty="0"/>
              <a:t> </a:t>
            </a:r>
            <a:r>
              <a:rPr lang="ru-RU" sz="2400" dirty="0" err="1"/>
              <a:t>графичната</a:t>
            </a:r>
            <a:r>
              <a:rPr lang="ru-RU" sz="2400" dirty="0"/>
              <a:t> библиотека </a:t>
            </a:r>
            <a:r>
              <a:rPr lang="ru-RU" sz="2400" dirty="0" err="1"/>
              <a:t>Skia</a:t>
            </a:r>
            <a:r>
              <a:rPr lang="ru-RU" sz="2400" dirty="0"/>
              <a:t> на </a:t>
            </a:r>
            <a:r>
              <a:rPr lang="ru-RU" sz="2400" dirty="0" err="1"/>
              <a:t>Google</a:t>
            </a:r>
            <a:r>
              <a:rPr lang="ru-RU" sz="2400" dirty="0"/>
              <a:t>. </a:t>
            </a:r>
            <a:r>
              <a:rPr lang="ru-RU" sz="2400" dirty="0" err="1"/>
              <a:t>Освен</a:t>
            </a:r>
            <a:r>
              <a:rPr lang="ru-RU" sz="2400" dirty="0"/>
              <a:t> </a:t>
            </a:r>
            <a:r>
              <a:rPr lang="ru-RU" sz="2400" dirty="0" err="1"/>
              <a:t>това</a:t>
            </a:r>
            <a:r>
              <a:rPr lang="ru-RU" sz="2400" dirty="0"/>
              <a:t> той </a:t>
            </a:r>
            <a:r>
              <a:rPr lang="ru-RU" sz="2400" dirty="0" err="1"/>
              <a:t>взаимодейства</a:t>
            </a:r>
            <a:r>
              <a:rPr lang="ru-RU" sz="2400" dirty="0"/>
              <a:t>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специфични</a:t>
            </a:r>
            <a:r>
              <a:rPr lang="ru-RU" sz="2400" dirty="0"/>
              <a:t> за </a:t>
            </a:r>
            <a:r>
              <a:rPr lang="ru-RU" sz="2400" dirty="0" err="1"/>
              <a:t>платформата</a:t>
            </a:r>
            <a:r>
              <a:rPr lang="ru-RU" sz="2400" dirty="0"/>
              <a:t> SDK,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тези</a:t>
            </a:r>
            <a:r>
              <a:rPr lang="ru-RU" sz="2400" dirty="0"/>
              <a:t>, </a:t>
            </a:r>
            <a:r>
              <a:rPr lang="ru-RU" sz="2400" dirty="0" err="1"/>
              <a:t>предоставени</a:t>
            </a:r>
            <a:r>
              <a:rPr lang="ru-RU" sz="2400" dirty="0"/>
              <a:t> от </a:t>
            </a:r>
            <a:r>
              <a:rPr lang="ru-RU" sz="2400" dirty="0" err="1"/>
              <a:t>Android</a:t>
            </a:r>
            <a:r>
              <a:rPr lang="ru-RU" sz="2400" dirty="0"/>
              <a:t> и </a:t>
            </a:r>
            <a:r>
              <a:rPr lang="ru-RU" sz="2400" dirty="0" err="1"/>
              <a:t>iOS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Той </a:t>
            </a:r>
            <a:r>
              <a:rPr lang="ru-RU" sz="2400" dirty="0" err="1"/>
              <a:t>реализира</a:t>
            </a:r>
            <a:r>
              <a:rPr lang="ru-RU" sz="2400" dirty="0"/>
              <a:t> </a:t>
            </a:r>
            <a:r>
              <a:rPr lang="ru-RU" sz="2400" dirty="0" err="1"/>
              <a:t>основните</a:t>
            </a:r>
            <a:r>
              <a:rPr lang="ru-RU" sz="2400" dirty="0"/>
              <a:t> библиотеки на </a:t>
            </a:r>
            <a:r>
              <a:rPr lang="ru-RU" sz="2400" dirty="0" err="1"/>
              <a:t>Flutter</a:t>
            </a:r>
            <a:r>
              <a:rPr lang="ru-RU" sz="2400" dirty="0"/>
              <a:t>, </a:t>
            </a:r>
            <a:r>
              <a:rPr lang="ru-RU" sz="2400" dirty="0" err="1"/>
              <a:t>включително</a:t>
            </a:r>
            <a:r>
              <a:rPr lang="ru-RU" sz="2400" dirty="0"/>
              <a:t> анимация и графики, </a:t>
            </a:r>
            <a:r>
              <a:rPr lang="ru-RU" sz="2400" dirty="0" err="1"/>
              <a:t>файлови</a:t>
            </a:r>
            <a:r>
              <a:rPr lang="ru-RU" sz="2400" dirty="0"/>
              <a:t> и </a:t>
            </a:r>
            <a:r>
              <a:rPr lang="ru-RU" sz="2400" dirty="0" err="1"/>
              <a:t>мрежови</a:t>
            </a:r>
            <a:r>
              <a:rPr lang="ru-RU" sz="2400" dirty="0"/>
              <a:t> </a:t>
            </a:r>
            <a:r>
              <a:rPr lang="ru-RU" sz="2400" dirty="0" err="1"/>
              <a:t>входове</a:t>
            </a:r>
            <a:r>
              <a:rPr lang="ru-RU" sz="2400" dirty="0"/>
              <a:t>/</a:t>
            </a:r>
            <a:r>
              <a:rPr lang="ru-RU" sz="2400" dirty="0" err="1"/>
              <a:t>изходи</a:t>
            </a:r>
            <a:r>
              <a:rPr lang="ru-RU" sz="2400" dirty="0"/>
              <a:t>, </a:t>
            </a:r>
            <a:r>
              <a:rPr lang="ru-RU" sz="2400" dirty="0" err="1"/>
              <a:t>поддръжка</a:t>
            </a:r>
            <a:r>
              <a:rPr lang="ru-RU" sz="2400" dirty="0"/>
              <a:t> за </a:t>
            </a:r>
            <a:r>
              <a:rPr lang="ru-RU" sz="2400" dirty="0" err="1"/>
              <a:t>достъпност</a:t>
            </a:r>
            <a:r>
              <a:rPr lang="ru-RU" sz="2400" dirty="0"/>
              <a:t>, архитектура на </a:t>
            </a:r>
            <a:r>
              <a:rPr lang="ru-RU" sz="2400" dirty="0" err="1"/>
              <a:t>плъгини</a:t>
            </a:r>
            <a:r>
              <a:rPr lang="ru-RU" sz="2400" dirty="0"/>
              <a:t> и верига от </a:t>
            </a:r>
            <a:r>
              <a:rPr lang="ru-RU" sz="2400" dirty="0" err="1"/>
              <a:t>инструменти</a:t>
            </a:r>
            <a:r>
              <a:rPr lang="ru-RU" sz="2400" dirty="0"/>
              <a:t> за </a:t>
            </a:r>
            <a:r>
              <a:rPr lang="ru-RU" sz="2400" dirty="0" err="1"/>
              <a:t>изпълнение</a:t>
            </a:r>
            <a:r>
              <a:rPr lang="ru-RU" sz="2400" dirty="0"/>
              <a:t> и </a:t>
            </a:r>
            <a:r>
              <a:rPr lang="ru-RU" sz="2400" dirty="0" err="1"/>
              <a:t>компилиране</a:t>
            </a:r>
            <a:r>
              <a:rPr lang="ru-RU" sz="2400" dirty="0"/>
              <a:t> на </a:t>
            </a:r>
            <a:r>
              <a:rPr lang="ru-RU" sz="2400" dirty="0" err="1"/>
              <a:t>Dart</a:t>
            </a:r>
            <a:r>
              <a:rPr lang="ru-RU" sz="2400" dirty="0"/>
              <a:t>.</a:t>
            </a:r>
            <a:endParaRPr lang="bg-BG" sz="2400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2" y="1143000"/>
            <a:ext cx="4974702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674255"/>
            <a:ext cx="10515600" cy="550270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Foundation </a:t>
            </a:r>
            <a:r>
              <a:rPr lang="en-US" sz="2400" b="1" dirty="0" smtClean="0"/>
              <a:t>library</a:t>
            </a:r>
            <a:endParaRPr lang="bg-BG" sz="2400" b="1" dirty="0" smtClean="0"/>
          </a:p>
          <a:p>
            <a:pPr marL="0" indent="0">
              <a:buNone/>
            </a:pPr>
            <a:r>
              <a:rPr lang="ru-RU" sz="2400" dirty="0" err="1" smtClean="0"/>
              <a:t>Foundation</a:t>
            </a:r>
            <a:r>
              <a:rPr lang="ru-RU" sz="2400" dirty="0" smtClean="0"/>
              <a:t> </a:t>
            </a:r>
            <a:r>
              <a:rPr lang="en-US" sz="2400" dirty="0" smtClean="0"/>
              <a:t>library</a:t>
            </a:r>
            <a:r>
              <a:rPr lang="ru-RU" sz="2400" dirty="0" smtClean="0"/>
              <a:t>, написана на </a:t>
            </a:r>
            <a:r>
              <a:rPr lang="ru-RU" sz="2400" dirty="0" err="1" smtClean="0"/>
              <a:t>Dart</a:t>
            </a:r>
            <a:r>
              <a:rPr lang="ru-RU" sz="2400" dirty="0" smtClean="0"/>
              <a:t>, </a:t>
            </a:r>
            <a:r>
              <a:rPr lang="ru-RU" sz="2400" dirty="0" err="1" smtClean="0"/>
              <a:t>предоставя</a:t>
            </a:r>
            <a:r>
              <a:rPr lang="ru-RU" sz="2400" dirty="0" smtClean="0"/>
              <a:t> </a:t>
            </a:r>
            <a:r>
              <a:rPr lang="ru-RU" sz="2400" dirty="0" err="1" smtClean="0"/>
              <a:t>основни</a:t>
            </a:r>
            <a:r>
              <a:rPr lang="ru-RU" sz="2400" dirty="0" smtClean="0"/>
              <a:t> </a:t>
            </a:r>
            <a:r>
              <a:rPr lang="ru-RU" sz="2400" dirty="0" err="1" smtClean="0"/>
              <a:t>класове</a:t>
            </a:r>
            <a:r>
              <a:rPr lang="ru-RU" sz="2400" dirty="0" smtClean="0"/>
              <a:t> и функции, </a:t>
            </a:r>
            <a:r>
              <a:rPr lang="ru-RU" sz="2400" dirty="0" err="1" smtClean="0"/>
              <a:t>които</a:t>
            </a:r>
            <a:r>
              <a:rPr lang="ru-RU" sz="2400" dirty="0" smtClean="0"/>
              <a:t> се </a:t>
            </a:r>
            <a:r>
              <a:rPr lang="ru-RU" sz="2400" dirty="0" err="1" smtClean="0"/>
              <a:t>използват</a:t>
            </a:r>
            <a:r>
              <a:rPr lang="ru-RU" sz="2400" dirty="0" smtClean="0"/>
              <a:t> за </a:t>
            </a:r>
            <a:r>
              <a:rPr lang="ru-RU" sz="2400" dirty="0" err="1" smtClean="0"/>
              <a:t>конструиране</a:t>
            </a:r>
            <a:r>
              <a:rPr lang="ru-RU" sz="2400" dirty="0" smtClean="0"/>
              <a:t> на приложения, </a:t>
            </a:r>
            <a:r>
              <a:rPr lang="ru-RU" sz="2400" dirty="0" err="1" smtClean="0"/>
              <a:t>използващи</a:t>
            </a:r>
            <a:r>
              <a:rPr lang="ru-RU" sz="2400" dirty="0" smtClean="0"/>
              <a:t> </a:t>
            </a:r>
            <a:r>
              <a:rPr lang="ru-RU" sz="2400" dirty="0" err="1" smtClean="0"/>
              <a:t>Flutter</a:t>
            </a:r>
            <a:r>
              <a:rPr lang="ru-RU" sz="2400" dirty="0" smtClean="0"/>
              <a:t>, </a:t>
            </a:r>
            <a:r>
              <a:rPr lang="ru-RU" sz="2400" dirty="0" err="1" smtClean="0"/>
              <a:t>като</a:t>
            </a:r>
            <a:r>
              <a:rPr lang="ru-RU" sz="2400" dirty="0" smtClean="0"/>
              <a:t> API за </a:t>
            </a:r>
            <a:r>
              <a:rPr lang="ru-RU" sz="2400" dirty="0" err="1" smtClean="0"/>
              <a:t>комуникация</a:t>
            </a:r>
            <a:r>
              <a:rPr lang="ru-RU" sz="2400" dirty="0" smtClean="0"/>
              <a:t> с двигателя.</a:t>
            </a:r>
            <a:endParaRPr lang="en-US" sz="24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en-US" sz="2400" b="1" dirty="0"/>
              <a:t>Design-specific widgets</a:t>
            </a:r>
          </a:p>
          <a:p>
            <a:pPr marL="0" indent="0">
              <a:buNone/>
            </a:pPr>
            <a:r>
              <a:rPr lang="ru-RU" sz="2400" dirty="0" err="1" smtClean="0"/>
              <a:t>Фреймуъркът</a:t>
            </a:r>
            <a:r>
              <a:rPr lang="ru-RU" sz="2400" dirty="0" smtClean="0"/>
              <a:t> на </a:t>
            </a:r>
            <a:r>
              <a:rPr lang="ru-RU" sz="2400" dirty="0" err="1"/>
              <a:t>Flutter</a:t>
            </a:r>
            <a:r>
              <a:rPr lang="ru-RU" sz="2400" dirty="0"/>
              <a:t> </a:t>
            </a:r>
            <a:r>
              <a:rPr lang="ru-RU" sz="2400" dirty="0" err="1"/>
              <a:t>съдържа</a:t>
            </a:r>
            <a:r>
              <a:rPr lang="ru-RU" sz="2400" dirty="0"/>
              <a:t> два набора </a:t>
            </a:r>
            <a:r>
              <a:rPr lang="ru-RU" sz="2400" dirty="0" err="1" smtClean="0"/>
              <a:t>уиджети</a:t>
            </a:r>
            <a:r>
              <a:rPr lang="ru-RU" sz="2400" dirty="0" smtClean="0"/>
              <a:t>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съответстват</a:t>
            </a:r>
            <a:r>
              <a:rPr lang="ru-RU" sz="2400" dirty="0"/>
              <a:t> на </a:t>
            </a:r>
            <a:r>
              <a:rPr lang="ru-RU" sz="2400" dirty="0" err="1"/>
              <a:t>специфични</a:t>
            </a:r>
            <a:r>
              <a:rPr lang="ru-RU" sz="2400" dirty="0"/>
              <a:t> </a:t>
            </a:r>
            <a:r>
              <a:rPr lang="ru-RU" sz="2400" dirty="0" err="1"/>
              <a:t>езици</a:t>
            </a:r>
            <a:r>
              <a:rPr lang="ru-RU" sz="2400" dirty="0"/>
              <a:t> за дизайн: </a:t>
            </a:r>
            <a:r>
              <a:rPr lang="ru-RU" sz="2400" dirty="0" err="1"/>
              <a:t>Приспособленията</a:t>
            </a:r>
            <a:r>
              <a:rPr lang="ru-RU" sz="2400" dirty="0"/>
              <a:t> за материален дизайн </a:t>
            </a:r>
            <a:r>
              <a:rPr lang="ru-RU" sz="2400" dirty="0" err="1"/>
              <a:t>реализират</a:t>
            </a:r>
            <a:r>
              <a:rPr lang="ru-RU" sz="2400" dirty="0"/>
              <a:t> </a:t>
            </a:r>
            <a:r>
              <a:rPr lang="ru-RU" sz="2400" dirty="0" err="1"/>
              <a:t>едноименния</a:t>
            </a:r>
            <a:r>
              <a:rPr lang="ru-RU" sz="2400" dirty="0"/>
              <a:t> </a:t>
            </a:r>
            <a:r>
              <a:rPr lang="ru-RU" sz="2400" dirty="0" err="1"/>
              <a:t>език</a:t>
            </a:r>
            <a:r>
              <a:rPr lang="ru-RU" sz="2400" dirty="0"/>
              <a:t> за дизайн на </a:t>
            </a:r>
            <a:r>
              <a:rPr lang="ru-RU" sz="2400" dirty="0" err="1"/>
              <a:t>Google</a:t>
            </a:r>
            <a:r>
              <a:rPr lang="ru-RU" sz="2400" dirty="0"/>
              <a:t>, а </a:t>
            </a:r>
            <a:r>
              <a:rPr lang="ru-RU" sz="2400" dirty="0" smtClean="0"/>
              <a:t>«</a:t>
            </a:r>
            <a:r>
              <a:rPr lang="ru-RU" sz="2400" dirty="0" err="1" smtClean="0"/>
              <a:t>Купертино</a:t>
            </a:r>
            <a:r>
              <a:rPr lang="ru-RU" sz="2400" dirty="0" smtClean="0"/>
              <a:t>» </a:t>
            </a:r>
            <a:r>
              <a:rPr lang="ru-RU" sz="2400" dirty="0" err="1"/>
              <a:t>прилагат</a:t>
            </a:r>
            <a:r>
              <a:rPr lang="ru-RU" sz="2400" dirty="0"/>
              <a:t> </a:t>
            </a:r>
            <a:r>
              <a:rPr lang="ru-RU" sz="2400" dirty="0" err="1"/>
              <a:t>указанията</a:t>
            </a:r>
            <a:r>
              <a:rPr lang="ru-RU" sz="2400" dirty="0"/>
              <a:t> на </a:t>
            </a:r>
            <a:r>
              <a:rPr lang="ru-RU" sz="2400" dirty="0" err="1"/>
              <a:t>Apple</a:t>
            </a:r>
            <a:r>
              <a:rPr lang="ru-RU" sz="2400" dirty="0"/>
              <a:t> за </a:t>
            </a:r>
            <a:r>
              <a:rPr lang="ru-RU" sz="2400" dirty="0" err="1"/>
              <a:t>човешки</a:t>
            </a:r>
            <a:r>
              <a:rPr lang="ru-RU" sz="2400" dirty="0"/>
              <a:t> интерфейс на </a:t>
            </a:r>
            <a:r>
              <a:rPr lang="ru-RU" sz="2400" dirty="0" err="1"/>
              <a:t>iOS</a:t>
            </a:r>
            <a:r>
              <a:rPr lang="ru-RU" sz="2400" dirty="0"/>
              <a:t>.</a:t>
            </a:r>
            <a:endParaRPr lang="en-US" sz="24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3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ип дърво">
  <a:themeElements>
    <a:clrScheme name="Тип дърво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Тип дърво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ип дър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TM03090434[[fn=Тип дърво]]</Template>
  <TotalTime>688</TotalTime>
  <Words>956</Words>
  <Application>Microsoft Office PowerPoint</Application>
  <PresentationFormat>Широк екран</PresentationFormat>
  <Paragraphs>88</Paragraphs>
  <Slides>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Cambria</vt:lpstr>
      <vt:lpstr>Century Gothic</vt:lpstr>
      <vt:lpstr>Wingdings</vt:lpstr>
      <vt:lpstr>Тип дърво</vt:lpstr>
      <vt:lpstr>Презентация на PowerPoint</vt:lpstr>
      <vt:lpstr>Съдържание:</vt:lpstr>
      <vt:lpstr>Какво представлява Flutter?</vt:lpstr>
      <vt:lpstr>История на създаването и развитието</vt:lpstr>
      <vt:lpstr>Презентация на PowerPoint</vt:lpstr>
      <vt:lpstr>Framework архитектура</vt:lpstr>
      <vt:lpstr>Презентация на PowerPoint</vt:lpstr>
      <vt:lpstr>Презентация на PowerPoint</vt:lpstr>
      <vt:lpstr>Презентация на PowerPoint</vt:lpstr>
      <vt:lpstr>Widgets(Приспособления)</vt:lpstr>
      <vt:lpstr>Презентация на PowerPoint</vt:lpstr>
      <vt:lpstr>Приложения, разработени чрез Flutter</vt:lpstr>
      <vt:lpstr>Презентация на PowerPoint</vt:lpstr>
      <vt:lpstr>Мнения на разработчици</vt:lpstr>
      <vt:lpstr>Презентация на PowerPoint</vt:lpstr>
      <vt:lpstr>Използвана литература: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</dc:title>
  <dc:creator>user</dc:creator>
  <cp:lastModifiedBy>user</cp:lastModifiedBy>
  <cp:revision>44</cp:revision>
  <dcterms:created xsi:type="dcterms:W3CDTF">2021-10-08T16:24:22Z</dcterms:created>
  <dcterms:modified xsi:type="dcterms:W3CDTF">2021-11-24T14:54:21Z</dcterms:modified>
</cp:coreProperties>
</file>