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1" r:id="rId9"/>
    <p:sldId id="265" r:id="rId10"/>
    <p:sldId id="267" r:id="rId11"/>
    <p:sldId id="272" r:id="rId12"/>
    <p:sldId id="273" r:id="rId13"/>
    <p:sldId id="274" r:id="rId14"/>
    <p:sldId id="275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BD"/>
    <a:srgbClr val="B78242"/>
    <a:srgbClr val="8842B7"/>
    <a:srgbClr val="002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5568F-CF17-4F0D-A55C-2B2A961FD8E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DD7E-A946-41F3-9094-70CED6486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5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D028CD-723E-4FF3-8985-F1CBA4C01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DC28-536E-4F00-BB1B-AA2C4351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90927F-EB72-4943-A4F1-25FF5E53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CD705-FD9C-431A-9936-FD52D62D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C751-4D5F-403E-8AE9-8ED570664FA6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3D5ED-6FF7-49D3-857A-F348622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F6BBED-EC30-4DEC-B12A-71F8041B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7AFA3-985A-4D89-B5E5-07423B21B156}"/>
              </a:ext>
            </a:extLst>
          </p:cNvPr>
          <p:cNvSpPr/>
          <p:nvPr userDrawn="1"/>
        </p:nvSpPr>
        <p:spPr>
          <a:xfrm>
            <a:off x="1910773" y="1820718"/>
            <a:ext cx="8370454" cy="3216564"/>
          </a:xfrm>
          <a:prstGeom prst="rect">
            <a:avLst/>
          </a:prstGeom>
          <a:solidFill>
            <a:schemeClr val="bg1">
              <a:alpha val="96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3CAA-8E71-4BD2-93FB-005705F9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4E425-7FB2-4408-87B2-4440E07B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D655E-BA42-43E7-A63C-4452699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E50B-F9F8-4727-811A-6C9060B68FD9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2F260-AFE6-497B-BF69-1B8C4F49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47C45-2484-4D89-A819-B64A40BA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08B826-827C-42EB-96F9-2DA0CB50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9E56F4-C4E6-4A9E-A878-C0147243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2CAA4-6012-4EBC-B909-C525D7AF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3E8D-D7A9-4C04-B813-8032D19EA4D2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025A-836F-428F-8319-DD9DA452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DFD92-E633-4414-8C31-CE6A0E19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89161-3B05-4A63-B015-C9159E08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32D32-9C39-4577-A70A-971695C7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DC5CB-F1E9-43FD-B278-5ED6DC0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5EB2-2933-43DA-940A-55123D88730B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491ED-3DD7-4AB0-898A-9E39949F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04D1F-BB6E-4ECB-984F-0B07B43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894" y="6200776"/>
            <a:ext cx="486156" cy="402336"/>
          </a:xfrm>
        </p:spPr>
        <p:txBody>
          <a:bodyPr/>
          <a:lstStyle>
            <a:lvl1pPr>
              <a:defRPr sz="2000">
                <a:solidFill>
                  <a:srgbClr val="0084BD"/>
                </a:solidFill>
              </a:defRPr>
            </a:lvl1pPr>
          </a:lstStyle>
          <a:p>
            <a:fld id="{0213EFF8-34B1-4727-9724-E780F97AFF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2ED4D-3602-44B7-887E-3F033774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80791-2211-4C64-8674-818FA01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FC1121-B8F8-45EC-9FCF-5DB5FF3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0284-195E-4A30-AC6E-BFEA916448F3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08141A-8FFF-4ADF-A599-5DCEA9C5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93BEE-E39A-49C4-BD16-AC3E40E9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26609-C50A-42E7-AA76-D1DDDA82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0E6E-0167-41B8-98DA-3145909C1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230466-33FE-4205-B98B-F249A668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B33167-6E5B-4EB2-A670-21D8C0A6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98A3-2EE7-4B38-8F73-36E13E49ACAE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ED4446-AACE-43CB-AE88-3266FCF7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AA3AB0-060C-4B5F-AF5F-A35AF65E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DAD50-0A51-4A5B-8346-98C9F523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36379-36FA-4ED6-8436-43B77699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CAC2B-1C42-4E50-AE4A-6CE7D787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3345D9-B562-4DD6-A5AC-3E95C67B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3D96D-BE71-493B-93E5-20B2AFFE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25A01-0D60-45AD-9474-A04E71B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5385-A590-4E82-AC8A-88DCE4362B84}" type="datetime1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8F86C-E6EB-4195-A5A5-652ACC3C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67313F-CEAF-46B1-BD19-78334930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9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54A31-04C2-48CF-869A-A8D776B9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667DCA-DDC1-4CF2-8F6C-40644C21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660-CA0A-4155-A6BB-8431FA30D386}" type="datetime1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8A0D09-1078-4D8A-AD01-0E64847B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5D6BFF-14BB-46ED-A926-FDA9D0AB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F65F2C-C71B-4806-8638-3C43E15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7D1-F9F2-46AC-96ED-7D9A2F8CE85B}" type="datetime1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DA252C-EF0B-47D1-A134-2402424C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261A48-B0DC-456D-982D-1F1975B4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3B6B1-1B52-4B2A-AB6C-6580AEBB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2B1AC-2409-4E4B-9A81-6B62B1AC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AB3F3E-D49B-46CC-91CB-EE7F0D88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9C7621-3D68-4D68-B936-8F44D31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64DF-F107-4A13-918D-FBAFD0FDC5EB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ADFF0-8117-43D9-84B8-D9F75A2D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87D3A-5B9A-4D8B-A793-49A99DB9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79DB-8F02-46BE-82BF-AB0BC3C3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E6A392-4CF8-4FDF-9993-46F376817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049F2-EBA3-4B2A-AC39-0D58FD478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2D426-38AB-4CD6-AAE5-F0641371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44C-FA90-400D-8845-04BCDCD1F45B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F651B-1A5B-41B3-B2BA-9B29235F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7C398-CB9E-4D4C-83F3-B64F633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8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6581C7-E1D4-46AF-BC80-9ED9123B0D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57ECA-4739-4B21-9FED-F50D3952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F9089-F8CD-4D91-AE28-EB32C584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B523F-8D37-4C1D-9BE5-325F5BBA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6EDD-CEEA-4E47-B13D-07621400C9AE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664F2-8598-4F2F-854A-42AD3B409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51EE7-4DEB-4E51-9C82-3A8A03549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EFF8-34B1-4727-9724-E780F97AFFD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78A52F-9064-490D-9C2F-4EBA4260242A}"/>
              </a:ext>
            </a:extLst>
          </p:cNvPr>
          <p:cNvSpPr/>
          <p:nvPr userDrawn="1"/>
        </p:nvSpPr>
        <p:spPr>
          <a:xfrm>
            <a:off x="240145" y="212436"/>
            <a:ext cx="11711709" cy="6433128"/>
          </a:xfrm>
          <a:prstGeom prst="rect">
            <a:avLst/>
          </a:prstGeom>
          <a:solidFill>
            <a:schemeClr val="bg1">
              <a:alpha val="96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7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CF5CC-56AD-4A6D-B543-722F59A4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367" y="2055194"/>
            <a:ext cx="8101263" cy="1810469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/>
              <a:t>Разработка программного обеспечения для исследования влияния предобработки текста на точность решения задач классификации текстовой информации</a:t>
            </a:r>
            <a:endParaRPr lang="ru-RU" sz="3200" dirty="0">
              <a:solidFill>
                <a:srgbClr val="002448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147AC-BC7D-4302-8B61-562A2B1C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367" y="3930315"/>
            <a:ext cx="8101263" cy="1074821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500"/>
              </a:spcBef>
            </a:pP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Выпускная квалификационная работа</a:t>
            </a:r>
          </a:p>
          <a:p>
            <a:pPr algn="just">
              <a:spcBef>
                <a:spcPts val="500"/>
              </a:spcBef>
            </a:pP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студента гр. </a:t>
            </a:r>
            <a:r>
              <a:rPr lang="en-US" b="1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1</a:t>
            </a:r>
            <a:r>
              <a:rPr lang="ru-RU" b="1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43</a:t>
            </a: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М</a:t>
            </a:r>
            <a:r>
              <a:rPr lang="ru-RU" b="1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 </a:t>
            </a: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Головкина Н.В.</a:t>
            </a:r>
          </a:p>
          <a:p>
            <a:pPr algn="just">
              <a:spcBef>
                <a:spcPts val="500"/>
              </a:spcBef>
            </a:pP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Руководитель: доцент, к.т.н., Цуканова </a:t>
            </a:r>
            <a:r>
              <a:rPr lang="ru-RU" b="1" dirty="0" err="1">
                <a:solidFill>
                  <a:srgbClr val="B78242"/>
                </a:solidFill>
                <a:latin typeface="Arial Rounded MT Bold" panose="020F0704030504030204" pitchFamily="34" charset="0"/>
              </a:rPr>
              <a:t>Н.И</a:t>
            </a:r>
            <a:r>
              <a:rPr lang="ru-RU" b="1" dirty="0">
                <a:solidFill>
                  <a:srgbClr val="B78242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 fontScale="90000"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Оценка качества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обучения</a:t>
            </a:r>
            <a:r>
              <a:rPr lang="en-US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.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Простые методы предобработки</a:t>
            </a:r>
            <a:endParaRPr lang="ru-RU" sz="3600" dirty="0">
              <a:solidFill>
                <a:srgbClr val="B78242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90600"/>
              </p:ext>
            </p:extLst>
          </p:nvPr>
        </p:nvGraphicFramePr>
        <p:xfrm>
          <a:off x="491287" y="1464869"/>
          <a:ext cx="6560196" cy="3461516"/>
        </p:xfrm>
        <a:graphic>
          <a:graphicData uri="http://schemas.openxmlformats.org/drawingml/2006/table">
            <a:tbl>
              <a:tblPr/>
              <a:tblGrid>
                <a:gridCol w="1691155">
                  <a:extLst>
                    <a:ext uri="{9D8B030D-6E8A-4147-A177-3AD203B41FA5}">
                      <a16:colId xmlns:a16="http://schemas.microsoft.com/office/drawing/2014/main" val="1473641567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707086023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1461614265"/>
                    </a:ext>
                  </a:extLst>
                </a:gridCol>
                <a:gridCol w="1486731">
                  <a:extLst>
                    <a:ext uri="{9D8B030D-6E8A-4147-A177-3AD203B41FA5}">
                      <a16:colId xmlns:a16="http://schemas.microsoft.com/office/drawing/2014/main" val="200450320"/>
                    </a:ext>
                  </a:extLst>
                </a:gridCol>
              </a:tblGrid>
              <a:tr h="419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 предобработки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Чувствительность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Специфичность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48418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1062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Удаление чисел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69,7%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8,0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94,3%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4537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Удаление дубликатов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69,6%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94,7%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47535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Приведение слов к нижнему регистру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72,3%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70,7%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95,0%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6395"/>
                  </a:ext>
                </a:extLst>
              </a:tr>
              <a:tr h="4198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Удаление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излишних пробельных символов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71,7%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70,6%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42597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Удаление стоп-слов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72,4%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72,5%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23720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Удаление символов пунктуации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72,2%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183512"/>
                  </a:ext>
                </a:extLst>
              </a:tr>
              <a:tr h="4198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Все простые методы предобработки текста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u-RU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кроме удаления чисел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74,3%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72,8%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95,1%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02315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Все простые методы предобработки текста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72,3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917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16005" y="1061720"/>
            <a:ext cx="11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Метрики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45681" y="4144283"/>
            <a:ext cx="4325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Обозначения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ложно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число ложно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557880" y="2831438"/>
            <a:ext cx="1949754" cy="1168400"/>
            <a:chOff x="7937500" y="3492500"/>
            <a:chExt cx="1949754" cy="11684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942083" y="3528723"/>
              <a:ext cx="1883135" cy="1053324"/>
              <a:chOff x="7903816" y="2687541"/>
              <a:chExt cx="1883135" cy="1053324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𝑇𝑁𝑅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7903816" y="2687541"/>
                <a:ext cx="188313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Специфичность</a:t>
                </a:r>
                <a:endParaRPr lang="ru-RU" u="sng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7937500" y="3492500"/>
              <a:ext cx="1949754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93994" y="1464869"/>
            <a:ext cx="4277527" cy="1168400"/>
            <a:chOff x="6924094" y="2247900"/>
            <a:chExt cx="4277527" cy="116840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6935966" y="2263030"/>
              <a:ext cx="1868557" cy="1053324"/>
              <a:chOff x="7903816" y="2687541"/>
              <a:chExt cx="186855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7903816" y="2687541"/>
                <a:ext cx="157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Точность</a:t>
                </a:r>
                <a:endParaRPr lang="ru-RU" u="sng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9064044" y="2296161"/>
              <a:ext cx="2137577" cy="1053324"/>
              <a:chOff x="7891116" y="2687541"/>
              <a:chExt cx="213757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7891116" y="2687541"/>
                <a:ext cx="213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Чувствительность</a:t>
                </a:r>
                <a:endParaRPr lang="ru-RU" u="sng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6924094" y="2247900"/>
              <a:ext cx="188042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9055100" y="2247900"/>
              <a:ext cx="2146300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82617" y="1061720"/>
            <a:ext cx="13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Оценка качества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обучения</a:t>
            </a:r>
            <a:r>
              <a:rPr lang="en-US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.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Методы нормализации</a:t>
            </a:r>
            <a:endParaRPr lang="ru-RU" sz="3600" dirty="0">
              <a:solidFill>
                <a:srgbClr val="B78242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5912"/>
              </p:ext>
            </p:extLst>
          </p:nvPr>
        </p:nvGraphicFramePr>
        <p:xfrm>
          <a:off x="491287" y="1464869"/>
          <a:ext cx="6560196" cy="1132735"/>
        </p:xfrm>
        <a:graphic>
          <a:graphicData uri="http://schemas.openxmlformats.org/drawingml/2006/table">
            <a:tbl>
              <a:tblPr/>
              <a:tblGrid>
                <a:gridCol w="1691155">
                  <a:extLst>
                    <a:ext uri="{9D8B030D-6E8A-4147-A177-3AD203B41FA5}">
                      <a16:colId xmlns:a16="http://schemas.microsoft.com/office/drawing/2014/main" val="1473641567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707086023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1461614265"/>
                    </a:ext>
                  </a:extLst>
                </a:gridCol>
                <a:gridCol w="1486731">
                  <a:extLst>
                    <a:ext uri="{9D8B030D-6E8A-4147-A177-3AD203B41FA5}">
                      <a16:colId xmlns:a16="http://schemas.microsoft.com/office/drawing/2014/main" val="200450320"/>
                    </a:ext>
                  </a:extLst>
                </a:gridCol>
              </a:tblGrid>
              <a:tr h="419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 предобработки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Чувствительность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Специфичность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48418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1062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Стемминг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,6%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75,2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95,5%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4537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Лемматизация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76,5%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76,4%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95,6%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4753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16005" y="1061720"/>
            <a:ext cx="11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Метрики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45681" y="4144283"/>
            <a:ext cx="4325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Обозначения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ложно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число ложно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557880" y="2831438"/>
            <a:ext cx="1949754" cy="1168400"/>
            <a:chOff x="7937500" y="3492500"/>
            <a:chExt cx="1949754" cy="11684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942083" y="3528723"/>
              <a:ext cx="1883135" cy="1053324"/>
              <a:chOff x="7903816" y="2687541"/>
              <a:chExt cx="1883135" cy="1053324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𝑇𝑁𝑅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7903816" y="2687541"/>
                <a:ext cx="188313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Специфичность</a:t>
                </a:r>
                <a:endParaRPr lang="ru-RU" u="sng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7937500" y="3492500"/>
              <a:ext cx="1949754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93994" y="1464869"/>
            <a:ext cx="4277527" cy="1168400"/>
            <a:chOff x="6924094" y="2247900"/>
            <a:chExt cx="4277527" cy="116840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6935966" y="2263030"/>
              <a:ext cx="1868557" cy="1053324"/>
              <a:chOff x="7903816" y="2687541"/>
              <a:chExt cx="186855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7903816" y="2687541"/>
                <a:ext cx="157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Точность</a:t>
                </a:r>
                <a:endParaRPr lang="ru-RU" u="sng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9064044" y="2296161"/>
              <a:ext cx="2137577" cy="1053324"/>
              <a:chOff x="7891116" y="2687541"/>
              <a:chExt cx="213757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7891116" y="2687541"/>
                <a:ext cx="213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Чувствительность</a:t>
                </a:r>
                <a:endParaRPr lang="ru-RU" u="sng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6924094" y="2247900"/>
              <a:ext cx="188042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9055100" y="2247900"/>
              <a:ext cx="2146300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82617" y="1061720"/>
            <a:ext cx="13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Оценка качества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обучения</a:t>
            </a:r>
            <a:r>
              <a:rPr lang="en-US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.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Методы векторизации</a:t>
            </a:r>
            <a:endParaRPr lang="ru-RU" sz="3600" dirty="0">
              <a:solidFill>
                <a:srgbClr val="B78242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52656"/>
              </p:ext>
            </p:extLst>
          </p:nvPr>
        </p:nvGraphicFramePr>
        <p:xfrm>
          <a:off x="491287" y="1464869"/>
          <a:ext cx="6560196" cy="1370372"/>
        </p:xfrm>
        <a:graphic>
          <a:graphicData uri="http://schemas.openxmlformats.org/drawingml/2006/table">
            <a:tbl>
              <a:tblPr/>
              <a:tblGrid>
                <a:gridCol w="1691155">
                  <a:extLst>
                    <a:ext uri="{9D8B030D-6E8A-4147-A177-3AD203B41FA5}">
                      <a16:colId xmlns:a16="http://schemas.microsoft.com/office/drawing/2014/main" val="1473641567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707086023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1461614265"/>
                    </a:ext>
                  </a:extLst>
                </a:gridCol>
                <a:gridCol w="1486731">
                  <a:extLst>
                    <a:ext uri="{9D8B030D-6E8A-4147-A177-3AD203B41FA5}">
                      <a16:colId xmlns:a16="http://schemas.microsoft.com/office/drawing/2014/main" val="200450320"/>
                    </a:ext>
                  </a:extLst>
                </a:gridCol>
              </a:tblGrid>
              <a:tr h="419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 предобработки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Чувствительность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Специфичность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48418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Мешок слов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1062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TF-IDF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73,3%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73,0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4537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Word2Vec CBOW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73,7%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73,3%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95,3%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01148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Word2Vec Skip gram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73,8%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73,3%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95,4%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3837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16005" y="1061720"/>
            <a:ext cx="11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Метрики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45681" y="4144283"/>
            <a:ext cx="4325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Обозначения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ложно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число ложно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557880" y="2831438"/>
            <a:ext cx="1949754" cy="1168400"/>
            <a:chOff x="7937500" y="3492500"/>
            <a:chExt cx="1949754" cy="11684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942083" y="3528723"/>
              <a:ext cx="1883135" cy="1053324"/>
              <a:chOff x="7903816" y="2687541"/>
              <a:chExt cx="1883135" cy="1053324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𝑇𝑁𝑅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7903816" y="2687541"/>
                <a:ext cx="188313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Специфичность</a:t>
                </a:r>
                <a:endParaRPr lang="ru-RU" u="sng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7937500" y="3492500"/>
              <a:ext cx="1949754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93994" y="1464869"/>
            <a:ext cx="4277527" cy="1168400"/>
            <a:chOff x="6924094" y="2247900"/>
            <a:chExt cx="4277527" cy="116840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6935966" y="2263030"/>
              <a:ext cx="1868557" cy="1053324"/>
              <a:chOff x="7903816" y="2687541"/>
              <a:chExt cx="186855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7903816" y="2687541"/>
                <a:ext cx="157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Точность</a:t>
                </a:r>
                <a:endParaRPr lang="ru-RU" u="sng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9064044" y="2296161"/>
              <a:ext cx="2137577" cy="1053324"/>
              <a:chOff x="7891116" y="2687541"/>
              <a:chExt cx="213757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7891116" y="2687541"/>
                <a:ext cx="213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Чувствительность</a:t>
                </a:r>
                <a:endParaRPr lang="ru-RU" u="sng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6924094" y="2247900"/>
              <a:ext cx="188042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9055100" y="2247900"/>
              <a:ext cx="2146300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82617" y="1061720"/>
            <a:ext cx="13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3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Оценка качества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обучения</a:t>
            </a:r>
            <a:r>
              <a:rPr lang="en-US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.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Методы балансирования</a:t>
            </a:r>
            <a:endParaRPr lang="ru-RU" sz="3600" dirty="0">
              <a:solidFill>
                <a:srgbClr val="B78242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0002"/>
              </p:ext>
            </p:extLst>
          </p:nvPr>
        </p:nvGraphicFramePr>
        <p:xfrm>
          <a:off x="491287" y="1464869"/>
          <a:ext cx="6560196" cy="1632968"/>
        </p:xfrm>
        <a:graphic>
          <a:graphicData uri="http://schemas.openxmlformats.org/drawingml/2006/table">
            <a:tbl>
              <a:tblPr/>
              <a:tblGrid>
                <a:gridCol w="1691155">
                  <a:extLst>
                    <a:ext uri="{9D8B030D-6E8A-4147-A177-3AD203B41FA5}">
                      <a16:colId xmlns:a16="http://schemas.microsoft.com/office/drawing/2014/main" val="1473641567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707086023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1461614265"/>
                    </a:ext>
                  </a:extLst>
                </a:gridCol>
                <a:gridCol w="1486731">
                  <a:extLst>
                    <a:ext uri="{9D8B030D-6E8A-4147-A177-3AD203B41FA5}">
                      <a16:colId xmlns:a16="http://schemas.microsoft.com/office/drawing/2014/main" val="200450320"/>
                    </a:ext>
                  </a:extLst>
                </a:gridCol>
              </a:tblGrid>
              <a:tr h="419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 предобработки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Чувствительность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Специфичность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48418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Даусемплинг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,7%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66,6%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95289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Апсемплинг</a:t>
                      </a:r>
                      <a:endParaRPr lang="ru-RU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71,8%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70,3%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94,9%</a:t>
                      </a:r>
                      <a:endParaRPr lang="ru-RU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01203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Приведение количества примеров в каждом классе к среднему значению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10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16005" y="1061720"/>
            <a:ext cx="11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Метрики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45681" y="4144283"/>
            <a:ext cx="4325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Обозначения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ложно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число ложно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557880" y="2831438"/>
            <a:ext cx="1949754" cy="1168400"/>
            <a:chOff x="7937500" y="3492500"/>
            <a:chExt cx="1949754" cy="11684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942083" y="3528723"/>
              <a:ext cx="1883135" cy="1053324"/>
              <a:chOff x="7903816" y="2687541"/>
              <a:chExt cx="1883135" cy="1053324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𝑇𝑁𝑅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7903816" y="2687541"/>
                <a:ext cx="188313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Специфичность</a:t>
                </a:r>
                <a:endParaRPr lang="ru-RU" u="sng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7937500" y="3492500"/>
              <a:ext cx="1949754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93994" y="1464869"/>
            <a:ext cx="4277527" cy="1168400"/>
            <a:chOff x="6924094" y="2247900"/>
            <a:chExt cx="4277527" cy="116840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6935966" y="2263030"/>
              <a:ext cx="1868557" cy="1053324"/>
              <a:chOff x="7903816" y="2687541"/>
              <a:chExt cx="186855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7903816" y="2687541"/>
                <a:ext cx="157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Точность</a:t>
                </a:r>
                <a:endParaRPr lang="ru-RU" u="sng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9064044" y="2296161"/>
              <a:ext cx="2137577" cy="1053324"/>
              <a:chOff x="7891116" y="2687541"/>
              <a:chExt cx="213757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7891116" y="2687541"/>
                <a:ext cx="213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Чувствительность</a:t>
                </a:r>
                <a:endParaRPr lang="ru-RU" u="sng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6924094" y="2247900"/>
              <a:ext cx="188042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9055100" y="2247900"/>
              <a:ext cx="2146300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82617" y="1061720"/>
            <a:ext cx="13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 fontScale="90000"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Оценка качества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обучения</a:t>
            </a:r>
            <a:r>
              <a:rPr lang="en-US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. </a:t>
            </a:r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Комбинированное применение</a:t>
            </a:r>
            <a:endParaRPr lang="ru-RU" sz="3600" dirty="0">
              <a:solidFill>
                <a:srgbClr val="B7824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6005" y="1061720"/>
            <a:ext cx="11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Метрики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45681" y="4144283"/>
            <a:ext cx="4325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Обозначения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истинно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ложно 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число ложно 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Calibri" panose="020F0502020204030204" pitchFamily="34" charset="0"/>
              <a:buChar char="—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отрицательных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предсказаний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557880" y="2831438"/>
            <a:ext cx="1949754" cy="1168400"/>
            <a:chOff x="7937500" y="3492500"/>
            <a:chExt cx="1949754" cy="11684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942083" y="3528723"/>
              <a:ext cx="1883135" cy="1053324"/>
              <a:chOff x="7903816" y="2687541"/>
              <a:chExt cx="1883135" cy="1053324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𝑇𝑁𝑅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7903816" y="2687541"/>
                <a:ext cx="188313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Специфичность</a:t>
                </a:r>
                <a:endParaRPr lang="ru-RU" u="sng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7937500" y="3492500"/>
              <a:ext cx="1949754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93994" y="1464869"/>
            <a:ext cx="4277527" cy="1168400"/>
            <a:chOff x="6924094" y="2247900"/>
            <a:chExt cx="4277527" cy="116840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6935966" y="2263030"/>
              <a:ext cx="1868557" cy="1053324"/>
              <a:chOff x="7903816" y="2687541"/>
              <a:chExt cx="186855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816" y="3124863"/>
                    <a:ext cx="1868557" cy="6160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7903816" y="2687541"/>
                <a:ext cx="157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Точность</a:t>
                </a:r>
                <a:endParaRPr lang="ru-RU" u="sng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9064044" y="2296161"/>
              <a:ext cx="2137577" cy="1053324"/>
              <a:chOff x="7891116" y="2687541"/>
              <a:chExt cx="2137577" cy="1053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e>
                          </m:eqArr>
                        </m:oMath>
                      </m:oMathPara>
                    </a14:m>
                    <a:endParaRPr lang="ru-RU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116" y="3124863"/>
                    <a:ext cx="1868557" cy="6160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7891116" y="2687541"/>
                <a:ext cx="213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u="sng" smtClean="0"/>
                  <a:t>Чувствительность</a:t>
                </a:r>
                <a:endParaRPr lang="ru-RU" u="sng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6924094" y="2247900"/>
              <a:ext cx="188042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9055100" y="2247900"/>
              <a:ext cx="2146300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99106" y="4143949"/>
            <a:ext cx="13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52670" y="151313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удаление символов пунктуации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удаление излишних пробельных символов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приведение слов к нижнему буквенному регистру;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удаление стоп–слов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лемматизация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ord2vec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Skip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Gram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апсемплинг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5984" y="1061720"/>
            <a:ext cx="434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Использованные методы предобработки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04364"/>
              </p:ext>
            </p:extLst>
          </p:nvPr>
        </p:nvGraphicFramePr>
        <p:xfrm>
          <a:off x="1423810" y="4631159"/>
          <a:ext cx="4869041" cy="775653"/>
        </p:xfrm>
        <a:graphic>
          <a:graphicData uri="http://schemas.openxmlformats.org/drawingml/2006/table">
            <a:tbl>
              <a:tblPr/>
              <a:tblGrid>
                <a:gridCol w="1691155">
                  <a:extLst>
                    <a:ext uri="{9D8B030D-6E8A-4147-A177-3AD203B41FA5}">
                      <a16:colId xmlns:a16="http://schemas.microsoft.com/office/drawing/2014/main" val="3494406952"/>
                    </a:ext>
                  </a:extLst>
                </a:gridCol>
                <a:gridCol w="1691155">
                  <a:extLst>
                    <a:ext uri="{9D8B030D-6E8A-4147-A177-3AD203B41FA5}">
                      <a16:colId xmlns:a16="http://schemas.microsoft.com/office/drawing/2014/main" val="2572994829"/>
                    </a:ext>
                  </a:extLst>
                </a:gridCol>
                <a:gridCol w="1486731">
                  <a:extLst>
                    <a:ext uri="{9D8B030D-6E8A-4147-A177-3AD203B41FA5}">
                      <a16:colId xmlns:a16="http://schemas.microsoft.com/office/drawing/2014/main" val="1076031352"/>
                    </a:ext>
                  </a:extLst>
                </a:gridCol>
              </a:tblGrid>
              <a:tr h="3483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Чувствительность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Специфичность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575476"/>
                  </a:ext>
                </a:extLst>
              </a:tr>
              <a:tr h="427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78,3%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95,9%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64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Веб-приложение</a:t>
            </a:r>
            <a:endParaRPr lang="ru-RU" sz="3600" dirty="0">
              <a:solidFill>
                <a:srgbClr val="B7824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6" b="54207"/>
          <a:stretch/>
        </p:blipFill>
        <p:spPr>
          <a:xfrm>
            <a:off x="545498" y="3474261"/>
            <a:ext cx="6951096" cy="181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20351" r="31947" b="50395"/>
          <a:stretch/>
        </p:blipFill>
        <p:spPr>
          <a:xfrm>
            <a:off x="7688192" y="3364824"/>
            <a:ext cx="4079012" cy="2035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r="5715" b="56940"/>
          <a:stretch/>
        </p:blipFill>
        <p:spPr>
          <a:xfrm>
            <a:off x="4801240" y="1261054"/>
            <a:ext cx="6965964" cy="1531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r="71079" b="75926"/>
          <a:stretch/>
        </p:blipFill>
        <p:spPr>
          <a:xfrm>
            <a:off x="545498" y="1201420"/>
            <a:ext cx="4079012" cy="1632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Алгоритмы в веб-приложении</a:t>
            </a:r>
            <a:endParaRPr lang="ru-RU" sz="3600" dirty="0">
              <a:solidFill>
                <a:srgbClr val="B7824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3321" y="5913530"/>
            <a:ext cx="4324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Алгоритм </a:t>
            </a:r>
            <a:r>
              <a:rPr lang="ru-RU" sz="1400" b="1" dirty="0"/>
              <a:t>классификации по поступающему на вход тексту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5995" y="5939166"/>
            <a:ext cx="49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</a:t>
            </a:r>
            <a:r>
              <a:rPr lang="ru-RU" sz="1400" b="1" dirty="0"/>
              <a:t>классификации по поступающему на вход </a:t>
            </a:r>
            <a:endParaRPr lang="ru-RU" sz="1400" b="1" dirty="0" smtClean="0"/>
          </a:p>
          <a:p>
            <a:pPr algn="ctr"/>
            <a:r>
              <a:rPr lang="ru-RU" sz="1400" b="1" dirty="0" smtClean="0"/>
              <a:t>CSV–файлу</a:t>
            </a:r>
            <a:endParaRPr lang="ru-RU" sz="14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16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" y="956118"/>
            <a:ext cx="4902339" cy="49023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95" y="929815"/>
            <a:ext cx="4928642" cy="49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/>
          </a:bodyPr>
          <a:lstStyle/>
          <a:p>
            <a:r>
              <a:rPr lang="ru-RU" sz="3600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Заключение</a:t>
            </a:r>
            <a:endParaRPr lang="ru-RU" sz="3600" dirty="0">
              <a:solidFill>
                <a:srgbClr val="B78242"/>
              </a:solidFill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55600" y="1061720"/>
            <a:ext cx="11372112" cy="5434773"/>
          </a:xfrm>
        </p:spPr>
        <p:txBody>
          <a:bodyPr wrap="square">
            <a:normAutofit/>
          </a:bodyPr>
          <a:lstStyle/>
          <a:p>
            <a:pPr algn="just"/>
            <a:r>
              <a:rPr lang="ru-RU" sz="2200" dirty="0" smtClean="0"/>
              <a:t>В результате выполнения работы были выполнены поставленные задачи и разработано программное средство для достижения указанной цели.</a:t>
            </a:r>
            <a:r>
              <a:rPr lang="ru-RU" sz="2200" dirty="0"/>
              <a:t> Применение методов предобработки текста позволило повысить точность классификации примерно на ~9%  по сравнению с использованием непредобработанного набора данных.</a:t>
            </a:r>
            <a:endParaRPr lang="ru-RU" sz="2200" dirty="0" smtClean="0"/>
          </a:p>
          <a:p>
            <a:pPr algn="just"/>
            <a:r>
              <a:rPr lang="ru-RU" sz="2200" b="1" dirty="0" smtClean="0"/>
              <a:t>Направления </a:t>
            </a:r>
            <a:r>
              <a:rPr lang="ru-RU" sz="2200" b="1" dirty="0" smtClean="0"/>
              <a:t>развития</a:t>
            </a:r>
            <a:r>
              <a:rPr lang="en-US" sz="2200" dirty="0" smtClean="0"/>
              <a:t>:</a:t>
            </a:r>
          </a:p>
          <a:p>
            <a:pPr lvl="1" algn="just">
              <a:buFont typeface="Calibri" panose="020F0502020204030204" pitchFamily="34" charset="0"/>
              <a:buChar char="–"/>
            </a:pPr>
            <a:r>
              <a:rPr lang="ru-RU" sz="2200" dirty="0"/>
              <a:t>использование </a:t>
            </a:r>
            <a:r>
              <a:rPr lang="ru-RU" sz="2200" dirty="0" smtClean="0"/>
              <a:t>б</a:t>
            </a:r>
            <a:r>
              <a:rPr lang="ru-RU" sz="2200" dirty="0"/>
              <a:t>о</a:t>
            </a:r>
            <a:r>
              <a:rPr lang="ru-RU" sz="2200" dirty="0" smtClean="0"/>
              <a:t>льшего</a:t>
            </a:r>
            <a:r>
              <a:rPr lang="ru-RU" sz="2200" dirty="0"/>
              <a:t> количества данных для синтезирования </a:t>
            </a:r>
            <a:r>
              <a:rPr lang="ru-RU" sz="2200" dirty="0" smtClean="0"/>
              <a:t>модели</a:t>
            </a:r>
            <a:r>
              <a:rPr lang="en-US" sz="2200" dirty="0" smtClean="0"/>
              <a:t>;</a:t>
            </a:r>
          </a:p>
          <a:p>
            <a:pPr lvl="1" algn="just">
              <a:buFont typeface="Calibri" panose="020F0502020204030204" pitchFamily="34" charset="0"/>
              <a:buChar char="–"/>
            </a:pPr>
            <a:r>
              <a:rPr lang="ru-RU" sz="2200" dirty="0"/>
              <a:t>применение более мощного аппаратного обеспечения, которое бы позволило </a:t>
            </a:r>
            <a:r>
              <a:rPr lang="ru-RU" sz="2200" dirty="0"/>
              <a:t> более полно производить оценку влияния различных методов предобработки текстовых данных на точность их классификации при помощи различных типов </a:t>
            </a:r>
            <a:r>
              <a:rPr lang="ru-RU" sz="2200" dirty="0" smtClean="0"/>
              <a:t>нейронных сетей.</a:t>
            </a:r>
            <a:endParaRPr lang="en-US" sz="2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Постановка задачи</a:t>
            </a:r>
            <a:endParaRPr lang="ru-RU" dirty="0">
              <a:solidFill>
                <a:srgbClr val="B78242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55600" y="1061720"/>
            <a:ext cx="115041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Цель квалификационной работы </a:t>
            </a:r>
            <a:r>
              <a:rPr lang="ru-RU" sz="2400" dirty="0"/>
              <a:t>– повышение точности результатов, получаемых при классификации текстовых данных с использованием нейронных сетей путем применения различных методов предобработки текста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en-US" sz="2400" dirty="0"/>
          </a:p>
          <a:p>
            <a:r>
              <a:rPr lang="ru-RU" sz="2400" b="1" dirty="0" smtClean="0"/>
              <a:t>Текущее положение дел </a:t>
            </a:r>
            <a:r>
              <a:rPr lang="ru-RU" sz="2400" dirty="0"/>
              <a:t>– классификация текстовых данных производится либо вручную, либо с помощью интеллектуальных методов анализа данных</a:t>
            </a:r>
            <a:r>
              <a:rPr lang="en-US" sz="2400" dirty="0" smtClean="0"/>
              <a:t>.</a:t>
            </a:r>
          </a:p>
          <a:p>
            <a:pPr lvl="1"/>
            <a:r>
              <a:rPr lang="ru-RU" sz="2400" b="1" dirty="0" smtClean="0"/>
              <a:t>Недостатки</a:t>
            </a:r>
            <a:r>
              <a:rPr lang="ru-RU" sz="2400" dirty="0" smtClean="0"/>
              <a:t> ручного подхода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1257300" lvl="2" indent="-342900">
              <a:buFont typeface="Calibri" panose="020F0502020204030204" pitchFamily="34" charset="0"/>
              <a:buChar char="—"/>
            </a:pPr>
            <a:r>
              <a:rPr lang="ru-RU" sz="2400" dirty="0"/>
              <a:t>т</a:t>
            </a:r>
            <a:r>
              <a:rPr lang="ru-RU" sz="2400" dirty="0" smtClean="0"/>
              <a:t>рудоемкость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1257300" lvl="2" indent="-342900">
              <a:buFont typeface="Calibri" panose="020F0502020204030204" pitchFamily="34" charset="0"/>
              <a:buChar char="—"/>
            </a:pPr>
            <a:r>
              <a:rPr lang="ru-RU" sz="2400" dirty="0"/>
              <a:t>н</a:t>
            </a:r>
            <a:r>
              <a:rPr lang="ru-RU" sz="2400" dirty="0" smtClean="0"/>
              <a:t>еэффективность с точки зрения временных и экономических затрат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1257300" lvl="2" indent="-342900">
              <a:buFont typeface="Calibri" panose="020F0502020204030204" pitchFamily="34" charset="0"/>
              <a:buChar char="—"/>
            </a:pPr>
            <a:endParaRPr lang="ru-RU" sz="2400" dirty="0" smtClean="0"/>
          </a:p>
          <a:p>
            <a:pPr lvl="2"/>
            <a:endParaRPr lang="ru-RU" sz="2400" dirty="0"/>
          </a:p>
          <a:p>
            <a:r>
              <a:rPr lang="ru-RU" sz="2400" b="1" dirty="0" smtClean="0"/>
              <a:t>Практическая значимость разрабатываемого программного обеспечения </a:t>
            </a:r>
            <a:r>
              <a:rPr lang="ru-RU" sz="2400" dirty="0"/>
              <a:t>- </a:t>
            </a:r>
            <a:r>
              <a:rPr lang="ru-RU" sz="2400" dirty="0" smtClean="0"/>
              <a:t>повышение точности </a:t>
            </a:r>
            <a:r>
              <a:rPr lang="ru-RU" sz="2400" dirty="0"/>
              <a:t>классификации текстовых </a:t>
            </a:r>
            <a:r>
              <a:rPr lang="ru-RU" sz="2400" dirty="0" smtClean="0"/>
              <a:t>данных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благодаря применению различных методов предобработки </a:t>
            </a:r>
            <a:r>
              <a:rPr lang="ru-RU" sz="2400" dirty="0" err="1" smtClean="0"/>
              <a:t>техста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8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Задачи, которые необходимо решить</a:t>
            </a:r>
            <a:endParaRPr lang="ru-RU" dirty="0">
              <a:solidFill>
                <a:srgbClr val="B78242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55600" y="1061720"/>
            <a:ext cx="1150416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 smtClean="0"/>
              <a:t>определить </a:t>
            </a:r>
            <a:r>
              <a:rPr lang="ru-RU" sz="2200" dirty="0" smtClean="0"/>
              <a:t>архитектуру</a:t>
            </a:r>
            <a:r>
              <a:rPr lang="en-US" sz="2200" dirty="0" smtClean="0"/>
              <a:t> </a:t>
            </a:r>
            <a:r>
              <a:rPr lang="ru-RU" sz="2200" dirty="0"/>
              <a:t>разрабатываемого программного обеспечения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рассмотреть различные методы предобработки текстовых данных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реализовать рассмотренные методы предобработки текстовых данных;</a:t>
            </a:r>
            <a:endParaRPr lang="en-US" sz="2200" dirty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выбрать программное средство для реализации модели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собрать данные, необходимые для обучения модели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синтезировать </a:t>
            </a:r>
            <a:r>
              <a:rPr lang="ru-RU" sz="2200" dirty="0" smtClean="0"/>
              <a:t>модел</a:t>
            </a:r>
            <a:r>
              <a:rPr lang="ru-RU" sz="2200" dirty="0"/>
              <a:t>и</a:t>
            </a:r>
            <a:r>
              <a:rPr lang="ru-RU" sz="2200" dirty="0" smtClean="0"/>
              <a:t> </a:t>
            </a:r>
            <a:r>
              <a:rPr lang="ru-RU" sz="2200" dirty="0"/>
              <a:t>с использованием данных, </a:t>
            </a:r>
            <a:r>
              <a:rPr lang="ru-RU" sz="2200" dirty="0" err="1"/>
              <a:t>предобработанных</a:t>
            </a:r>
            <a:r>
              <a:rPr lang="ru-RU" sz="2200" dirty="0"/>
              <a:t> </a:t>
            </a:r>
            <a:r>
              <a:rPr lang="ru-RU" sz="2200" dirty="0" smtClean="0"/>
              <a:t>с</a:t>
            </a:r>
            <a:r>
              <a:rPr lang="en-US" sz="2200" dirty="0" smtClean="0"/>
              <a:t> </a:t>
            </a:r>
            <a:r>
              <a:rPr lang="ru-RU" sz="2200" dirty="0" smtClean="0"/>
              <a:t>помощью </a:t>
            </a:r>
            <a:r>
              <a:rPr lang="ru-RU" sz="2200" dirty="0"/>
              <a:t>различных методов;</a:t>
            </a:r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произвести оценку качества полученных моделей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разработать приложение, которое бы позволяло </a:t>
            </a:r>
            <a:r>
              <a:rPr lang="ru-RU" sz="2200" dirty="0" smtClean="0"/>
              <a:t>использовать</a:t>
            </a:r>
            <a:r>
              <a:rPr lang="en-US" sz="2200" dirty="0" smtClean="0"/>
              <a:t> </a:t>
            </a:r>
            <a:r>
              <a:rPr lang="ru-RU" sz="2200" dirty="0" smtClean="0"/>
              <a:t>синтезированную </a:t>
            </a:r>
            <a:r>
              <a:rPr lang="ru-RU" sz="2200" dirty="0"/>
              <a:t>модель для классификации текста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составить документацию к разработанному </a:t>
            </a:r>
            <a:r>
              <a:rPr lang="ru-RU" sz="2200" dirty="0" smtClean="0"/>
              <a:t>программному</a:t>
            </a:r>
            <a:r>
              <a:rPr lang="en-US" sz="2200" dirty="0" smtClean="0"/>
              <a:t> </a:t>
            </a:r>
            <a:r>
              <a:rPr lang="ru-RU" sz="2200" dirty="0" smtClean="0"/>
              <a:t>обеспечению;</a:t>
            </a:r>
            <a:endParaRPr lang="en-US" sz="2200" dirty="0" smtClean="0"/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ru-RU" sz="2200" dirty="0"/>
              <a:t>произвести </a:t>
            </a:r>
            <a:r>
              <a:rPr lang="ru-RU" sz="2200" dirty="0" smtClean="0"/>
              <a:t>тестирование разработанного программного </a:t>
            </a:r>
            <a:r>
              <a:rPr lang="ru-RU" sz="2200" dirty="0"/>
              <a:t>обеспечения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063294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Рассматриваемые </a:t>
            </a:r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методы предобработки текста</a:t>
            </a:r>
            <a:endParaRPr lang="ru-RU" dirty="0">
              <a:solidFill>
                <a:srgbClr val="B78242"/>
              </a:solidFill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27337"/>
              </p:ext>
            </p:extLst>
          </p:nvPr>
        </p:nvGraphicFramePr>
        <p:xfrm>
          <a:off x="454991" y="1061721"/>
          <a:ext cx="11193672" cy="50868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178316163"/>
                    </a:ext>
                  </a:extLst>
                </a:gridCol>
                <a:gridCol w="2798418">
                  <a:extLst>
                    <a:ext uri="{9D8B030D-6E8A-4147-A177-3AD203B41FA5}">
                      <a16:colId xmlns:a16="http://schemas.microsoft.com/office/drawing/2014/main" val="1109050664"/>
                    </a:ext>
                  </a:extLst>
                </a:gridCol>
                <a:gridCol w="2798418">
                  <a:extLst>
                    <a:ext uri="{9D8B030D-6E8A-4147-A177-3AD203B41FA5}">
                      <a16:colId xmlns:a16="http://schemas.microsoft.com/office/drawing/2014/main" val="1305549132"/>
                    </a:ext>
                  </a:extLst>
                </a:gridCol>
                <a:gridCol w="2798418">
                  <a:extLst>
                    <a:ext uri="{9D8B030D-6E8A-4147-A177-3AD203B41FA5}">
                      <a16:colId xmlns:a16="http://schemas.microsoft.com/office/drawing/2014/main" val="4009040719"/>
                    </a:ext>
                  </a:extLst>
                </a:gridCol>
              </a:tblGrid>
              <a:tr h="855952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Простые методы</a:t>
                      </a:r>
                      <a:r>
                        <a:rPr lang="ru-RU" baseline="0" dirty="0" smtClean="0"/>
                        <a:t> предобработки</a:t>
                      </a:r>
                      <a:endParaRPr lang="ru-RU" dirty="0"/>
                    </a:p>
                  </a:txBody>
                  <a:tcPr>
                    <a:solidFill>
                      <a:srgbClr val="B78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Методы нормализации</a:t>
                      </a:r>
                      <a:endParaRPr lang="ru-RU" dirty="0"/>
                    </a:p>
                  </a:txBody>
                  <a:tcPr>
                    <a:solidFill>
                      <a:srgbClr val="B78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Методы векторизации</a:t>
                      </a:r>
                      <a:endParaRPr lang="ru-RU" dirty="0"/>
                    </a:p>
                  </a:txBody>
                  <a:tcPr>
                    <a:solidFill>
                      <a:srgbClr val="B78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Методы балансирования</a:t>
                      </a:r>
                      <a:endParaRPr lang="ru-RU" dirty="0"/>
                    </a:p>
                  </a:txBody>
                  <a:tcPr>
                    <a:solidFill>
                      <a:srgbClr val="B78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79836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удаление дубликатов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err="1" smtClean="0"/>
                        <a:t>стемминг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мешок</a:t>
                      </a:r>
                      <a:r>
                        <a:rPr lang="ru-RU" baseline="0" dirty="0" smtClean="0"/>
                        <a:t> слов</a:t>
                      </a:r>
                      <a:r>
                        <a:rPr lang="en-US" baseline="0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err="1" smtClean="0"/>
                        <a:t>даунсемплинг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74728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удаление стоп-слов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err="1" smtClean="0"/>
                        <a:t>лемматизация</a:t>
                      </a:r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dirty="0" smtClean="0"/>
                        <a:t>TF-IDF;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err="1" smtClean="0"/>
                        <a:t>апсемплинг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72983"/>
                  </a:ext>
                </a:extLst>
              </a:tr>
              <a:tr h="310789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удаление символов пунктуации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dirty="0" smtClean="0"/>
                        <a:t>Word2Vec CBOW;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effectLst/>
                        </a:rPr>
                        <a:t>приведение количества примеров в каждом классе к среднему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значению</a:t>
                      </a:r>
                      <a:r>
                        <a:rPr lang="en-US" sz="1800" kern="1200" dirty="0" smtClean="0"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73378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baseline="0" dirty="0" smtClean="0"/>
                        <a:t>удаление чисел</a:t>
                      </a:r>
                      <a:r>
                        <a:rPr lang="en-US" baseline="0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dirty="0" smtClean="0"/>
                        <a:t>Word2Vec Skip</a:t>
                      </a:r>
                      <a:r>
                        <a:rPr lang="en-US" baseline="0" dirty="0" smtClean="0"/>
                        <a:t> gram.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9315"/>
                  </a:ext>
                </a:extLst>
              </a:tr>
              <a:tr h="594811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удалени</a:t>
                      </a:r>
                      <a:r>
                        <a:rPr lang="ru-RU" baseline="0" dirty="0" smtClean="0"/>
                        <a:t>е излишних пробельных символов</a:t>
                      </a:r>
                      <a:r>
                        <a:rPr lang="en-US" baseline="0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17365"/>
                  </a:ext>
                </a:extLst>
              </a:tr>
              <a:tr h="84973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ru-RU" dirty="0" smtClean="0"/>
                        <a:t>приведение слов к единому</a:t>
                      </a:r>
                      <a:r>
                        <a:rPr lang="ru-RU" baseline="0" dirty="0" smtClean="0"/>
                        <a:t> буквенному регистру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Функциональность программного средства</a:t>
            </a:r>
            <a:endParaRPr lang="ru-RU" dirty="0">
              <a:solidFill>
                <a:srgbClr val="B7824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94" y="1329638"/>
            <a:ext cx="7898412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Архитектура программного средства</a:t>
            </a:r>
            <a:endParaRPr lang="ru-RU" dirty="0">
              <a:solidFill>
                <a:srgbClr val="B7824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4419"/>
              </p:ext>
            </p:extLst>
          </p:nvPr>
        </p:nvGraphicFramePr>
        <p:xfrm>
          <a:off x="1239739" y="3939969"/>
          <a:ext cx="1010813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067">
                  <a:extLst>
                    <a:ext uri="{9D8B030D-6E8A-4147-A177-3AD203B41FA5}">
                      <a16:colId xmlns:a16="http://schemas.microsoft.com/office/drawing/2014/main" val="2108456625"/>
                    </a:ext>
                  </a:extLst>
                </a:gridCol>
                <a:gridCol w="5054067">
                  <a:extLst>
                    <a:ext uri="{9D8B030D-6E8A-4147-A177-3AD203B41FA5}">
                      <a16:colId xmlns:a16="http://schemas.microsoft.com/office/drawing/2014/main" val="31341353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rgbClr val="B78242"/>
                          </a:solidFill>
                        </a:rPr>
                        <a:t>Средства</a:t>
                      </a:r>
                      <a:r>
                        <a:rPr lang="ru-RU" sz="2800" b="1" baseline="0" dirty="0" smtClean="0">
                          <a:solidFill>
                            <a:srgbClr val="B78242"/>
                          </a:solidFill>
                        </a:rPr>
                        <a:t> разработки</a:t>
                      </a:r>
                      <a:endParaRPr lang="ru-RU" sz="2800" b="1" dirty="0">
                        <a:solidFill>
                          <a:srgbClr val="B7824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5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u="sng" dirty="0" smtClean="0"/>
                        <a:t>Модуль предобработки текста</a:t>
                      </a:r>
                    </a:p>
                    <a:p>
                      <a:pPr algn="ctr"/>
                      <a:r>
                        <a:rPr lang="ru-RU" sz="2000" u="sng" dirty="0" smtClean="0"/>
                        <a:t>Приложение </a:t>
                      </a:r>
                      <a:r>
                        <a:rPr lang="ru-RU" sz="2000" u="sng" dirty="0" smtClean="0"/>
                        <a:t>для обучения </a:t>
                      </a:r>
                      <a:r>
                        <a:rPr lang="ru-RU" sz="2000" u="sng" dirty="0" smtClean="0"/>
                        <a:t>моделей</a:t>
                      </a:r>
                      <a:endParaRPr lang="en-US" sz="2000" u="sng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sng" dirty="0" smtClean="0"/>
                        <a:t>Веб-приложение</a:t>
                      </a:r>
                      <a:endParaRPr lang="ru-RU" sz="2000" u="sng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67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—"/>
                      </a:pPr>
                      <a:r>
                        <a:rPr lang="ru-RU" sz="2000" dirty="0" smtClean="0"/>
                        <a:t>язык программирования </a:t>
                      </a:r>
                      <a:r>
                        <a:rPr lang="en-US" sz="2000" b="1" dirty="0" smtClean="0"/>
                        <a:t>Python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—"/>
                      </a:pPr>
                      <a:r>
                        <a:rPr lang="ru-RU" sz="2000" dirty="0" smtClean="0"/>
                        <a:t>библиотека</a:t>
                      </a:r>
                      <a:r>
                        <a:rPr lang="ru-RU" sz="2000" baseline="0" dirty="0" smtClean="0"/>
                        <a:t> глубокого обучения </a:t>
                      </a:r>
                      <a:r>
                        <a:rPr lang="en-US" sz="2000" b="1" baseline="0" dirty="0" err="1" smtClean="0"/>
                        <a:t>Keras</a:t>
                      </a:r>
                      <a:r>
                        <a:rPr lang="en-US" sz="2000" b="0" baseline="0" dirty="0" smtClean="0"/>
                        <a:t>;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—"/>
                      </a:pPr>
                      <a:r>
                        <a:rPr lang="ru-RU" sz="2000" b="0" baseline="0" dirty="0" smtClean="0"/>
                        <a:t>среда </a:t>
                      </a:r>
                      <a:r>
                        <a:rPr lang="en-US" sz="2000" b="1" baseline="0" dirty="0" smtClean="0"/>
                        <a:t>Google </a:t>
                      </a:r>
                      <a:r>
                        <a:rPr lang="en-US" sz="2000" b="1" baseline="0" dirty="0" err="1" smtClean="0"/>
                        <a:t>Colab</a:t>
                      </a:r>
                      <a:r>
                        <a:rPr lang="en-US" sz="2000" b="0" baseline="0" dirty="0" smtClean="0"/>
                        <a:t>.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—"/>
                      </a:pPr>
                      <a:r>
                        <a:rPr lang="ru-RU" sz="2000" dirty="0" smtClean="0"/>
                        <a:t>язык программирования </a:t>
                      </a:r>
                      <a:r>
                        <a:rPr lang="en-US" sz="2000" b="1" dirty="0" smtClean="0"/>
                        <a:t>Python</a:t>
                      </a:r>
                      <a:r>
                        <a:rPr lang="en-US" sz="2000" dirty="0" smtClean="0"/>
                        <a:t>;</a:t>
                      </a:r>
                      <a:endParaRPr lang="ru-RU" sz="20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ru-RU" sz="2000" dirty="0" smtClean="0"/>
                        <a:t>библиотека</a:t>
                      </a:r>
                      <a:r>
                        <a:rPr lang="ru-RU" sz="2000" baseline="0" dirty="0" smtClean="0"/>
                        <a:t> глубокого обучения </a:t>
                      </a:r>
                      <a:r>
                        <a:rPr lang="en-US" sz="2000" b="1" baseline="0" dirty="0" err="1" smtClean="0"/>
                        <a:t>Keras</a:t>
                      </a:r>
                      <a:r>
                        <a:rPr lang="en-US" sz="2000" b="0" baseline="0" dirty="0" smtClean="0"/>
                        <a:t>;</a:t>
                      </a:r>
                      <a:endParaRPr lang="en-US" sz="2000" dirty="0" smtClean="0"/>
                    </a:p>
                    <a:p>
                      <a:pPr marL="342900" indent="-342900">
                        <a:buFont typeface="Calibri" panose="020F0502020204030204" pitchFamily="34" charset="0"/>
                        <a:buChar char="—"/>
                      </a:pPr>
                      <a:r>
                        <a:rPr lang="ru-RU" sz="2000" dirty="0" err="1" smtClean="0"/>
                        <a:t>фреймворк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b="1" dirty="0" smtClean="0"/>
                        <a:t>Django</a:t>
                      </a:r>
                      <a:r>
                        <a:rPr lang="en-US" sz="2000" dirty="0" smtClean="0"/>
                        <a:t>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54691"/>
                  </a:ext>
                </a:extLst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75" y="941657"/>
            <a:ext cx="4403034" cy="2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Приложение для обучения моделей</a:t>
            </a:r>
            <a:endParaRPr lang="ru-RU" dirty="0">
              <a:solidFill>
                <a:srgbClr val="B7824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32483"/>
              </p:ext>
            </p:extLst>
          </p:nvPr>
        </p:nvGraphicFramePr>
        <p:xfrm>
          <a:off x="787717" y="1086195"/>
          <a:ext cx="107070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7060">
                  <a:extLst>
                    <a:ext uri="{9D8B030D-6E8A-4147-A177-3AD203B41FA5}">
                      <a16:colId xmlns:a16="http://schemas.microsoft.com/office/drawing/2014/main" val="407955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B78242"/>
                          </a:solidFill>
                        </a:rPr>
                        <a:t>Входные</a:t>
                      </a:r>
                      <a:r>
                        <a:rPr lang="ru-RU" b="1" baseline="0" dirty="0" smtClean="0">
                          <a:solidFill>
                            <a:srgbClr val="B78242"/>
                          </a:solidFill>
                        </a:rPr>
                        <a:t> данные</a:t>
                      </a:r>
                      <a:endParaRPr lang="ru-RU" b="1" dirty="0">
                        <a:solidFill>
                          <a:srgbClr val="B7824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dirty="0" smtClean="0"/>
                        <a:t>CSV-</a:t>
                      </a:r>
                      <a:r>
                        <a:rPr lang="ru-RU" dirty="0" smtClean="0"/>
                        <a:t>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244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7664" y="4982114"/>
            <a:ext cx="398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Фрагмент </a:t>
            </a:r>
            <a:r>
              <a:rPr lang="en-US" sz="1600" dirty="0" smtClean="0"/>
              <a:t>CSV-</a:t>
            </a:r>
            <a:r>
              <a:rPr lang="ru-RU" sz="1600" dirty="0" smtClean="0"/>
              <a:t>файла</a:t>
            </a:r>
            <a:endParaRPr lang="ru-RU" sz="1600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7</a:t>
            </a:fld>
            <a:endParaRPr lang="ru-RU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l="5720"/>
          <a:stretch/>
        </p:blipFill>
        <p:spPr>
          <a:xfrm>
            <a:off x="787717" y="1852350"/>
            <a:ext cx="10707060" cy="31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0515600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Приложение для обучения моделей</a:t>
            </a:r>
            <a:endParaRPr lang="ru-RU" dirty="0">
              <a:solidFill>
                <a:srgbClr val="B7824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72217"/>
              </p:ext>
            </p:extLst>
          </p:nvPr>
        </p:nvGraphicFramePr>
        <p:xfrm>
          <a:off x="787716" y="1086195"/>
          <a:ext cx="6984684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4684">
                  <a:extLst>
                    <a:ext uri="{9D8B030D-6E8A-4147-A177-3AD203B41FA5}">
                      <a16:colId xmlns:a16="http://schemas.microsoft.com/office/drawing/2014/main" val="210053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B78242"/>
                          </a:solidFill>
                        </a:rPr>
                        <a:t>Выходные</a:t>
                      </a:r>
                      <a:r>
                        <a:rPr lang="ru-RU" b="1" baseline="0" dirty="0" smtClean="0">
                          <a:solidFill>
                            <a:srgbClr val="B78242"/>
                          </a:solidFill>
                        </a:rPr>
                        <a:t> данные</a:t>
                      </a:r>
                      <a:endParaRPr lang="ru-RU" b="1" dirty="0">
                        <a:solidFill>
                          <a:srgbClr val="B7824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 обученной модели с названием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trained_model.keras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изображение графиков значения потерь на обучающей и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валидационной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выборках;</a:t>
                      </a:r>
                    </a:p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изображение графиков точности на обучающей и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валидационной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выборках;</a:t>
                      </a:r>
                    </a:p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изображение графиков чувствительности на обучающей и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валидационной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выборках;</a:t>
                      </a:r>
                    </a:p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изображение графиков специфичности на обучающей и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валидационных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выборках;</a:t>
                      </a:r>
                    </a:p>
                    <a:p>
                      <a:pPr marL="285750" lvl="0" indent="-285750">
                        <a:spcBef>
                          <a:spcPts val="1000"/>
                        </a:spcBef>
                        <a:buFont typeface="Calibri" panose="020F0502020204030204" pitchFamily="34" charset="0"/>
                        <a:buChar char="—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потерь, точность, чувствительность и специфичность на обучающей,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валидационной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тестовой выборках.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244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6696738" y="3638035"/>
            <a:ext cx="1284384" cy="70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62" y="1061720"/>
            <a:ext cx="3524410" cy="242606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7204296" y="2021232"/>
            <a:ext cx="776826" cy="8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D478-43B3-4274-AC35-810E3E7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77825"/>
            <a:ext cx="11563684" cy="683895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Алгоритм </a:t>
            </a:r>
            <a:r>
              <a:rPr lang="ru-RU" dirty="0" smtClean="0">
                <a:solidFill>
                  <a:srgbClr val="B78242"/>
                </a:solidFill>
                <a:latin typeface="Arial Rounded MT Bold" panose="020F0704030504030204" pitchFamily="34" charset="0"/>
              </a:rPr>
              <a:t>в приложении для обучения моделей</a:t>
            </a:r>
            <a:endParaRPr lang="ru-RU" dirty="0">
              <a:solidFill>
                <a:srgbClr val="B7824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92008" y="6081535"/>
            <a:ext cx="2690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Общий алгоритм работы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EFF8-34B1-4727-9724-E780F97AFFDF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54" y="1180960"/>
            <a:ext cx="4900575" cy="49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483</TotalTime>
  <Words>1212</Words>
  <Application>Microsoft Office PowerPoint</Application>
  <PresentationFormat>Широкоэкранный</PresentationFormat>
  <Paragraphs>283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Cambria Math</vt:lpstr>
      <vt:lpstr>Symbol</vt:lpstr>
      <vt:lpstr>Times New Roman</vt:lpstr>
      <vt:lpstr>Тема Office</vt:lpstr>
      <vt:lpstr>Разработка программного обеспечения для исследования влияния предобработки текста на точность решения задач классификации текстовой информации</vt:lpstr>
      <vt:lpstr>Постановка задачи</vt:lpstr>
      <vt:lpstr>Задачи, которые необходимо решить</vt:lpstr>
      <vt:lpstr>Рассматриваемые методы предобработки текста</vt:lpstr>
      <vt:lpstr>Функциональность программного средства</vt:lpstr>
      <vt:lpstr>Архитектура программного средства</vt:lpstr>
      <vt:lpstr>Приложение для обучения моделей</vt:lpstr>
      <vt:lpstr>Приложение для обучения моделей</vt:lpstr>
      <vt:lpstr>Алгоритм в приложении для обучения моделей</vt:lpstr>
      <vt:lpstr>Оценка качества обучения. Простые методы предобработки</vt:lpstr>
      <vt:lpstr>Оценка качества обучения. Методы нормализации</vt:lpstr>
      <vt:lpstr>Оценка качества обучения. Методы векторизации</vt:lpstr>
      <vt:lpstr>Оценка качества обучения. Методы балансирования</vt:lpstr>
      <vt:lpstr>Оценка качества обучения. Комбинированное применение</vt:lpstr>
      <vt:lpstr>Веб-приложение</vt:lpstr>
      <vt:lpstr>Алгоритмы в веб-приложении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Nikita</cp:lastModifiedBy>
  <cp:revision>87</cp:revision>
  <dcterms:created xsi:type="dcterms:W3CDTF">2021-04-14T06:32:25Z</dcterms:created>
  <dcterms:modified xsi:type="dcterms:W3CDTF">2023-06-12T19:41:26Z</dcterms:modified>
</cp:coreProperties>
</file>