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4" r:id="rId1"/>
  </p:sldMasterIdLst>
  <p:notesMasterIdLst>
    <p:notesMasterId r:id="rId18"/>
  </p:notesMasterIdLst>
  <p:handoutMasterIdLst>
    <p:handoutMasterId r:id="rId19"/>
  </p:handoutMasterIdLst>
  <p:sldIdLst>
    <p:sldId id="904" r:id="rId2"/>
    <p:sldId id="967" r:id="rId3"/>
    <p:sldId id="961" r:id="rId4"/>
    <p:sldId id="1073" r:id="rId5"/>
    <p:sldId id="1045" r:id="rId6"/>
    <p:sldId id="982" r:id="rId7"/>
    <p:sldId id="1074" r:id="rId8"/>
    <p:sldId id="1077" r:id="rId9"/>
    <p:sldId id="1075" r:id="rId10"/>
    <p:sldId id="1076" r:id="rId11"/>
    <p:sldId id="1078" r:id="rId12"/>
    <p:sldId id="1079" r:id="rId13"/>
    <p:sldId id="1080" r:id="rId14"/>
    <p:sldId id="1071" r:id="rId15"/>
    <p:sldId id="1082" r:id="rId16"/>
    <p:sldId id="1081" r:id="rId17"/>
  </p:sldIdLst>
  <p:sldSz cx="9144000" cy="6858000" type="screen4x3"/>
  <p:notesSz cx="6662738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1616">
          <p15:clr>
            <a:srgbClr val="A4A3A4"/>
          </p15:clr>
        </p15:guide>
        <p15:guide id="4" orient="horz" pos="2931">
          <p15:clr>
            <a:srgbClr val="A4A3A4"/>
          </p15:clr>
        </p15:guide>
        <p15:guide id="5" pos="249">
          <p15:clr>
            <a:srgbClr val="A4A3A4"/>
          </p15:clr>
        </p15:guide>
        <p15:guide id="6" pos="5556">
          <p15:clr>
            <a:srgbClr val="A4A3A4"/>
          </p15:clr>
        </p15:guide>
        <p15:guide id="7" pos="2200">
          <p15:clr>
            <a:srgbClr val="A4A3A4"/>
          </p15:clr>
        </p15:guide>
        <p15:guide id="8" pos="4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1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bastian Weirich" initials="SW" lastIdx="16" clrIdx="0"/>
  <p:cmAuthor id="1" name="weirichs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3CE"/>
    <a:srgbClr val="3B3BF7"/>
    <a:srgbClr val="F3DBAB"/>
    <a:srgbClr val="CCCCFF"/>
    <a:srgbClr val="8C2435"/>
    <a:srgbClr val="8E0000"/>
    <a:srgbClr val="204353"/>
    <a:srgbClr val="174C4F"/>
    <a:srgbClr val="B2B2B2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8" autoAdjust="0"/>
    <p:restoredTop sz="87398" autoAdjust="0"/>
  </p:normalViewPr>
  <p:slideViewPr>
    <p:cSldViewPr>
      <p:cViewPr>
        <p:scale>
          <a:sx n="100" d="100"/>
          <a:sy n="100" d="100"/>
        </p:scale>
        <p:origin x="162" y="156"/>
      </p:cViewPr>
      <p:guideLst>
        <p:guide orient="horz" pos="164"/>
        <p:guide orient="horz" pos="4065"/>
        <p:guide orient="horz" pos="1616"/>
        <p:guide orient="horz" pos="2931"/>
        <p:guide pos="249"/>
        <p:guide pos="5556"/>
        <p:guide pos="2200"/>
        <p:guide pos="476"/>
      </p:guideLst>
    </p:cSldViewPr>
  </p:slideViewPr>
  <p:outlineViewPr>
    <p:cViewPr>
      <p:scale>
        <a:sx n="33" d="100"/>
        <a:sy n="33" d="100"/>
      </p:scale>
      <p:origin x="0" y="20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-2336" y="-80"/>
      </p:cViewPr>
      <p:guideLst>
        <p:guide orient="horz" pos="3121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327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C825E69A-2DAA-428C-A694-CACBFD461FF1}" type="datetimeFigureOut">
              <a:rPr lang="de-DE"/>
              <a:pPr>
                <a:defRPr/>
              </a:pPr>
              <a:t>09.09.2024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327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C1A551BA-92E5-4368-9082-D5740AA1A0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355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327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E6CA85C-3511-4876-BBA5-66E6042C49A5}" type="datetimeFigureOut">
              <a:rPr lang="de-DE"/>
              <a:pPr>
                <a:defRPr/>
              </a:pPr>
              <a:t>09.09.2024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744538"/>
            <a:ext cx="4946650" cy="3711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5963" y="4706904"/>
            <a:ext cx="5330813" cy="4455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327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5FCB78E8-A8F1-4343-B429-F8B2FF355DB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4100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47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>
              <a:ea typeface="ＭＳ Ｐゴシック" pitchFamily="34" charset="-128"/>
            </a:endParaRPr>
          </a:p>
        </p:txBody>
      </p:sp>
      <p:sp>
        <p:nvSpPr>
          <p:cNvPr id="2447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1pPr>
            <a:lvl2pPr marL="749300" indent="-28733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2pPr>
            <a:lvl3pPr marL="1152525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614488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4pPr>
            <a:lvl5pPr marL="2076450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6197A35-AEF5-4787-A25C-4530718183D5}" type="slidenum">
              <a:rPr lang="de-DE" altLang="de-DE" sz="1200" smtClean="0">
                <a:solidFill>
                  <a:srgbClr val="000000"/>
                </a:solidFill>
                <a:cs typeface="Arial" charset="0"/>
              </a:rPr>
              <a:pPr eaLnBrk="1" hangingPunct="1">
                <a:spcBef>
                  <a:spcPct val="0"/>
                </a:spcBef>
              </a:pPr>
              <a:t>0</a:t>
            </a:fld>
            <a:endParaRPr lang="de-DE" altLang="de-DE" sz="120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9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699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10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386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11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227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12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833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13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61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14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091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15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053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395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5395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5C9DE6BC-5655-44B1-9BF1-741E74039FEC}" type="slidenum">
              <a:rPr lang="de-DE" altLang="de-DE" sz="1200">
                <a:latin typeface="Calibri" pitchFamily="34" charset="0"/>
              </a:rPr>
              <a:pPr algn="r" eaLnBrk="1" hangingPunct="1"/>
              <a:t>1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Dissertation </a:t>
            </a:r>
            <a:r>
              <a:rPr lang="de-DE" altLang="de-DE" dirty="0" err="1">
                <a:sym typeface="Wingdings" pitchFamily="2" charset="2"/>
              </a:rPr>
              <a:t>befasst</a:t>
            </a:r>
            <a:r>
              <a:rPr lang="de-DE" altLang="de-DE" dirty="0">
                <a:sym typeface="Wingdings" pitchFamily="2" charset="2"/>
              </a:rPr>
              <a:t> sich mit methodischen Problemen in Schulleistungsstudien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Die sind inzwischen im nationalen wie internationalen Bereich sehr zahlreich vertreten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Schulleistungsstudien</a:t>
            </a:r>
            <a:r>
              <a:rPr lang="de-DE" altLang="de-DE" baseline="0" dirty="0">
                <a:sym typeface="Wingdings" pitchFamily="2" charset="2"/>
              </a:rPr>
              <a:t> sind in ihren Zielen sowie ihrer grundsätzlichen Konzeption sehr ähnlich</a:t>
            </a:r>
            <a:endParaRPr lang="de-DE" altLang="de-DE" dirty="0">
              <a:sym typeface="Wingdings" pitchFamily="2" charset="2"/>
            </a:endParaRPr>
          </a:p>
        </p:txBody>
      </p:sp>
      <p:sp>
        <p:nvSpPr>
          <p:cNvPr id="246788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8B42A4-E179-46E0-9B4A-6D64174D42F9}" type="slidenum">
              <a:rPr lang="de-DE" altLang="de-DE" sz="1200" smtClean="0">
                <a:latin typeface="Calibri" pitchFamily="34" charset="0"/>
              </a:rPr>
              <a:pPr eaLnBrk="1" hangingPunct="1"/>
              <a:t>2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3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4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5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6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76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7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388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8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957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938F3F59-5929-46F8-BDCC-841BDF60EF5B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00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83249331-39A4-4603-BA98-F1B941A1E10A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99D8D9B8-EA1C-4512-81AA-A2E6E7B7BEB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634507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ECE6B9B7-5B1C-4663-8586-D2F8A10596C1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3388" y="146050"/>
            <a:ext cx="2108200" cy="63071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6050"/>
            <a:ext cx="6173788" cy="63071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333D8E1F-1EDC-48D3-BEFB-5047ACFAB0C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23188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22B3FC46-33AE-40EE-A047-2AFDB51A901B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 lvl="0"/>
            <a:endParaRPr lang="de-DE" noProof="0" dirty="0"/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146B832D-DA30-49DF-9A0A-EF5CF885B15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349316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0658627-22DA-4D91-AAD0-91BB179B48CC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39750" y="1341438"/>
            <a:ext cx="4098925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91075" y="1341438"/>
            <a:ext cx="4100513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173CA8C4-2D40-485F-9753-E2BCBE33D60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01978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179388" y="188913"/>
            <a:ext cx="8640762" cy="6335712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3664368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9885406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2204864"/>
            <a:ext cx="6858000" cy="990600"/>
          </a:xfrm>
          <a:prstGeom prst="rect">
            <a:avLst/>
          </a:prstGeom>
          <a:ln w="22225" cap="rnd">
            <a:noFill/>
          </a:ln>
          <a:scene3d>
            <a:camera prst="obliqueBottomRight"/>
            <a:lightRig rig="threePt" dir="t"/>
          </a:scene3d>
          <a:sp3d>
            <a:bevelT w="165100" prst="coolSlant"/>
          </a:sp3d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7EF587AB-84C9-4FA2-91ED-DF7F360489D3}" type="datetime1">
              <a:rPr lang="de-DE"/>
              <a:pPr>
                <a:defRPr/>
              </a:pPr>
              <a:t>09.09.2024</a:t>
            </a:fld>
            <a:endParaRPr lang="de-DE" dirty="0"/>
          </a:p>
        </p:txBody>
      </p:sp>
      <p:sp>
        <p:nvSpPr>
          <p:cNvPr id="4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de-DE"/>
              <a:t>Forschungskolloquium IQB/ FU   WS-2012/2013</a:t>
            </a:r>
          </a:p>
        </p:txBody>
      </p:sp>
      <p:sp>
        <p:nvSpPr>
          <p:cNvPr id="5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6B4B4D37-8362-47D4-9839-EA23A58BAB8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9364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2657"/>
            <a:ext cx="7354888" cy="43204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spcBef>
                <a:spcPts val="1200"/>
              </a:spcBef>
              <a:defRPr>
                <a:solidFill>
                  <a:srgbClr val="8E0000"/>
                </a:solidFill>
                <a:latin typeface="Calibri" pitchFamily="34" charset="0"/>
              </a:defRPr>
            </a:lvl1pPr>
            <a:lvl2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2pPr>
            <a:lvl3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3pPr>
            <a:lvl4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4pPr>
            <a:lvl5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7804064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01A7FA4-B388-4B7E-A681-9894709055D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E9814A1-BFD1-409E-87E1-B2D1A089391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65947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91903E87-2D5E-401F-95B1-E4853A42950E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4098925" cy="511175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91075" y="1341438"/>
            <a:ext cx="4100513" cy="511175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87E0831A-5087-4D67-9B04-217F0721A68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923282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8460BFB-C57A-4B8B-A2AF-CB26F2A37FD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8597C01D-E1C4-4939-AF66-B2C323B50DB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47779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65E4CD21-88D7-490A-98FD-005750295884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F6B73278-B3EF-4451-BE41-67A766D3262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3547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2642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AFA931FF-BA1D-434E-B2F9-F716F6509A3E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B2E68A6E-E88E-464F-B487-9921C7D533D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838629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BA870006-F084-48AE-AC48-8322B14E0AA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FE0CE4FE-3246-4226-B4DE-9D51B60B8A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023258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200" b="1" dirty="0">
                <a:solidFill>
                  <a:srgbClr val="8E0000"/>
                </a:solidFill>
                <a:latin typeface="Calibri" pitchFamily="34" charset="0"/>
              </a:rPr>
              <a:t>Oktober 2024 	Slide </a:t>
            </a:r>
            <a:fld id="{23A8623B-B65E-4705-A953-0D208ED73380}" type="slidenum"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pPr eaLnBrk="1" hangingPunct="1">
                <a:spcBef>
                  <a:spcPct val="50000"/>
                </a:spcBef>
              </a:pPr>
              <a:t>‹Nr.›</a:t>
            </a:fld>
            <a:endParaRPr lang="de-DE" altLang="de-DE" sz="1200" b="1" dirty="0">
              <a:solidFill>
                <a:srgbClr val="8E0000"/>
              </a:solidFill>
              <a:latin typeface="Calibri" pitchFamily="34" charset="0"/>
            </a:endParaRPr>
          </a:p>
        </p:txBody>
      </p:sp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b="1" dirty="0" err="1">
                <a:solidFill>
                  <a:srgbClr val="F2F2F2"/>
                </a:solidFill>
                <a:latin typeface="Calibri" pitchFamily="34" charset="0"/>
              </a:rPr>
              <a:t>Einfache</a:t>
            </a:r>
            <a:r>
              <a:rPr lang="en-US" altLang="de-DE" sz="1200" b="1" dirty="0">
                <a:solidFill>
                  <a:srgbClr val="F2F2F2"/>
                </a:solidFill>
                <a:latin typeface="Calibri" pitchFamily="34" charset="0"/>
              </a:rPr>
              <a:t> IRT-</a:t>
            </a:r>
            <a:r>
              <a:rPr lang="en-US" altLang="de-DE" sz="1200" b="1" dirty="0" err="1">
                <a:solidFill>
                  <a:srgbClr val="F2F2F2"/>
                </a:solidFill>
                <a:latin typeface="Calibri" pitchFamily="34" charset="0"/>
              </a:rPr>
              <a:t>Modelle</a:t>
            </a:r>
            <a:r>
              <a:rPr lang="en-US" altLang="de-DE" sz="1200" b="1" dirty="0">
                <a:solidFill>
                  <a:srgbClr val="F2F2F2"/>
                </a:solidFill>
                <a:latin typeface="Calibri" pitchFamily="34" charset="0"/>
              </a:rPr>
              <a:t> in R</a:t>
            </a:r>
            <a:endParaRPr lang="de-DE" altLang="de-DE" sz="1200" b="1" dirty="0">
              <a:solidFill>
                <a:srgbClr val="F2F2F2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13" r:id="rId2"/>
    <p:sldLayoutId id="2147484225" r:id="rId3"/>
    <p:sldLayoutId id="2147484226" r:id="rId4"/>
    <p:sldLayoutId id="2147484227" r:id="rId5"/>
    <p:sldLayoutId id="2147484228" r:id="rId6"/>
    <p:sldLayoutId id="2147484214" r:id="rId7"/>
    <p:sldLayoutId id="2147484229" r:id="rId8"/>
    <p:sldLayoutId id="2147484230" r:id="rId9"/>
    <p:sldLayoutId id="2147484231" r:id="rId10"/>
    <p:sldLayoutId id="2147484232" r:id="rId11"/>
    <p:sldLayoutId id="2147484233" r:id="rId12"/>
    <p:sldLayoutId id="2147484234" r:id="rId13"/>
    <p:sldLayoutId id="2147484215" r:id="rId14"/>
    <p:sldLayoutId id="2147484216" r:id="rId15"/>
    <p:sldLayoutId id="2147484402" r:id="rId16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55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7046"/>
            <a:ext cx="7056783" cy="935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6547" name="Untertitel 2"/>
          <p:cNvSpPr>
            <a:spLocks noGrp="1"/>
          </p:cNvSpPr>
          <p:nvPr>
            <p:ph type="subTitle" idx="4294967295"/>
          </p:nvPr>
        </p:nvSpPr>
        <p:spPr>
          <a:xfrm>
            <a:off x="0" y="3789363"/>
            <a:ext cx="9144000" cy="208756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800" dirty="0">
                <a:latin typeface="Calibri" pitchFamily="34" charset="0"/>
                <a:ea typeface="ＭＳ Ｐゴシック" pitchFamily="34" charset="-128"/>
              </a:rPr>
              <a:t>Sebastian Weirich und Nicklas Hafiz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endParaRPr lang="de-DE" altLang="de-DE" sz="1600" dirty="0">
              <a:latin typeface="Calibri" pitchFamily="34" charset="0"/>
              <a:ea typeface="ＭＳ Ｐゴシック" pitchFamily="34" charset="-128"/>
            </a:endParaRP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200" dirty="0">
                <a:latin typeface="Calibri" pitchFamily="34" charset="0"/>
                <a:ea typeface="ＭＳ Ｐゴシック" pitchFamily="34" charset="-128"/>
              </a:rPr>
              <a:t>Institut zur Qualitätsentwicklung im Bildungswesen (IQB)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200" dirty="0">
                <a:latin typeface="Calibri" pitchFamily="34" charset="0"/>
                <a:ea typeface="ＭＳ Ｐゴシック" pitchFamily="34" charset="-128"/>
              </a:rPr>
              <a:t>Humboldt-Universität zu Berlin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endParaRPr lang="de-DE" altLang="de-DE" sz="1600" dirty="0">
              <a:latin typeface="Calibri" pitchFamily="34" charset="0"/>
              <a:ea typeface="ＭＳ Ｐゴシック" pitchFamily="34" charset="-128"/>
            </a:endParaRP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800" dirty="0" err="1">
                <a:latin typeface="Calibri" pitchFamily="34" charset="0"/>
                <a:ea typeface="ＭＳ Ｐゴシック" pitchFamily="34" charset="-128"/>
              </a:rPr>
              <a:t>Gesis</a:t>
            </a:r>
            <a:r>
              <a:rPr lang="de-DE" altLang="de-DE" sz="1800" dirty="0">
                <a:latin typeface="Calibri" pitchFamily="34" charset="0"/>
                <a:ea typeface="ＭＳ Ｐゴシック" pitchFamily="34" charset="-128"/>
              </a:rPr>
              <a:t> Workshop, Oktober 2024</a:t>
            </a:r>
          </a:p>
        </p:txBody>
      </p:sp>
      <p:pic>
        <p:nvPicPr>
          <p:cNvPr id="236548" name="Picture 5" descr="I:\Grafik_Design\IQB-Logos\IQB mit Text\Druck\iqb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6213"/>
            <a:ext cx="2447925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549" name="Grafi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165100"/>
            <a:ext cx="104457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2492375"/>
            <a:ext cx="9144000" cy="85566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14000"/>
              </a:lnSpc>
              <a:spcBef>
                <a:spcPts val="600"/>
              </a:spcBef>
            </a:pPr>
            <a:r>
              <a:rPr lang="de-DE" altLang="de-DE" sz="2200" dirty="0">
                <a:solidFill>
                  <a:srgbClr val="8E0000"/>
                </a:solidFill>
                <a:latin typeface="Calibri" pitchFamily="34" charset="0"/>
              </a:rPr>
              <a:t>Übung: einfache IRT-Modelle in R</a:t>
            </a:r>
            <a:endParaRPr lang="de-DE" altLang="de-DE" sz="2200" dirty="0">
              <a:latin typeface="Calibri" pitchFamily="34" charset="0"/>
            </a:endParaRPr>
          </a:p>
        </p:txBody>
      </p:sp>
    </p:spTree>
  </p:cSld>
  <p:clrMapOvr>
    <a:masterClrMapping/>
  </p:clrMapOvr>
  <p:transition advTm="20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Aber: Infit </a:t>
            </a:r>
            <a:r>
              <a:rPr lang="en-US" altLang="de-DE" sz="2200" dirty="0" err="1">
                <a:latin typeface="Calibri" pitchFamily="34" charset="0"/>
              </a:rPr>
              <a:t>kann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missverständlich</a:t>
            </a:r>
            <a:r>
              <a:rPr lang="en-US" altLang="de-DE" sz="2200" dirty="0">
                <a:latin typeface="Calibri" pitchFamily="34" charset="0"/>
              </a:rPr>
              <a:t> sein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A3F54C1-34C5-4967-8C0D-3D596F640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13" y="989984"/>
            <a:ext cx="7427595" cy="560736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F97FD0A-0B61-4B7E-8FA3-95B0EE5D0623}"/>
              </a:ext>
            </a:extLst>
          </p:cNvPr>
          <p:cNvSpPr txBox="1"/>
          <p:nvPr/>
        </p:nvSpPr>
        <p:spPr>
          <a:xfrm>
            <a:off x="2339752" y="2852936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Item ist extrem schwer und hat daher nur scheinbar einen guten Fit</a:t>
            </a:r>
          </a:p>
        </p:txBody>
      </p:sp>
    </p:spTree>
    <p:extLst>
      <p:ext uri="{BB962C8B-B14F-4D97-AF65-F5344CB8AC3E}">
        <p14:creationId xmlns:p14="http://schemas.microsoft.com/office/powerpoint/2010/main" val="3415673294"/>
      </p:ext>
    </p:extLst>
  </p:cSld>
  <p:clrMapOvr>
    <a:masterClrMapping/>
  </p:clrMapOvr>
  <p:transition advTm="20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Prüfung</a:t>
            </a:r>
            <a:r>
              <a:rPr lang="en-US" altLang="de-DE" sz="2200" dirty="0">
                <a:latin typeface="Calibri" pitchFamily="34" charset="0"/>
              </a:rPr>
              <a:t> der </a:t>
            </a:r>
            <a:r>
              <a:rPr lang="en-US" altLang="de-DE" sz="2200" dirty="0" err="1">
                <a:latin typeface="Calibri" pitchFamily="34" charset="0"/>
              </a:rPr>
              <a:t>Raschhomogenität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2.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Variante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Vergleich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gegen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ein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zweiparametrisches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IRT-Modell (2PL-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oder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Birnbaum-Modell)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Spezifizieren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zweier</a:t>
            </a:r>
            <a:r>
              <a:rPr lang="en-US" altLang="de-DE" sz="1400" dirty="0">
                <a:latin typeface="Calibri" pitchFamily="34" charset="0"/>
              </a:rPr>
              <a:t> “</a:t>
            </a:r>
            <a:r>
              <a:rPr lang="en-US" altLang="de-DE" sz="1400" dirty="0" err="1">
                <a:latin typeface="Calibri" pitchFamily="34" charset="0"/>
              </a:rPr>
              <a:t>konkurrierender</a:t>
            </a:r>
            <a:r>
              <a:rPr lang="en-US" altLang="de-DE" sz="1400" dirty="0">
                <a:latin typeface="Calibri" pitchFamily="34" charset="0"/>
              </a:rPr>
              <a:t>” </a:t>
            </a:r>
            <a:r>
              <a:rPr lang="en-US" altLang="de-DE" sz="1400" dirty="0" err="1">
                <a:latin typeface="Calibri" pitchFamily="34" charset="0"/>
              </a:rPr>
              <a:t>Modelle</a:t>
            </a:r>
            <a:r>
              <a:rPr lang="en-US" altLang="de-DE" sz="1400" dirty="0">
                <a:latin typeface="Calibri" pitchFamily="34" charset="0"/>
              </a:rPr>
              <a:t> und </a:t>
            </a:r>
            <a:r>
              <a:rPr lang="en-US" altLang="de-DE" sz="1400" dirty="0" err="1">
                <a:latin typeface="Calibri" pitchFamily="34" charset="0"/>
              </a:rPr>
              <a:t>anschließender</a:t>
            </a:r>
            <a:r>
              <a:rPr lang="en-US" altLang="de-DE" sz="1400" dirty="0">
                <a:latin typeface="Calibri" pitchFamily="34" charset="0"/>
              </a:rPr>
              <a:t> Test, welches Modell die </a:t>
            </a:r>
            <a:r>
              <a:rPr lang="en-US" altLang="de-DE" sz="1400" dirty="0" err="1">
                <a:latin typeface="Calibri" pitchFamily="34" charset="0"/>
              </a:rPr>
              <a:t>empirischen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Daten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besser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beschreibt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Genauer</a:t>
            </a:r>
            <a:r>
              <a:rPr lang="en-US" altLang="de-DE" sz="1400" dirty="0">
                <a:latin typeface="Calibri" pitchFamily="34" charset="0"/>
              </a:rPr>
              <a:t>: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empirischen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Daten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</a:t>
            </a:r>
            <a:r>
              <a:rPr lang="en-US" altLang="de-DE" sz="1400" dirty="0">
                <a:latin typeface="Calibri" pitchFamily="34" charset="0"/>
              </a:rPr>
              <a:t> der 1PL-Modellannahme </a:t>
            </a:r>
            <a:r>
              <a:rPr lang="en-US" altLang="de-DE" sz="1400" dirty="0" err="1">
                <a:latin typeface="Calibri" pitchFamily="34" charset="0"/>
              </a:rPr>
              <a:t>oder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</a:t>
            </a:r>
            <a:r>
              <a:rPr lang="en-US" altLang="de-DE" sz="1400" dirty="0">
                <a:latin typeface="Calibri" pitchFamily="34" charset="0"/>
              </a:rPr>
              <a:t> der 2PL-Modellannahme </a:t>
            </a:r>
            <a:r>
              <a:rPr lang="en-US" altLang="de-DE" sz="1400" dirty="0" err="1">
                <a:latin typeface="Calibri" pitchFamily="34" charset="0"/>
              </a:rPr>
              <a:t>größer</a:t>
            </a:r>
            <a:r>
              <a:rPr lang="en-US" altLang="de-DE" sz="1400" dirty="0">
                <a:latin typeface="Calibri" pitchFamily="34" charset="0"/>
              </a:rPr>
              <a:t>?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Noch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genauer</a:t>
            </a:r>
            <a:r>
              <a:rPr lang="en-US" altLang="de-DE" sz="1400" dirty="0">
                <a:latin typeface="Calibri" pitchFamily="34" charset="0"/>
              </a:rPr>
              <a:t>: die </a:t>
            </a: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empirischen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Daten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Annahme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liberaleren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Modells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sofern</a:t>
            </a:r>
            <a:r>
              <a:rPr lang="en-US" altLang="de-DE" sz="1400" dirty="0">
                <a:latin typeface="Calibri" pitchFamily="34" charset="0"/>
              </a:rPr>
              <a:t> das </a:t>
            </a:r>
            <a:r>
              <a:rPr lang="en-US" altLang="de-DE" sz="1400" dirty="0" err="1">
                <a:latin typeface="Calibri" pitchFamily="34" charset="0"/>
              </a:rPr>
              <a:t>strengere</a:t>
            </a:r>
            <a:r>
              <a:rPr lang="en-US" altLang="de-DE" sz="1400" dirty="0">
                <a:latin typeface="Calibri" pitchFamily="34" charset="0"/>
              </a:rPr>
              <a:t> Modell in dem </a:t>
            </a:r>
            <a:r>
              <a:rPr lang="en-US" altLang="de-DE" sz="1400" dirty="0" err="1">
                <a:latin typeface="Calibri" pitchFamily="34" charset="0"/>
              </a:rPr>
              <a:t>liberaleren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genestet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immer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größer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Modellpassung</a:t>
            </a:r>
            <a:r>
              <a:rPr lang="en-US" altLang="de-DE" sz="1400" dirty="0">
                <a:latin typeface="Calibri" pitchFamily="34" charset="0"/>
              </a:rPr>
              <a:t> so </a:t>
            </a:r>
            <a:r>
              <a:rPr lang="en-US" altLang="de-DE" sz="1400" dirty="0" err="1">
                <a:latin typeface="Calibri" pitchFamily="34" charset="0"/>
              </a:rPr>
              <a:t>viel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besser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dass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sie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Spezifizierung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zusätzlichen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Modellparameter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rechtfertigt</a:t>
            </a:r>
            <a:r>
              <a:rPr lang="en-US" altLang="de-DE" sz="1400" dirty="0">
                <a:latin typeface="Calibri" pitchFamily="34" charset="0"/>
              </a:rPr>
              <a:t>?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425345"/>
      </p:ext>
    </p:extLst>
  </p:cSld>
  <p:clrMapOvr>
    <a:masterClrMapping/>
  </p:clrMapOvr>
  <p:transition advTm="20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Prüfung</a:t>
            </a:r>
            <a:r>
              <a:rPr lang="en-US" altLang="de-DE" sz="2200" dirty="0">
                <a:latin typeface="Calibri" pitchFamily="34" charset="0"/>
              </a:rPr>
              <a:t> der </a:t>
            </a:r>
            <a:r>
              <a:rPr lang="en-US" altLang="de-DE" sz="2200" dirty="0" err="1">
                <a:latin typeface="Calibri" pitchFamily="34" charset="0"/>
              </a:rPr>
              <a:t>lokalen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stochastischen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Unabhängigkeit</a:t>
            </a:r>
            <a:r>
              <a:rPr lang="en-US" altLang="de-DE" sz="2200" dirty="0">
                <a:latin typeface="Calibri" pitchFamily="34" charset="0"/>
              </a:rPr>
              <a:t> 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Q3-Statistik von Yen (1984, 1993)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Residualkorrelationen</a:t>
            </a:r>
            <a:r>
              <a:rPr lang="en-US" altLang="de-DE" sz="1400" dirty="0">
                <a:latin typeface="Calibri" pitchFamily="34" charset="0"/>
              </a:rPr>
              <a:t> von </a:t>
            </a:r>
            <a:r>
              <a:rPr lang="en-US" altLang="de-DE" sz="1400" dirty="0" err="1">
                <a:latin typeface="Calibri" pitchFamily="34" charset="0"/>
              </a:rPr>
              <a:t>Itempaaren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sollten</a:t>
            </a:r>
            <a:r>
              <a:rPr lang="en-US" altLang="de-DE" sz="1400" dirty="0">
                <a:latin typeface="Calibri" pitchFamily="34" charset="0"/>
              </a:rPr>
              <a:t> 0 sein</a:t>
            </a: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396968"/>
      </p:ext>
    </p:extLst>
  </p:cSld>
  <p:clrMapOvr>
    <a:masterClrMapping/>
  </p:clrMapOvr>
  <p:transition advTm="20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Eigene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Übung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Prüfen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Sie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anhand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eines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empirischen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IRT-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Datensatzes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(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data.fims.Aus.Jpn.scored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Ob die Items </a:t>
            </a:r>
            <a:r>
              <a:rPr lang="en-US" altLang="de-DE" sz="1400" dirty="0" err="1">
                <a:latin typeface="Calibri" pitchFamily="34" charset="0"/>
              </a:rPr>
              <a:t>rasch-homogen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bzw</a:t>
            </a:r>
            <a:r>
              <a:rPr lang="en-US" altLang="de-DE" sz="1400" dirty="0">
                <a:latin typeface="Calibri" pitchFamily="34" charset="0"/>
              </a:rPr>
              <a:t>. </a:t>
            </a:r>
            <a:r>
              <a:rPr lang="en-US" altLang="de-DE" sz="1400" dirty="0" err="1">
                <a:latin typeface="Calibri" pitchFamily="34" charset="0"/>
              </a:rPr>
              <a:t>einen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akzeptablen</a:t>
            </a:r>
            <a:r>
              <a:rPr lang="en-US" altLang="de-DE" sz="1400" dirty="0">
                <a:latin typeface="Calibri" pitchFamily="34" charset="0"/>
              </a:rPr>
              <a:t> Fit </a:t>
            </a:r>
            <a:r>
              <a:rPr lang="en-US" altLang="de-DE" sz="1400" dirty="0" err="1">
                <a:latin typeface="Calibri" pitchFamily="34" charset="0"/>
              </a:rPr>
              <a:t>haben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Ob </a:t>
            </a:r>
            <a:r>
              <a:rPr lang="en-US" altLang="de-DE" sz="1400" dirty="0" err="1">
                <a:latin typeface="Calibri" pitchFamily="34" charset="0"/>
              </a:rPr>
              <a:t>eher</a:t>
            </a:r>
            <a:r>
              <a:rPr lang="en-US" altLang="de-DE" sz="1400" dirty="0">
                <a:latin typeface="Calibri" pitchFamily="34" charset="0"/>
              </a:rPr>
              <a:t> 1pl </a:t>
            </a:r>
            <a:r>
              <a:rPr lang="en-US" altLang="de-DE" sz="1400" dirty="0" err="1">
                <a:latin typeface="Calibri" pitchFamily="34" charset="0"/>
              </a:rPr>
              <a:t>oder</a:t>
            </a:r>
            <a:r>
              <a:rPr lang="en-US" altLang="de-DE" sz="1400" dirty="0">
                <a:latin typeface="Calibri" pitchFamily="34" charset="0"/>
              </a:rPr>
              <a:t> 2pl </a:t>
            </a:r>
            <a:r>
              <a:rPr lang="en-US" altLang="de-DE" sz="1400" dirty="0" err="1">
                <a:latin typeface="Calibri" pitchFamily="34" charset="0"/>
              </a:rPr>
              <a:t>Modellierung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angeraten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Ob die Items local </a:t>
            </a:r>
            <a:r>
              <a:rPr lang="en-US" altLang="de-DE" sz="1400" dirty="0" err="1">
                <a:latin typeface="Calibri" pitchFamily="34" charset="0"/>
              </a:rPr>
              <a:t>stochastisch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unabhängig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165948"/>
      </p:ext>
    </p:extLst>
  </p:cSld>
  <p:clrMapOvr>
    <a:masterClrMapping/>
  </p:clrMapOvr>
  <p:transition advTm="20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Annahme</a:t>
            </a:r>
            <a:r>
              <a:rPr lang="en-US" altLang="de-DE" sz="2200" dirty="0">
                <a:latin typeface="Calibri" pitchFamily="34" charset="0"/>
              </a:rPr>
              <a:t> 2, </a:t>
            </a:r>
            <a:r>
              <a:rPr lang="en-US" altLang="de-DE" sz="2200" dirty="0" err="1">
                <a:latin typeface="Calibri" pitchFamily="34" charset="0"/>
              </a:rPr>
              <a:t>Unidimensionalitätsannahme</a:t>
            </a:r>
            <a:r>
              <a:rPr lang="en-US" altLang="de-DE" sz="2200" dirty="0">
                <a:latin typeface="Calibri" pitchFamily="34" charset="0"/>
              </a:rPr>
              <a:t> 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Die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Wahrscheinlichkeit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i="1" dirty="0">
                <a:solidFill>
                  <a:srgbClr val="8E0000"/>
                </a:solidFill>
                <a:latin typeface="Calibri" pitchFamily="34" charset="0"/>
              </a:rPr>
              <a:t>P 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(</a:t>
            </a:r>
            <a:r>
              <a:rPr lang="en-US" altLang="de-DE" sz="1800" i="1" dirty="0" err="1">
                <a:solidFill>
                  <a:srgbClr val="8E0000"/>
                </a:solidFill>
                <a:latin typeface="Calibri" pitchFamily="34" charset="0"/>
              </a:rPr>
              <a:t>X</a:t>
            </a:r>
            <a:r>
              <a:rPr lang="en-US" altLang="de-DE" sz="1800" i="1" baseline="-25000" dirty="0" err="1">
                <a:solidFill>
                  <a:srgbClr val="8E0000"/>
                </a:solidFill>
                <a:latin typeface="Calibri" pitchFamily="34" charset="0"/>
              </a:rPr>
              <a:t>ni</a:t>
            </a:r>
            <a:r>
              <a:rPr lang="en-US" altLang="de-DE" sz="1800" i="1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= 1)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wird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lediglich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durch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i="1" dirty="0">
                <a:solidFill>
                  <a:srgbClr val="8E0000"/>
                </a:solidFill>
                <a:latin typeface="Calibri" pitchFamily="34" charset="0"/>
                <a:sym typeface="Symbol"/>
              </a:rPr>
              <a:t></a:t>
            </a:r>
            <a:r>
              <a:rPr lang="en-US" altLang="de-DE" sz="1800" i="1" baseline="-25000" dirty="0">
                <a:solidFill>
                  <a:srgbClr val="8E0000"/>
                </a:solidFill>
                <a:latin typeface="Calibri" pitchFamily="34" charset="0"/>
                <a:sym typeface="Symbol"/>
              </a:rPr>
              <a:t>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  <a:sym typeface="Symbol"/>
              </a:rPr>
              <a:t> und </a:t>
            </a:r>
            <a:r>
              <a:rPr lang="en-US" altLang="de-DE" sz="1800" i="1" dirty="0">
                <a:solidFill>
                  <a:srgbClr val="8E0000"/>
                </a:solidFill>
                <a:latin typeface="Calibri" pitchFamily="34" charset="0"/>
                <a:sym typeface="Symbol"/>
              </a:rPr>
              <a:t></a:t>
            </a:r>
            <a:r>
              <a:rPr lang="en-US" altLang="de-DE" sz="1800" i="1" baseline="-25000" dirty="0" err="1">
                <a:solidFill>
                  <a:srgbClr val="8E0000"/>
                </a:solidFill>
                <a:latin typeface="Calibri" pitchFamily="34" charset="0"/>
                <a:sym typeface="Symbol"/>
              </a:rPr>
              <a:t>i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  <a:sym typeface="Symbol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  <a:sym typeface="Symbol"/>
              </a:rPr>
              <a:t>bestimmt</a:t>
            </a:r>
            <a:endParaRPr lang="de-DE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de-DE" altLang="de-DE" sz="1800" dirty="0">
                <a:solidFill>
                  <a:srgbClr val="8E0000"/>
                </a:solidFill>
                <a:latin typeface="Calibri" pitchFamily="34" charset="0"/>
              </a:rPr>
              <a:t>Prüfung erfolgt indirekt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Man testet Annahmen, die aus dieser </a:t>
            </a:r>
            <a:r>
              <a:rPr lang="de-DE" altLang="de-DE" sz="1400" dirty="0" err="1">
                <a:latin typeface="Calibri" pitchFamily="34" charset="0"/>
              </a:rPr>
              <a:t>Unidimensionalität</a:t>
            </a:r>
            <a:r>
              <a:rPr lang="de-DE" altLang="de-DE" sz="1400" dirty="0">
                <a:latin typeface="Calibri" pitchFamily="34" charset="0"/>
              </a:rPr>
              <a:t> resultieren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Anders gesagt: was wären mögliche Konsequenzen, wenn die Items eines Tests </a:t>
            </a:r>
            <a:r>
              <a:rPr lang="de-DE" altLang="de-DE" sz="1400" i="1" dirty="0">
                <a:latin typeface="Calibri" pitchFamily="34" charset="0"/>
              </a:rPr>
              <a:t>nicht</a:t>
            </a:r>
            <a:r>
              <a:rPr lang="de-DE" altLang="de-DE" sz="1400" dirty="0">
                <a:latin typeface="Calibri" pitchFamily="34" charset="0"/>
              </a:rPr>
              <a:t> eindimensional wären?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Invarianz verletzt: differentielles </a:t>
            </a:r>
            <a:r>
              <a:rPr lang="de-DE" altLang="de-DE" sz="1400" dirty="0" err="1">
                <a:latin typeface="Calibri" pitchFamily="34" charset="0"/>
              </a:rPr>
              <a:t>Itemfunktionieren</a:t>
            </a:r>
            <a:r>
              <a:rPr lang="de-DE" altLang="de-DE" sz="1400" dirty="0">
                <a:latin typeface="Calibri" pitchFamily="34" charset="0"/>
              </a:rPr>
              <a:t> (differential item </a:t>
            </a:r>
            <a:r>
              <a:rPr lang="de-DE" altLang="de-DE" sz="1400" dirty="0" err="1">
                <a:latin typeface="Calibri" pitchFamily="34" charset="0"/>
              </a:rPr>
              <a:t>functioning</a:t>
            </a:r>
            <a:r>
              <a:rPr lang="de-DE" altLang="de-DE" sz="1400" dirty="0">
                <a:latin typeface="Calibri" pitchFamily="34" charset="0"/>
              </a:rPr>
              <a:t>; DIF)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Mehrdimensionale IRT-Modelle 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Kontexteffekte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 …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i="1" dirty="0"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507525"/>
      </p:ext>
    </p:extLst>
  </p:cSld>
  <p:clrMapOvr>
    <a:masterClrMapping/>
  </p:clrMapOvr>
  <p:transition advTm="20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Mehrdimensionale</a:t>
            </a:r>
            <a:r>
              <a:rPr lang="en-US" altLang="de-DE" sz="2200" dirty="0">
                <a:latin typeface="Calibri" pitchFamily="34" charset="0"/>
              </a:rPr>
              <a:t> IRT-</a:t>
            </a:r>
            <a:r>
              <a:rPr lang="en-US" altLang="de-DE" sz="2200" dirty="0" err="1">
                <a:latin typeface="Calibri" pitchFamily="34" charset="0"/>
              </a:rPr>
              <a:t>Modelle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de-DE" altLang="de-DE" sz="1800" dirty="0">
                <a:solidFill>
                  <a:srgbClr val="8E0000"/>
                </a:solidFill>
                <a:latin typeface="Calibri" pitchFamily="34" charset="0"/>
              </a:rPr>
              <a:t>Konfirmatorische Spezifizierung der Mehrdimensionalität 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de-DE" altLang="de-DE" sz="1800" dirty="0">
                <a:solidFill>
                  <a:srgbClr val="8E0000"/>
                </a:solidFill>
                <a:latin typeface="Calibri" pitchFamily="34" charset="0"/>
              </a:rPr>
              <a:t>Vergleich zweier konkurrierender Modelle (ein- vs. mehrdimensional; vergleichbar des Vergleichs 1pl vs. 2pl)</a:t>
            </a: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A540F76-D065-4FBA-BB7B-8E76AF0EF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644" y="1988964"/>
            <a:ext cx="2407730" cy="457028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DCDC263-F0E5-44BB-9499-AC0DF4C35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229" y="5334912"/>
            <a:ext cx="2671763" cy="9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92154"/>
      </p:ext>
    </p:extLst>
  </p:cSld>
  <p:clrMapOvr>
    <a:masterClrMapping/>
  </p:clrMapOvr>
  <p:transition advTm="20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DIF: Differential Item Functioning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DIF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ist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das “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Gegenteil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” von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Messinvarianz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DIF bedeutet, dass die Messeigenschaften eines Items sich bspw. zwischen Gruppen (männlich, weiblich; deutsche Muttersprache, nicht-deutsche Muttersprache) unterscheiden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Test wäre dann im Extremfall nicht mehr fair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Bsp.: Mathematiktest, der sprachlich anspruchsvolle Aufgabenformulierungen enthält und daher Personen nicht-deutscher Muttersprache benachteiligt: obwohl deren „wahre“ mathematische Kompetenz genau so groß wäre, würden sie schlechter abschneiden, als Personen deutscher Muttersprache</a:t>
            </a:r>
            <a:endParaRPr lang="en-US" altLang="de-DE" sz="1400" i="1" dirty="0"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425664"/>
      </p:ext>
    </p:extLst>
  </p:cSld>
  <p:clrMapOvr>
    <a:masterClrMapping/>
  </p:clrMapOvr>
  <p:transition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Überblick</a:t>
            </a:r>
            <a:r>
              <a:rPr lang="en-US" altLang="de-DE" sz="2200" dirty="0">
                <a:latin typeface="Calibri" pitchFamily="34" charset="0"/>
              </a:rPr>
              <a:t>: R-</a:t>
            </a:r>
            <a:r>
              <a:rPr lang="en-US" altLang="de-DE" sz="2200" dirty="0" err="1">
                <a:latin typeface="Calibri" pitchFamily="34" charset="0"/>
              </a:rPr>
              <a:t>Pakete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für</a:t>
            </a:r>
            <a:r>
              <a:rPr lang="en-US" altLang="de-DE" sz="2200" dirty="0">
                <a:latin typeface="Calibri" pitchFamily="34" charset="0"/>
              </a:rPr>
              <a:t> IRT-</a:t>
            </a:r>
            <a:r>
              <a:rPr lang="en-US" altLang="de-DE" sz="2200" dirty="0" err="1">
                <a:latin typeface="Calibri" pitchFamily="34" charset="0"/>
              </a:rPr>
              <a:t>Modellierung</a:t>
            </a:r>
            <a:r>
              <a:rPr lang="en-US" altLang="de-DE" sz="2200" dirty="0">
                <a:latin typeface="Calibri" pitchFamily="34" charset="0"/>
              </a:rPr>
              <a:t> 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Überblick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Ca. 45 R-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Pakete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für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IRT-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Modellierung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200" dirty="0">
                <a:solidFill>
                  <a:srgbClr val="8E0000"/>
                </a:solidFill>
                <a:latin typeface="Calibri" pitchFamily="34" charset="0"/>
              </a:rPr>
              <a:t>(Choi &amp; </a:t>
            </a:r>
            <a:r>
              <a:rPr lang="en-US" altLang="de-DE" sz="1200" dirty="0" err="1">
                <a:solidFill>
                  <a:srgbClr val="8E0000"/>
                </a:solidFill>
                <a:latin typeface="Calibri" pitchFamily="34" charset="0"/>
              </a:rPr>
              <a:t>Asilkalkan</a:t>
            </a:r>
            <a:r>
              <a:rPr lang="en-US" altLang="de-DE" sz="1200" dirty="0">
                <a:solidFill>
                  <a:srgbClr val="8E0000"/>
                </a:solidFill>
                <a:latin typeface="Calibri" pitchFamily="34" charset="0"/>
              </a:rPr>
              <a:t>, 2019)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In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diesem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Workshop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werden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jedoch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nur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vier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Pakete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betrachtet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bzw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.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verwendet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 typeface="Arial" charset="0"/>
              <a:buAutoNum type="arabicPeriod"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BDD498-AB68-470E-80A0-2D65588CE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301741"/>
              </p:ext>
            </p:extLst>
          </p:nvPr>
        </p:nvGraphicFramePr>
        <p:xfrm>
          <a:off x="476250" y="2150864"/>
          <a:ext cx="8056188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398">
                  <a:extLst>
                    <a:ext uri="{9D8B030D-6E8A-4147-A177-3AD203B41FA5}">
                      <a16:colId xmlns:a16="http://schemas.microsoft.com/office/drawing/2014/main" val="2123704369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48567105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87699660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17283571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740608089"/>
                    </a:ext>
                  </a:extLst>
                </a:gridCol>
                <a:gridCol w="1872206">
                  <a:extLst>
                    <a:ext uri="{9D8B030D-6E8A-4147-A177-3AD203B41FA5}">
                      <a16:colId xmlns:a16="http://schemas.microsoft.com/office/drawing/2014/main" val="3808183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Autoren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Features und 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014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/>
                        <a:t>TAM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Alexander </a:t>
                      </a:r>
                      <a:r>
                        <a:rPr lang="de-DE" sz="1100" dirty="0" err="1"/>
                        <a:t>Robitzsch</a:t>
                      </a:r>
                      <a:r>
                        <a:rPr lang="de-DE" sz="1100" dirty="0"/>
                        <a:t>, Thomas Kiefer, Margaret Wu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install.packages</a:t>
                      </a:r>
                      <a:r>
                        <a:rPr lang="de-DE" sz="1100" dirty="0"/>
                        <a:t>("TAM")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Vielfältige Modelle, sehr schnell, sehr flexibel, plausible </a:t>
                      </a:r>
                      <a:r>
                        <a:rPr lang="de-DE" sz="1100" dirty="0" err="1"/>
                        <a:t>values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eingeschränkt einsteigerfreundlich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891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/>
                        <a:t>lme4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Douglas Bates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install.packages</a:t>
                      </a:r>
                      <a:r>
                        <a:rPr lang="de-DE" sz="1100" dirty="0"/>
                        <a:t>("lme4")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große Flexibilität bei Modellspezifikation; instruktiv für das Verständnis der IRT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kein originäres IRT-Paket, teils langsam, nur Modelle aus der 1PL-“Familie“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2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 err="1"/>
                        <a:t>mirt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Phil Chalmers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/>
                        <a:t>install.packages</a:t>
                      </a:r>
                      <a:r>
                        <a:rPr lang="de-DE" sz="1100" dirty="0"/>
                        <a:t>("</a:t>
                      </a:r>
                      <a:r>
                        <a:rPr lang="de-DE" sz="1100" dirty="0" err="1"/>
                        <a:t>mirt</a:t>
                      </a:r>
                      <a:r>
                        <a:rPr lang="de-DE" sz="1100" dirty="0"/>
                        <a:t>")</a:t>
                      </a:r>
                    </a:p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sehr flexibel, auch 2pl, 3pl, </a:t>
                      </a:r>
                      <a:r>
                        <a:rPr lang="de-DE" sz="1100" dirty="0" err="1"/>
                        <a:t>mixed</a:t>
                      </a:r>
                      <a:r>
                        <a:rPr lang="de-DE" sz="1100" dirty="0"/>
                        <a:t> IRT, plausible </a:t>
                      </a:r>
                      <a:r>
                        <a:rPr lang="de-DE" sz="1100" dirty="0" err="1"/>
                        <a:t>values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Modelle sind teils anspruchsvoll zu spezifizieren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3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 err="1"/>
                        <a:t>eatModel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Sebastian Weirich, Karoline Sachse, Benjamin Becker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Github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remotes</a:t>
                      </a:r>
                      <a:r>
                        <a:rPr lang="de-DE" sz="1100" dirty="0"/>
                        <a:t>::</a:t>
                      </a:r>
                      <a:r>
                        <a:rPr lang="de-DE" sz="1100" dirty="0" err="1"/>
                        <a:t>install_github</a:t>
                      </a:r>
                      <a:r>
                        <a:rPr lang="de-DE" sz="1100" dirty="0"/>
                        <a:t>("</a:t>
                      </a:r>
                      <a:r>
                        <a:rPr lang="de-DE" sz="1100" dirty="0" err="1"/>
                        <a:t>weirichs</a:t>
                      </a:r>
                      <a:r>
                        <a:rPr lang="de-DE" sz="1100" dirty="0"/>
                        <a:t>/</a:t>
                      </a:r>
                      <a:r>
                        <a:rPr lang="de-DE" sz="1100" dirty="0" err="1"/>
                        <a:t>eatModel</a:t>
                      </a:r>
                      <a:r>
                        <a:rPr lang="de-DE" sz="1100" dirty="0"/>
                        <a:t>", upgrade= "</a:t>
                      </a:r>
                      <a:r>
                        <a:rPr lang="de-DE" sz="1100" dirty="0" err="1"/>
                        <a:t>never</a:t>
                      </a:r>
                      <a:r>
                        <a:rPr lang="de-DE" sz="1100" dirty="0"/>
                        <a:t>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Einsteigerfreundlich, Konsistenzprüfungen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weniger flexibel, weniger schnell, nicht sonderlich effizient programmiert, nicht auf CRAN verfügbar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373992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7354888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de-DE" sz="2200" dirty="0" err="1"/>
              <a:t>Erste</a:t>
            </a:r>
            <a:r>
              <a:rPr lang="en-US" altLang="de-DE" sz="2200" dirty="0"/>
              <a:t> </a:t>
            </a:r>
            <a:r>
              <a:rPr lang="en-US" altLang="de-DE" sz="2200" dirty="0" err="1"/>
              <a:t>Übung</a:t>
            </a:r>
            <a:endParaRPr lang="de-DE" altLang="de-DE" sz="22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Bitte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dazu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das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Skript</a:t>
            </a:r>
            <a:b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</a:b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	</a:t>
            </a:r>
            <a:r>
              <a:rPr lang="de-DE" altLang="de-DE" sz="1800" dirty="0">
                <a:latin typeface="Calibri" pitchFamily="34" charset="0"/>
              </a:rPr>
              <a:t>Uebung_01_einfache_IRT_Modelle.r</a:t>
            </a:r>
            <a:b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</a:b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öffnen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Nächster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Schritt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Prüfen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der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drei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Voraussetzungen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des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Raschmodells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 indent="-342900">
              <a:lnSpc>
                <a:spcPct val="114000"/>
              </a:lnSpc>
              <a:spcBef>
                <a:spcPts val="600"/>
              </a:spcBef>
              <a:buFont typeface="+mj-lt"/>
              <a:buAutoNum type="arabicPeriod"/>
              <a:tabLst>
                <a:tab pos="4124325" algn="ctr"/>
              </a:tabLst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Voraussetzung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Raschhomogenität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(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parallele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Item-Response-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Kurven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B344617-CF3D-4AB2-B4CF-50FF3D75E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38" y="2348880"/>
            <a:ext cx="6800850" cy="21907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Raschmodell</a:t>
            </a:r>
            <a:r>
              <a:rPr lang="en-US" altLang="de-DE" sz="2200" dirty="0">
                <a:latin typeface="Calibri" pitchFamily="34" charset="0"/>
              </a:rPr>
              <a:t>, </a:t>
            </a:r>
            <a:r>
              <a:rPr lang="en-US" altLang="de-DE" sz="2200" dirty="0" err="1">
                <a:latin typeface="Calibri" pitchFamily="34" charset="0"/>
              </a:rPr>
              <a:t>Annahme</a:t>
            </a:r>
            <a:r>
              <a:rPr lang="en-US" altLang="de-DE" sz="2200" dirty="0">
                <a:latin typeface="Calibri" pitchFamily="34" charset="0"/>
              </a:rPr>
              <a:t> 1: </a:t>
            </a:r>
            <a:r>
              <a:rPr lang="en-US" altLang="de-DE" sz="2200" dirty="0" err="1">
                <a:latin typeface="Calibri" pitchFamily="34" charset="0"/>
              </a:rPr>
              <a:t>parallele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Itemcharakteristikkurven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i="1" dirty="0">
              <a:latin typeface="Calibri" pitchFamily="34" charset="0"/>
              <a:sym typeface="Symbol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i="1" dirty="0">
              <a:latin typeface="Calibri" pitchFamily="34" charset="0"/>
              <a:sym typeface="Symbol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i="1" dirty="0">
                <a:latin typeface="Calibri" pitchFamily="34" charset="0"/>
                <a:sym typeface="Symbol"/>
              </a:rPr>
              <a:t></a:t>
            </a:r>
            <a:r>
              <a:rPr lang="en-US" altLang="de-DE" sz="1400" i="1" baseline="-25000" dirty="0">
                <a:latin typeface="Calibri" pitchFamily="34" charset="0"/>
              </a:rPr>
              <a:t>n</a:t>
            </a:r>
            <a:r>
              <a:rPr lang="en-US" altLang="de-DE" sz="1400" dirty="0">
                <a:latin typeface="Calibri" pitchFamily="34" charset="0"/>
              </a:rPr>
              <a:t>: unidimensional latent trait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Doppelte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Monotonizität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Rangfolge</a:t>
            </a:r>
            <a:r>
              <a:rPr lang="en-US" altLang="de-DE" sz="1400" dirty="0">
                <a:latin typeface="Calibri" pitchFamily="34" charset="0"/>
              </a:rPr>
              <a:t> der Items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-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populationen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gleich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Rangfolge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alle</a:t>
            </a:r>
            <a:r>
              <a:rPr lang="en-US" altLang="de-DE" sz="1400" dirty="0">
                <a:latin typeface="Calibri" pitchFamily="34" charset="0"/>
              </a:rPr>
              <a:t> Item-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populationen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gleich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Beide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Annahmen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folgen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aus</a:t>
            </a:r>
            <a:r>
              <a:rPr lang="en-US" altLang="de-DE" sz="1400" dirty="0">
                <a:latin typeface="Calibri" pitchFamily="34" charset="0"/>
              </a:rPr>
              <a:t> der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Annahme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paralleler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Itemcharakteristik</a:t>
            </a:r>
            <a:r>
              <a:rPr lang="en-US" altLang="de-DE" sz="1400" dirty="0">
                <a:latin typeface="Calibri" pitchFamily="34" charset="0"/>
              </a:rPr>
              <a:t>-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kurven</a:t>
            </a:r>
            <a:r>
              <a:rPr lang="en-US" altLang="de-DE" sz="1400" dirty="0">
                <a:latin typeface="Calibri" pitchFamily="34" charset="0"/>
              </a:rPr>
              <a:t> (ICC) </a:t>
            </a: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gleiche</a:t>
            </a:r>
            <a:r>
              <a:rPr lang="en-US" altLang="de-DE" sz="1400" dirty="0">
                <a:latin typeface="Calibri" pitchFamily="34" charset="0"/>
              </a:rPr>
              <a:t>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Trennschärfe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alle</a:t>
            </a:r>
            <a:r>
              <a:rPr lang="en-US" altLang="de-DE" sz="1400" dirty="0">
                <a:latin typeface="Calibri" pitchFamily="34" charset="0"/>
              </a:rPr>
              <a:t> Items)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Parallele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Itemcharakteristikkurven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Kurven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überschneiden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Item A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jede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beliebige</a:t>
            </a:r>
            <a:r>
              <a:rPr lang="en-US" altLang="de-DE" sz="1400" dirty="0">
                <a:latin typeface="Calibri" pitchFamily="34" charset="0"/>
              </a:rPr>
              <a:t> Person und in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jeder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beliebigen</a:t>
            </a:r>
            <a:r>
              <a:rPr lang="en-US" altLang="de-DE" sz="1400" dirty="0">
                <a:latin typeface="Calibri" pitchFamily="34" charset="0"/>
              </a:rPr>
              <a:t> Population </a:t>
            </a:r>
            <a:r>
              <a:rPr lang="en-US" altLang="de-DE" sz="1400" dirty="0" err="1">
                <a:latin typeface="Calibri" pitchFamily="34" charset="0"/>
              </a:rPr>
              <a:t>schwerer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Item B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pic>
        <p:nvPicPr>
          <p:cNvPr id="3368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783" y="1521719"/>
            <a:ext cx="4314434" cy="35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18"/>
          <p:cNvSpPr>
            <a:spLocks noChangeShapeType="1"/>
          </p:cNvSpPr>
          <p:nvPr/>
        </p:nvSpPr>
        <p:spPr bwMode="auto">
          <a:xfrm flipH="1" flipV="1">
            <a:off x="7380312" y="3428999"/>
            <a:ext cx="864096" cy="2160240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8028384" y="5589239"/>
            <a:ext cx="755055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Item A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 flipV="1">
            <a:off x="6641976" y="4149079"/>
            <a:ext cx="216024" cy="1440159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6641976" y="5589239"/>
            <a:ext cx="755055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Item B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/>
          </p:nvPr>
        </p:nvGraphicFramePr>
        <p:xfrm>
          <a:off x="5649292" y="1268760"/>
          <a:ext cx="24511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35" name="Formel" r:id="rId5" imgW="1638300" imgH="228600" progId="Equation.3">
                  <p:embed/>
                </p:oleObj>
              </mc:Choice>
              <mc:Fallback>
                <p:oleObj name="Formel" r:id="rId5" imgW="1638300" imgH="228600" progId="Equation.3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292" y="1268760"/>
                        <a:ext cx="24511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7061870"/>
      </p:ext>
    </p:extLst>
  </p:cSld>
  <p:clrMapOvr>
    <a:masterClrMapping/>
  </p:clrMapOvr>
  <p:transition advTm="20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9696"/>
            <a:ext cx="4268190" cy="3523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Alternativ</a:t>
            </a:r>
            <a:r>
              <a:rPr lang="en-US" altLang="de-DE" sz="2200" dirty="0">
                <a:latin typeface="Calibri" pitchFamily="34" charset="0"/>
              </a:rPr>
              <a:t>: 2PL-Modell, </a:t>
            </a:r>
            <a:r>
              <a:rPr lang="en-US" altLang="de-DE" sz="2200" dirty="0" err="1">
                <a:latin typeface="Calibri" pitchFamily="34" charset="0"/>
              </a:rPr>
              <a:t>keine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parallelen</a:t>
            </a:r>
            <a:r>
              <a:rPr lang="en-US" altLang="de-DE" sz="2200" dirty="0">
                <a:latin typeface="Calibri" pitchFamily="34" charset="0"/>
              </a:rPr>
              <a:t> ICCs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i="1" dirty="0">
              <a:latin typeface="Calibri" pitchFamily="34" charset="0"/>
              <a:sym typeface="Symbol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Item A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schwerer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Item B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Item B hat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höhere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Trennschärfe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Item A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weniger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fähige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hat Item B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ge</a:t>
            </a:r>
            <a:r>
              <a:rPr lang="en-US" altLang="de-DE" sz="1400" dirty="0">
                <a:latin typeface="Calibri" pitchFamily="34" charset="0"/>
              </a:rPr>
              <a:t>-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ringere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Lösungswahrscheinlichkeit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Item A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b="1" dirty="0">
                <a:latin typeface="Calibri" pitchFamily="34" charset="0"/>
              </a:rPr>
              <a:t>(</a:t>
            </a:r>
            <a:r>
              <a:rPr lang="en-US" altLang="de-DE" sz="1400" b="1" dirty="0" err="1">
                <a:latin typeface="Calibri" pitchFamily="34" charset="0"/>
              </a:rPr>
              <a:t>obwohl</a:t>
            </a:r>
            <a:r>
              <a:rPr lang="en-US" altLang="de-DE" sz="1400" b="1" dirty="0">
                <a:latin typeface="Calibri" pitchFamily="34" charset="0"/>
              </a:rPr>
              <a:t> Item B das </a:t>
            </a:r>
            <a:r>
              <a:rPr lang="en-US" altLang="de-DE" sz="1400" b="1" dirty="0" err="1">
                <a:latin typeface="Calibri" pitchFamily="34" charset="0"/>
              </a:rPr>
              <a:t>leichtere</a:t>
            </a:r>
            <a:r>
              <a:rPr lang="en-US" altLang="de-DE" sz="1400" b="1" dirty="0">
                <a:latin typeface="Calibri" pitchFamily="34" charset="0"/>
              </a:rPr>
              <a:t> Item </a:t>
            </a:r>
            <a:r>
              <a:rPr lang="en-US" altLang="de-DE" sz="1400" b="1" dirty="0" err="1">
                <a:latin typeface="Calibri" pitchFamily="34" charset="0"/>
              </a:rPr>
              <a:t>ist</a:t>
            </a:r>
            <a:r>
              <a:rPr lang="en-US" altLang="de-DE" sz="1400" b="1" dirty="0">
                <a:latin typeface="Calibri" pitchFamily="34" charset="0"/>
              </a:rPr>
              <a:t>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fähige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Pesonen</a:t>
            </a:r>
            <a:r>
              <a:rPr lang="en-US" altLang="de-DE" sz="1400" dirty="0">
                <a:latin typeface="Calibri" pitchFamily="34" charset="0"/>
              </a:rPr>
              <a:t> hat Item B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höhere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Lö</a:t>
            </a:r>
            <a:r>
              <a:rPr lang="en-US" altLang="de-DE" sz="1400" dirty="0">
                <a:latin typeface="Calibri" pitchFamily="34" charset="0"/>
              </a:rPr>
              <a:t>-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sungswahrscheinlichkeit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Item A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ggf</a:t>
            </a:r>
            <a:r>
              <a:rPr lang="en-US" altLang="de-DE" sz="1400" dirty="0">
                <a:latin typeface="Calibri" pitchFamily="34" charset="0"/>
              </a:rPr>
              <a:t>. </a:t>
            </a:r>
            <a:r>
              <a:rPr lang="en-US" altLang="de-DE" sz="1400" dirty="0" err="1">
                <a:latin typeface="Calibri" pitchFamily="34" charset="0"/>
              </a:rPr>
              <a:t>schwere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Interpretierbarkeit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In </a:t>
            </a:r>
            <a:r>
              <a:rPr lang="en-US" altLang="de-DE" sz="1400" dirty="0" err="1">
                <a:latin typeface="Calibri" pitchFamily="34" charset="0"/>
              </a:rPr>
              <a:t>einem</a:t>
            </a:r>
            <a:r>
              <a:rPr lang="en-US" altLang="de-DE" sz="1400" dirty="0">
                <a:latin typeface="Calibri" pitchFamily="34" charset="0"/>
              </a:rPr>
              <a:t> 2PL-Modell </a:t>
            </a:r>
            <a:r>
              <a:rPr lang="en-US" altLang="de-DE" sz="1400" dirty="0" err="1">
                <a:latin typeface="Calibri" pitchFamily="34" charset="0"/>
              </a:rPr>
              <a:t>wäre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bspw</a:t>
            </a:r>
            <a:r>
              <a:rPr lang="en-US" altLang="de-DE" sz="1400" dirty="0">
                <a:latin typeface="Calibri" pitchFamily="34" charset="0"/>
              </a:rPr>
              <a:t>.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schwierig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Kompetenzstufen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>
                <a:latin typeface="Calibri" pitchFamily="34" charset="0"/>
              </a:rPr>
              <a:t>und Items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definieren</a:t>
            </a:r>
            <a:r>
              <a:rPr lang="en-US" altLang="de-DE" sz="1400" dirty="0">
                <a:latin typeface="Calibri" pitchFamily="34" charset="0"/>
              </a:rPr>
              <a:t>, die </a:t>
            </a:r>
            <a:r>
              <a:rPr lang="en-US" altLang="de-DE" sz="1400" dirty="0" err="1">
                <a:latin typeface="Calibri" pitchFamily="34" charset="0"/>
              </a:rPr>
              <a:t>beidemale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dieselbe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Intervallbreite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z.B</a:t>
            </a:r>
            <a:r>
              <a:rPr lang="en-US" altLang="de-DE" sz="1400" dirty="0">
                <a:latin typeface="Calibri" pitchFamily="34" charset="0"/>
              </a:rPr>
              <a:t>. 75 </a:t>
            </a:r>
            <a:r>
              <a:rPr lang="en-US" altLang="de-DE" sz="1400" dirty="0" err="1">
                <a:latin typeface="Calibri" pitchFamily="34" charset="0"/>
              </a:rPr>
              <a:t>Punkte</a:t>
            </a:r>
            <a:r>
              <a:rPr lang="en-US" altLang="de-DE" sz="1400" dirty="0">
                <a:latin typeface="Calibri" pitchFamily="34" charset="0"/>
              </a:rPr>
              <a:t>)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haben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Symbol"/>
              <a:buChar char="®"/>
            </a:pPr>
            <a:endParaRPr lang="en-US" altLang="de-DE" sz="1400" b="1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/>
          </p:nvPr>
        </p:nvGraphicFramePr>
        <p:xfrm>
          <a:off x="5608587" y="1215480"/>
          <a:ext cx="2563813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59" name="Formel" r:id="rId5" imgW="1714320" imgH="228600" progId="Equation.3">
                  <p:embed/>
                </p:oleObj>
              </mc:Choice>
              <mc:Fallback>
                <p:oleObj name="Formel" r:id="rId5" imgW="1714320" imgH="228600" progId="Equation.3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8587" y="1215480"/>
                        <a:ext cx="2563813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18"/>
          <p:cNvSpPr>
            <a:spLocks noChangeShapeType="1"/>
          </p:cNvSpPr>
          <p:nvPr/>
        </p:nvSpPr>
        <p:spPr bwMode="auto">
          <a:xfrm flipH="1" flipV="1">
            <a:off x="7524328" y="2420888"/>
            <a:ext cx="720080" cy="3168351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8028384" y="5589239"/>
            <a:ext cx="755055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Item A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 flipV="1">
            <a:off x="6516216" y="4293095"/>
            <a:ext cx="341784" cy="1296142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6641976" y="5589239"/>
            <a:ext cx="755055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Item B</a:t>
            </a:r>
          </a:p>
        </p:txBody>
      </p:sp>
    </p:spTree>
    <p:extLst>
      <p:ext uri="{BB962C8B-B14F-4D97-AF65-F5344CB8AC3E}">
        <p14:creationId xmlns:p14="http://schemas.microsoft.com/office/powerpoint/2010/main" val="2763195627"/>
      </p:ext>
    </p:extLst>
  </p:cSld>
  <p:clrMapOvr>
    <a:masterClrMapping/>
  </p:clrMapOvr>
  <p:transition advTm="20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Prüfung</a:t>
            </a:r>
            <a:r>
              <a:rPr lang="en-US" altLang="de-DE" sz="2200" dirty="0">
                <a:latin typeface="Calibri" pitchFamily="34" charset="0"/>
              </a:rPr>
              <a:t> der </a:t>
            </a:r>
            <a:r>
              <a:rPr lang="en-US" altLang="de-DE" sz="2200" dirty="0" err="1">
                <a:latin typeface="Calibri" pitchFamily="34" charset="0"/>
              </a:rPr>
              <a:t>Raschhomogenität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Variante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Itemfit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(Infit)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Beruht</a:t>
            </a:r>
            <a:r>
              <a:rPr lang="en-US" altLang="de-DE" sz="1400" dirty="0">
                <a:latin typeface="Calibri" pitchFamily="34" charset="0"/>
              </a:rPr>
              <a:t> auf </a:t>
            </a:r>
            <a:r>
              <a:rPr lang="en-US" altLang="de-DE" sz="1400" dirty="0" err="1">
                <a:latin typeface="Calibri" pitchFamily="34" charset="0"/>
              </a:rPr>
              <a:t>einem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Vergleich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empirischen</a:t>
            </a:r>
            <a:r>
              <a:rPr lang="en-US" altLang="de-DE" sz="1400" dirty="0">
                <a:latin typeface="Calibri" pitchFamily="34" charset="0"/>
              </a:rPr>
              <a:t> Item-response-</a:t>
            </a:r>
            <a:r>
              <a:rPr lang="en-US" altLang="de-DE" sz="1400" dirty="0" err="1">
                <a:latin typeface="Calibri" pitchFamily="34" charset="0"/>
              </a:rPr>
              <a:t>Kurve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durch</a:t>
            </a:r>
            <a:r>
              <a:rPr lang="en-US" altLang="de-DE" sz="1400" dirty="0">
                <a:latin typeface="Calibri" pitchFamily="34" charset="0"/>
              </a:rPr>
              <a:t> das </a:t>
            </a: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implizierten</a:t>
            </a:r>
            <a:r>
              <a:rPr lang="en-US" altLang="de-DE" sz="1400" dirty="0">
                <a:latin typeface="Calibri" pitchFamily="34" charset="0"/>
              </a:rPr>
              <a:t> Item-Response-</a:t>
            </a:r>
            <a:r>
              <a:rPr lang="en-US" altLang="de-DE" sz="1400" dirty="0" err="1">
                <a:latin typeface="Calibri" pitchFamily="34" charset="0"/>
              </a:rPr>
              <a:t>Kurve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Idealerweise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sollte</a:t>
            </a:r>
            <a:r>
              <a:rPr lang="en-US" altLang="de-DE" sz="1400" dirty="0">
                <a:latin typeface="Calibri" pitchFamily="34" charset="0"/>
              </a:rPr>
              <a:t> der Infit = 1 sein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Werte</a:t>
            </a:r>
            <a:r>
              <a:rPr lang="en-US" altLang="de-DE" sz="1400" dirty="0">
                <a:latin typeface="Calibri" pitchFamily="34" charset="0"/>
              </a:rPr>
              <a:t> &lt; 1, Overfit: die </a:t>
            </a:r>
            <a:r>
              <a:rPr lang="en-US" altLang="de-DE" sz="1400" dirty="0" err="1">
                <a:latin typeface="Calibri" pitchFamily="34" charset="0"/>
              </a:rPr>
              <a:t>empirische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Kurve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verläuft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steiler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modellimplizierte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Werte</a:t>
            </a:r>
            <a:r>
              <a:rPr lang="en-US" altLang="de-DE" sz="1400" dirty="0">
                <a:latin typeface="Calibri" pitchFamily="34" charset="0"/>
              </a:rPr>
              <a:t> &gt; 1: die </a:t>
            </a:r>
            <a:r>
              <a:rPr lang="en-US" altLang="de-DE" sz="1400" dirty="0" err="1">
                <a:latin typeface="Calibri" pitchFamily="34" charset="0"/>
              </a:rPr>
              <a:t>empirische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Kurve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verläuft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flacher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modellimplizierte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Kurve</a:t>
            </a:r>
            <a:r>
              <a:rPr lang="en-US" altLang="de-DE" sz="1400" dirty="0">
                <a:latin typeface="Calibri" pitchFamily="34" charset="0"/>
              </a:rPr>
              <a:t>. </a:t>
            </a:r>
            <a:r>
              <a:rPr lang="en-US" altLang="de-DE" sz="1400" dirty="0" err="1">
                <a:latin typeface="Calibri" pitchFamily="34" charset="0"/>
              </a:rPr>
              <a:t>Werte</a:t>
            </a:r>
            <a:r>
              <a:rPr lang="en-US" altLang="de-DE" sz="1400" dirty="0">
                <a:latin typeface="Calibri" pitchFamily="34" charset="0"/>
              </a:rPr>
              <a:t> &gt; 1.15 </a:t>
            </a:r>
            <a:r>
              <a:rPr lang="en-US" altLang="de-DE" sz="1400" dirty="0" err="1">
                <a:latin typeface="Calibri" pitchFamily="34" charset="0"/>
              </a:rPr>
              <a:t>gelten</a:t>
            </a:r>
            <a:r>
              <a:rPr lang="en-US" altLang="de-DE" sz="1400" dirty="0">
                <a:latin typeface="Calibri" pitchFamily="34" charset="0"/>
              </a:rPr>
              <a:t> in der Regel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kritisch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zuweilen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findet</a:t>
            </a:r>
            <a:r>
              <a:rPr lang="en-US" altLang="de-DE" sz="1400" dirty="0">
                <a:latin typeface="Calibri" pitchFamily="34" charset="0"/>
              </a:rPr>
              <a:t> man </a:t>
            </a:r>
            <a:r>
              <a:rPr lang="en-US" altLang="de-DE" sz="1400" dirty="0" err="1">
                <a:latin typeface="Calibri" pitchFamily="34" charset="0"/>
              </a:rPr>
              <a:t>aber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auch</a:t>
            </a:r>
            <a:r>
              <a:rPr lang="en-US" altLang="de-DE" sz="1400" dirty="0">
                <a:latin typeface="Calibri" pitchFamily="34" charset="0"/>
              </a:rPr>
              <a:t> 1.25 </a:t>
            </a:r>
            <a:r>
              <a:rPr lang="en-US" altLang="de-DE" sz="1400" dirty="0" err="1">
                <a:latin typeface="Calibri" pitchFamily="34" charset="0"/>
              </a:rPr>
              <a:t>oder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sogar</a:t>
            </a:r>
            <a:r>
              <a:rPr lang="en-US" altLang="de-DE" sz="1400" dirty="0">
                <a:latin typeface="Calibri" pitchFamily="34" charset="0"/>
              </a:rPr>
              <a:t> 1.5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Grenze</a:t>
            </a:r>
            <a:r>
              <a:rPr lang="en-US" altLang="de-DE" sz="1400" dirty="0">
                <a:latin typeface="Calibri" pitchFamily="34" charset="0"/>
              </a:rPr>
              <a:t>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Möglichkeit</a:t>
            </a:r>
            <a:r>
              <a:rPr lang="en-US" altLang="de-DE" sz="1400" dirty="0">
                <a:latin typeface="Calibri" pitchFamily="34" charset="0"/>
              </a:rPr>
              <a:t>: </a:t>
            </a:r>
            <a:r>
              <a:rPr lang="en-US" altLang="de-DE" sz="1400" dirty="0" err="1">
                <a:latin typeface="Calibri" pitchFamily="34" charset="0"/>
              </a:rPr>
              <a:t>Plotten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itemspezifischen</a:t>
            </a:r>
            <a:r>
              <a:rPr lang="en-US" altLang="de-DE" sz="1400" dirty="0">
                <a:latin typeface="Calibri" pitchFamily="34" charset="0"/>
              </a:rPr>
              <a:t> Response-</a:t>
            </a:r>
            <a:r>
              <a:rPr lang="en-US" altLang="de-DE" sz="1400" dirty="0" err="1">
                <a:latin typeface="Calibri" pitchFamily="34" charset="0"/>
              </a:rPr>
              <a:t>Kurven</a:t>
            </a: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</p:cSld>
  <p:clrMapOvr>
    <a:masterClrMapping/>
  </p:clrMapOvr>
  <p:transition advTm="20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Infit: </a:t>
            </a:r>
            <a:r>
              <a:rPr lang="en-US" altLang="de-DE" sz="2200" dirty="0" err="1">
                <a:latin typeface="Calibri" pitchFamily="34" charset="0"/>
              </a:rPr>
              <a:t>Beispiel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für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guten</a:t>
            </a:r>
            <a:r>
              <a:rPr lang="en-US" altLang="de-DE" sz="2200" dirty="0">
                <a:latin typeface="Calibri" pitchFamily="34" charset="0"/>
              </a:rPr>
              <a:t> Fit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6E1A550-B52D-4BDC-A8B4-D73AE5A00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937979"/>
            <a:ext cx="7427595" cy="558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68658"/>
      </p:ext>
    </p:extLst>
  </p:cSld>
  <p:clrMapOvr>
    <a:masterClrMapping/>
  </p:clrMapOvr>
  <p:transition advTm="20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Infit: </a:t>
            </a:r>
            <a:r>
              <a:rPr lang="en-US" altLang="de-DE" sz="2200" dirty="0" err="1">
                <a:latin typeface="Calibri" pitchFamily="34" charset="0"/>
              </a:rPr>
              <a:t>Beispiel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für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schlechten</a:t>
            </a:r>
            <a:r>
              <a:rPr lang="en-US" altLang="de-DE" sz="2200" dirty="0">
                <a:latin typeface="Calibri" pitchFamily="34" charset="0"/>
              </a:rPr>
              <a:t> Fit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E8773D5-896E-41ED-8360-4ABFA1822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81" y="951314"/>
            <a:ext cx="7420927" cy="557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20022"/>
      </p:ext>
    </p:extLst>
  </p:cSld>
  <p:clrMapOvr>
    <a:masterClrMapping/>
  </p:clrMapOvr>
  <p:transition advTm="2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Infit: </a:t>
            </a:r>
            <a:r>
              <a:rPr lang="en-US" altLang="de-DE" sz="2200" dirty="0" err="1">
                <a:latin typeface="Calibri" pitchFamily="34" charset="0"/>
              </a:rPr>
              <a:t>Beispiel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für</a:t>
            </a:r>
            <a:r>
              <a:rPr lang="en-US" altLang="de-DE" sz="2200" dirty="0">
                <a:latin typeface="Calibri" pitchFamily="34" charset="0"/>
              </a:rPr>
              <a:t> “Overfit”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AB6340C-5F5A-4976-B877-E0D0CB80F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996652"/>
            <a:ext cx="7434262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26945"/>
      </p:ext>
    </p:extLst>
  </p:cSld>
  <p:clrMapOvr>
    <a:masterClrMapping/>
  </p:clrMapOvr>
  <p:transition advTm="20000"/>
</p:sld>
</file>

<file path=ppt/theme/theme1.xml><?xml version="1.0" encoding="utf-8"?>
<a:theme xmlns:a="http://schemas.openxmlformats.org/drawingml/2006/main" name="1_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952</Words>
  <Application>Microsoft Office PowerPoint</Application>
  <PresentationFormat>Bildschirmpräsentation (4:3)</PresentationFormat>
  <Paragraphs>155</Paragraphs>
  <Slides>16</Slides>
  <Notes>16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5" baseType="lpstr">
      <vt:lpstr>ＭＳ Ｐゴシック</vt:lpstr>
      <vt:lpstr>Arial</vt:lpstr>
      <vt:lpstr>Calibri</vt:lpstr>
      <vt:lpstr>Symbol</vt:lpstr>
      <vt:lpstr>Times New Roman</vt:lpstr>
      <vt:lpstr>Wingdings</vt:lpstr>
      <vt:lpstr>Wingdings 3</vt:lpstr>
      <vt:lpstr>1_Standarddesign</vt:lpstr>
      <vt:lpstr>Formel</vt:lpstr>
      <vt:lpstr>PowerPoint-Präsentation</vt:lpstr>
      <vt:lpstr>Überblick: R-Pakete für IRT-Modellierung </vt:lpstr>
      <vt:lpstr>Erste Übung</vt:lpstr>
      <vt:lpstr>Raschmodell, Annahme 1: parallele Itemcharakteristikkurven</vt:lpstr>
      <vt:lpstr>Alternativ: 2PL-Modell, keine parallelen ICCs</vt:lpstr>
      <vt:lpstr>Prüfung der Raschhomogenität</vt:lpstr>
      <vt:lpstr>Infit: Beispiel für guten Fit</vt:lpstr>
      <vt:lpstr>Infit: Beispiel für schlechten Fit</vt:lpstr>
      <vt:lpstr>Infit: Beispiel für “Overfit”</vt:lpstr>
      <vt:lpstr>Aber: Infit kann missverständlich sein</vt:lpstr>
      <vt:lpstr>Prüfung der Raschhomogenität</vt:lpstr>
      <vt:lpstr>Prüfung der lokalen stochastischen Unabhängigkeit </vt:lpstr>
      <vt:lpstr>Eigene Übung</vt:lpstr>
      <vt:lpstr>Annahme 2, Unidimensionalitätsannahme </vt:lpstr>
      <vt:lpstr>Mehrdimensionale IRT-Modelle</vt:lpstr>
      <vt:lpstr>DIF: Differential Item Functioning</vt:lpstr>
    </vt:vector>
  </TitlesOfParts>
  <Company>HU IQB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GEBF2015</dc:title>
  <dc:creator>Aleksander Kocaj</dc:creator>
  <cp:lastModifiedBy>Sebastian Weirich</cp:lastModifiedBy>
  <cp:revision>1528</cp:revision>
  <cp:lastPrinted>2013-06-17T07:15:28Z</cp:lastPrinted>
  <dcterms:created xsi:type="dcterms:W3CDTF">2005-12-15T11:27:48Z</dcterms:created>
  <dcterms:modified xsi:type="dcterms:W3CDTF">2024-09-09T23:19:57Z</dcterms:modified>
</cp:coreProperties>
</file>