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904" r:id="rId2"/>
    <p:sldId id="961" r:id="rId3"/>
    <p:sldId id="1074" r:id="rId4"/>
    <p:sldId id="1075" r:id="rId5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04.10.2024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04.10.2024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4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8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04.10.2024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Längsschnittliche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Analysen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25" r:id="rId2"/>
    <p:sldLayoutId id="2147484226" r:id="rId3"/>
    <p:sldLayoutId id="2147484227" r:id="rId4"/>
    <p:sldLayoutId id="2147484228" r:id="rId5"/>
    <p:sldLayoutId id="2147484214" r:id="rId6"/>
    <p:sldLayoutId id="2147484229" r:id="rId7"/>
    <p:sldLayoutId id="2147484230" r:id="rId8"/>
    <p:sldLayoutId id="2147484231" r:id="rId9"/>
    <p:sldLayoutId id="2147484232" r:id="rId10"/>
    <p:sldLayoutId id="2147484234" r:id="rId11"/>
    <p:sldLayoutId id="2147484215" r:id="rId12"/>
    <p:sldLayoutId id="2147484216" r:id="rId13"/>
    <p:sldLayoutId id="2147484402" r:id="rId14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136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708920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Längsschnittliche Analysen</a:t>
            </a: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Längsschnittliche</a:t>
            </a:r>
            <a:r>
              <a:rPr lang="en-US" altLang="de-DE" sz="2200" dirty="0"/>
              <a:t> </a:t>
            </a:r>
            <a:r>
              <a:rPr lang="en-US" altLang="de-DE" sz="2200" dirty="0" err="1"/>
              <a:t>Analysen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als</a:t>
            </a:r>
            <a:r>
              <a:rPr lang="en-US" altLang="de-DE" sz="2200" dirty="0"/>
              <a:t> GLMM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in der 1PL-Welt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Zeit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Within-Person-</a:t>
            </a:r>
            <a:r>
              <a:rPr lang="en-US" altLang="de-DE" sz="1400" dirty="0" err="1">
                <a:latin typeface="Calibri" pitchFamily="34" charset="0"/>
              </a:rPr>
              <a:t>Faktor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Längsschnitt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Between-Person-</a:t>
            </a:r>
            <a:r>
              <a:rPr lang="en-US" altLang="de-DE" sz="1400" dirty="0" err="1">
                <a:latin typeface="Calibri" pitchFamily="34" charset="0"/>
              </a:rPr>
              <a:t>Faktor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Kohortenquerschnitt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modelliert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Aber: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bisher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betrachteten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Voraussetzungen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Raschhomogenität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lokale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Unabhängigkeit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Invarianz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de-DE" altLang="de-DE" sz="1400" dirty="0">
                <a:latin typeface="Calibri" pitchFamily="34" charset="0"/>
              </a:rPr>
              <a:t>Messmodells</a:t>
            </a:r>
            <a:r>
              <a:rPr lang="en-US" altLang="de-DE" sz="1400" dirty="0">
                <a:latin typeface="Calibri" pitchFamily="34" charset="0"/>
              </a:rPr>
              <a:t> [DIF]) </a:t>
            </a:r>
            <a:r>
              <a:rPr lang="de-DE" altLang="de-DE" sz="1400" dirty="0">
                <a:latin typeface="Calibri" pitchFamily="34" charset="0"/>
              </a:rPr>
              <a:t>kommt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de-DE" altLang="de-DE" sz="1400" dirty="0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weitere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hinzu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DIF: </a:t>
            </a:r>
            <a:r>
              <a:rPr lang="en-US" altLang="de-DE" sz="1400" dirty="0" err="1">
                <a:latin typeface="Calibri" pitchFamily="34" charset="0"/>
              </a:rPr>
              <a:t>differentielles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Itemfunktionieren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Personengruppen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Jungen</a:t>
            </a:r>
            <a:r>
              <a:rPr lang="en-US" altLang="de-DE" sz="1400" dirty="0">
                <a:latin typeface="Calibri" pitchFamily="34" charset="0"/>
              </a:rPr>
              <a:t> vs. </a:t>
            </a:r>
            <a:r>
              <a:rPr lang="en-US" altLang="de-DE" sz="1400" dirty="0" err="1">
                <a:latin typeface="Calibri" pitchFamily="34" charset="0"/>
              </a:rPr>
              <a:t>Mädchen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differentielles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Itemfunktionieren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Messzeitpunkten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“Item parameter drift (IPD)” </a:t>
            </a:r>
            <a:r>
              <a:rPr lang="en-US" altLang="de-DE" sz="1400" dirty="0" err="1">
                <a:latin typeface="Calibri" pitchFamily="34" charset="0"/>
              </a:rPr>
              <a:t>bezeichnet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Verursacht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Veralten</a:t>
            </a:r>
            <a:r>
              <a:rPr lang="en-US" altLang="de-DE" sz="1400" dirty="0">
                <a:latin typeface="Calibri" pitchFamily="34" charset="0"/>
              </a:rPr>
              <a:t>” der </a:t>
            </a:r>
            <a:r>
              <a:rPr lang="en-US" altLang="de-DE" sz="1400" dirty="0" err="1">
                <a:latin typeface="Calibri" pitchFamily="34" charset="0"/>
              </a:rPr>
              <a:t>Testaufgaben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dort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etwa</a:t>
            </a:r>
            <a:r>
              <a:rPr lang="en-US" altLang="de-DE" sz="1400" dirty="0">
                <a:latin typeface="Calibri" pitchFamily="34" charset="0"/>
              </a:rPr>
              <a:t> von “</a:t>
            </a:r>
            <a:r>
              <a:rPr lang="en-US" altLang="de-DE" sz="1400" dirty="0" err="1">
                <a:latin typeface="Calibri" pitchFamily="34" charset="0"/>
              </a:rPr>
              <a:t>Handys</a:t>
            </a:r>
            <a:r>
              <a:rPr lang="en-US" altLang="de-DE" sz="1400" dirty="0">
                <a:latin typeface="Calibri" pitchFamily="34" charset="0"/>
              </a:rPr>
              <a:t>” die Rede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heutige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Grundschulkinder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kaum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kennen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Längsschnittliche</a:t>
            </a:r>
            <a:r>
              <a:rPr lang="en-US" altLang="de-DE" sz="2200" dirty="0"/>
              <a:t> </a:t>
            </a:r>
            <a:r>
              <a:rPr lang="en-US" altLang="de-DE" sz="2200" dirty="0" err="1"/>
              <a:t>Analysen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mithilfe</a:t>
            </a:r>
            <a:r>
              <a:rPr lang="en-US" altLang="de-DE" sz="2200" dirty="0"/>
              <a:t> von plausible values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Was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plausible values?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die AV ist in IRT-Modellen latent, also unbeobachtet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Mithilfe der beobachteten Werte (item </a:t>
            </a:r>
            <a:r>
              <a:rPr lang="de-DE" altLang="de-DE" sz="1400" dirty="0" err="1">
                <a:latin typeface="Calibri" pitchFamily="34" charset="0"/>
              </a:rPr>
              <a:t>responses</a:t>
            </a:r>
            <a:r>
              <a:rPr lang="de-DE" altLang="de-DE" sz="1400" dirty="0">
                <a:latin typeface="Calibri" pitchFamily="34" charset="0"/>
              </a:rPr>
              <a:t>) kann für jede Person eine hypothetische Fähigkeit modelliert werden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Dieser personenspezifische Fähigkeitswert besitzt eine statistische Unsicherheit, es handelt sich also nicht um einen konkreten Wert, sondern eher eine Verteilung „plausibler“ Werte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Zufallsziehungen aus dieser Verteilung bezeichnet man als plausible </a:t>
            </a:r>
            <a:r>
              <a:rPr lang="de-DE" altLang="de-DE" sz="1400" dirty="0" err="1">
                <a:latin typeface="Calibri" pitchFamily="34" charset="0"/>
              </a:rPr>
              <a:t>values</a:t>
            </a:r>
            <a:r>
              <a:rPr lang="de-DE" altLang="de-DE" sz="1400" dirty="0">
                <a:latin typeface="Calibri" pitchFamily="34" charset="0"/>
              </a:rPr>
              <a:t> (PVs). Sie können wie Imputationen unbeobachtete Werte verstanden werden, die man mithilfe beobachteter Werte möglichst genau schätzt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Formal: PVs sind </a:t>
            </a:r>
            <a:r>
              <a:rPr lang="de-DE" altLang="de-DE" sz="1400" dirty="0" err="1">
                <a:latin typeface="Calibri" pitchFamily="34" charset="0"/>
              </a:rPr>
              <a:t>random</a:t>
            </a:r>
            <a:r>
              <a:rPr lang="de-DE" altLang="de-DE" sz="1400" dirty="0">
                <a:latin typeface="Calibri" pitchFamily="34" charset="0"/>
              </a:rPr>
              <a:t> </a:t>
            </a:r>
            <a:r>
              <a:rPr lang="de-DE" altLang="de-DE" sz="1400" dirty="0" err="1">
                <a:latin typeface="Calibri" pitchFamily="34" charset="0"/>
              </a:rPr>
              <a:t>draws</a:t>
            </a:r>
            <a:r>
              <a:rPr lang="de-DE" altLang="de-DE" sz="1400" dirty="0">
                <a:latin typeface="Calibri" pitchFamily="34" charset="0"/>
              </a:rPr>
              <a:t> aus der </a:t>
            </a:r>
            <a:r>
              <a:rPr lang="de-DE" altLang="de-DE" sz="1400" dirty="0" err="1">
                <a:latin typeface="Calibri" pitchFamily="34" charset="0"/>
              </a:rPr>
              <a:t>posterior</a:t>
            </a:r>
            <a:r>
              <a:rPr lang="de-DE" altLang="de-DE" sz="1400" dirty="0">
                <a:latin typeface="Calibri" pitchFamily="34" charset="0"/>
              </a:rPr>
              <a:t> </a:t>
            </a:r>
            <a:r>
              <a:rPr lang="de-DE" altLang="de-DE" sz="1400" dirty="0" err="1">
                <a:latin typeface="Calibri" pitchFamily="34" charset="0"/>
              </a:rPr>
              <a:t>distribution</a:t>
            </a:r>
            <a:r>
              <a:rPr lang="de-DE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Posterior</a:t>
            </a:r>
            <a:r>
              <a:rPr lang="de-DE" altLang="de-DE" sz="1400" dirty="0">
                <a:latin typeface="Calibri" pitchFamily="34" charset="0"/>
              </a:rPr>
              <a:t> als das Produkt der </a:t>
            </a:r>
            <a:r>
              <a:rPr lang="de-DE" altLang="de-DE" sz="1400" i="1" dirty="0">
                <a:latin typeface="Calibri" pitchFamily="34" charset="0"/>
              </a:rPr>
              <a:t>a priori </a:t>
            </a:r>
            <a:r>
              <a:rPr lang="de-DE" altLang="de-DE" sz="1400" i="1" dirty="0" err="1">
                <a:latin typeface="Calibri" pitchFamily="34" charset="0"/>
              </a:rPr>
              <a:t>distribution</a:t>
            </a:r>
            <a:r>
              <a:rPr lang="de-DE" altLang="de-DE" sz="1400" dirty="0">
                <a:latin typeface="Calibri" pitchFamily="34" charset="0"/>
              </a:rPr>
              <a:t> und der </a:t>
            </a:r>
            <a:r>
              <a:rPr lang="de-DE" altLang="de-DE" sz="1400" i="1" dirty="0" err="1">
                <a:latin typeface="Calibri" pitchFamily="34" charset="0"/>
              </a:rPr>
              <a:t>likelihood</a:t>
            </a:r>
            <a:endParaRPr lang="de-DE" altLang="de-DE" sz="1400" i="1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A priori: was wissen wir vorab (also ohne zu testen) bereits über das zu messende Merkmal?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likelihood</a:t>
            </a:r>
            <a:r>
              <a:rPr lang="de-DE" altLang="de-DE" sz="1400" dirty="0">
                <a:latin typeface="Calibri" pitchFamily="34" charset="0"/>
              </a:rPr>
              <a:t>: was sagt uns der Test über das zu messende Merkmal?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Beispiel Deutschtest: (a priori) bekannt ist, dass sich Jungen und Mädchen in ihrer mittleren Lesefähigkeit unterscheiden. Ebenso ist bekannt, dass die Lesefähigkeit mit dem sozio-ökonomischen Status im Elternhaus zusammenhängt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Das bedeutet aber: um diese plausible </a:t>
            </a:r>
            <a:r>
              <a:rPr lang="de-DE" altLang="de-DE" sz="1400" dirty="0" err="1">
                <a:latin typeface="Calibri" pitchFamily="34" charset="0"/>
              </a:rPr>
              <a:t>values</a:t>
            </a:r>
            <a:r>
              <a:rPr lang="de-DE" altLang="de-DE" sz="1400" dirty="0">
                <a:latin typeface="Calibri" pitchFamily="34" charset="0"/>
              </a:rPr>
              <a:t> verlässlich schätzen/ziehen zu können, müssen diese „a priori“-Merkmale (Geschlecht, SES) für die Testteilnehmer erhoben sein</a:t>
            </a:r>
          </a:p>
        </p:txBody>
      </p:sp>
    </p:spTree>
    <p:extLst>
      <p:ext uri="{BB962C8B-B14F-4D97-AF65-F5344CB8AC3E}">
        <p14:creationId xmlns:p14="http://schemas.microsoft.com/office/powerpoint/2010/main" val="274458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1800" dirty="0" err="1"/>
              <a:t>Vor</a:t>
            </a:r>
            <a:r>
              <a:rPr lang="en-US" altLang="de-DE" sz="1800" dirty="0"/>
              <a:t>- und </a:t>
            </a:r>
            <a:r>
              <a:rPr lang="en-US" altLang="de-DE" sz="1800" dirty="0" err="1"/>
              <a:t>Nachteile</a:t>
            </a:r>
            <a:r>
              <a:rPr lang="en-US" altLang="de-DE" sz="1800" dirty="0"/>
              <a:t> von plausible values </a:t>
            </a:r>
            <a:r>
              <a:rPr lang="en-US" altLang="de-DE" sz="1800" dirty="0" err="1"/>
              <a:t>im</a:t>
            </a:r>
            <a:r>
              <a:rPr lang="en-US" altLang="de-DE" sz="1800" dirty="0"/>
              <a:t> </a:t>
            </a:r>
            <a:r>
              <a:rPr lang="en-US" altLang="de-DE" sz="1800" dirty="0" err="1"/>
              <a:t>Vergleich</a:t>
            </a:r>
            <a:r>
              <a:rPr lang="en-US" altLang="de-DE" sz="1800" dirty="0"/>
              <a:t> </a:t>
            </a:r>
            <a:r>
              <a:rPr lang="en-US" altLang="de-DE" sz="1800" dirty="0" err="1"/>
              <a:t>zu</a:t>
            </a:r>
            <a:r>
              <a:rPr lang="en-US" altLang="de-DE" sz="1800" dirty="0"/>
              <a:t> GLMMs</a:t>
            </a:r>
            <a:endParaRPr lang="de-DE" altLang="de-DE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D1D89E-CD2A-4745-AAE5-B420095C0A4B}"/>
              </a:ext>
            </a:extLst>
          </p:cNvPr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Nachteile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Aufwändiger: erfordert mehrere Analyseschritte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Ziehen der Plausible </a:t>
            </a:r>
            <a:r>
              <a:rPr lang="de-DE" altLang="de-DE" sz="1400" dirty="0" err="1">
                <a:latin typeface="Calibri" pitchFamily="34" charset="0"/>
              </a:rPr>
              <a:t>values</a:t>
            </a:r>
            <a:endParaRPr lang="de-DE" altLang="de-DE" sz="1400" dirty="0">
              <a:latin typeface="Calibri" pitchFamily="34" charset="0"/>
            </a:endParaRP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Rechnen mit Plausible </a:t>
            </a:r>
            <a:r>
              <a:rPr lang="de-DE" altLang="de-DE" sz="1400" dirty="0" err="1">
                <a:latin typeface="Calibri" pitchFamily="34" charset="0"/>
              </a:rPr>
              <a:t>values</a:t>
            </a:r>
            <a:endParaRPr lang="de-DE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PVs nur geeignet für Modelle, die ausschließlich Prädiktoren auf Personenebene betrachten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PVs sind imputiert, pro Person und AV gibt es mehrere imputierte Werte. Die Analysen müssen für jede Imputation durchgeführt und anschließend gepoolt werden 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Vorteile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Liegen die plausible </a:t>
            </a:r>
            <a:r>
              <a:rPr lang="de-DE" altLang="de-DE" sz="1400" dirty="0" err="1">
                <a:latin typeface="Calibri" pitchFamily="34" charset="0"/>
              </a:rPr>
              <a:t>values</a:t>
            </a:r>
            <a:r>
              <a:rPr lang="de-DE" altLang="de-DE" sz="1400" dirty="0">
                <a:latin typeface="Calibri" pitchFamily="34" charset="0"/>
              </a:rPr>
              <a:t> erstmal vor, vereinfachen sich viele Analysen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Man braucht keine spezifische IRT-Software mehr, sondern kann Standardprogramme bzw. –</a:t>
            </a:r>
            <a:r>
              <a:rPr lang="de-DE" altLang="de-DE" sz="1400" dirty="0" err="1">
                <a:latin typeface="Calibri" pitchFamily="34" charset="0"/>
              </a:rPr>
              <a:t>analysen</a:t>
            </a:r>
            <a:r>
              <a:rPr lang="de-DE" altLang="de-DE" sz="1400" dirty="0">
                <a:latin typeface="Calibri" pitchFamily="34" charset="0"/>
              </a:rPr>
              <a:t> nutzen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In großen Datensätzen ist die Rechenzeit erheblich kürzer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GLMMs funktionieren nur in der „Rasch“-Welt (1pl, dichotom), plausible </a:t>
            </a:r>
            <a:r>
              <a:rPr lang="de-DE" altLang="de-DE" sz="1400" dirty="0" err="1">
                <a:latin typeface="Calibri" pitchFamily="34" charset="0"/>
              </a:rPr>
              <a:t>values</a:t>
            </a:r>
            <a:r>
              <a:rPr lang="de-DE" altLang="de-DE" sz="1400" dirty="0">
                <a:latin typeface="Calibri" pitchFamily="34" charset="0"/>
              </a:rPr>
              <a:t> können auch für deutlich komplexere Modelle (2PL, 3PL, </a:t>
            </a:r>
            <a:r>
              <a:rPr lang="de-DE" altLang="de-DE" sz="1400" dirty="0" err="1">
                <a:latin typeface="Calibri" pitchFamily="34" charset="0"/>
              </a:rPr>
              <a:t>mixed</a:t>
            </a:r>
            <a:r>
              <a:rPr lang="de-DE" altLang="de-DE" sz="1400" dirty="0">
                <a:latin typeface="Calibri" pitchFamily="34" charset="0"/>
              </a:rPr>
              <a:t> IRT) gezogen werden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[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persönliches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]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Fazit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PVs nehmen, wenn es nicht anders geht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Viele große Schulleistungsstudien (z.B. PISA, IQB) stellen PV-Datensätze für Sekundäranalysen bereit</a:t>
            </a:r>
          </a:p>
        </p:txBody>
      </p:sp>
    </p:spTree>
    <p:extLst>
      <p:ext uri="{BB962C8B-B14F-4D97-AF65-F5344CB8AC3E}">
        <p14:creationId xmlns:p14="http://schemas.microsoft.com/office/powerpoint/2010/main" val="360416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Bildschirmpräsentation (4:3)</PresentationFormat>
  <Paragraphs>57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Wingdings</vt:lpstr>
      <vt:lpstr>Wingdings 3</vt:lpstr>
      <vt:lpstr>1_Standarddesign</vt:lpstr>
      <vt:lpstr>PowerPoint-Präsentation</vt:lpstr>
      <vt:lpstr>Längsschnittliche Analysen als GLMM</vt:lpstr>
      <vt:lpstr>Längsschnittliche Analysen mithilfe von plausible values</vt:lpstr>
      <vt:lpstr>Vor- und Nachteile von plausible values im Vergleich zu GLMMs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1529</cp:revision>
  <cp:lastPrinted>2013-06-17T07:15:28Z</cp:lastPrinted>
  <dcterms:created xsi:type="dcterms:W3CDTF">2005-12-15T11:27:48Z</dcterms:created>
  <dcterms:modified xsi:type="dcterms:W3CDTF">2024-10-04T17:47:41Z</dcterms:modified>
</cp:coreProperties>
</file>