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904" r:id="rId2"/>
    <p:sldId id="961" r:id="rId3"/>
    <p:sldId id="1073" r:id="rId4"/>
    <p:sldId id="1074" r:id="rId5"/>
    <p:sldId id="1075" r:id="rId6"/>
    <p:sldId id="1076" r:id="rId7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13.10.2024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13.10.2024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4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8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13.10.2024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Theoretische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Grundlagen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der IRT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136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708920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Testdesign </a:t>
            </a:r>
          </a:p>
        </p:txBody>
      </p:sp>
    </p:spTree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Wann</a:t>
            </a:r>
            <a:r>
              <a:rPr lang="en-US" altLang="de-DE" sz="2200" dirty="0"/>
              <a:t> </a:t>
            </a:r>
            <a:r>
              <a:rPr lang="en-US" altLang="de-DE" sz="2200" dirty="0" err="1"/>
              <a:t>sind</a:t>
            </a:r>
            <a:r>
              <a:rPr lang="en-US" altLang="de-DE" sz="2200" dirty="0"/>
              <a:t> </a:t>
            </a:r>
            <a:r>
              <a:rPr lang="en-US" altLang="de-DE" sz="2200" dirty="0" err="1"/>
              <a:t>Testdesigns</a:t>
            </a:r>
            <a:r>
              <a:rPr lang="en-US" altLang="de-DE" sz="2200" dirty="0"/>
              <a:t> </a:t>
            </a:r>
            <a:r>
              <a:rPr lang="en-US" altLang="de-DE" sz="2200" dirty="0" err="1"/>
              <a:t>notwendig</a:t>
            </a:r>
            <a:r>
              <a:rPr lang="en-US" altLang="de-DE" sz="2200" dirty="0"/>
              <a:t>?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In Large-Scale Assessments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messenden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Konstrukte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so </a:t>
            </a:r>
            <a:r>
              <a:rPr lang="en-US" altLang="de-DE" sz="1400" dirty="0" err="1">
                <a:latin typeface="Calibri" pitchFamily="34" charset="0"/>
              </a:rPr>
              <a:t>große</a:t>
            </a:r>
            <a:r>
              <a:rPr lang="en-US" altLang="de-DE" sz="1400" dirty="0">
                <a:latin typeface="Calibri" pitchFamily="34" charset="0"/>
              </a:rPr>
              <a:t> Mengen von Items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Testperson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sie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schon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Zeitgründen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Welche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Testperson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welche</a:t>
            </a:r>
            <a:r>
              <a:rPr lang="en-US" altLang="de-DE" sz="1400" dirty="0">
                <a:latin typeface="Calibri" pitchFamily="34" charset="0"/>
              </a:rPr>
              <a:t> Items?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“item sampling”: </a:t>
            </a:r>
            <a:r>
              <a:rPr lang="en-US" altLang="de-DE" sz="1400" dirty="0" err="1">
                <a:latin typeface="Calibri" pitchFamily="34" charset="0"/>
              </a:rPr>
              <a:t>Teilstichproben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Teilstichproben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Testitems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Personengruppe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Itemgruppen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Schüler:innen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sonderpädagogischem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Förderbedarf</a:t>
            </a:r>
            <a:r>
              <a:rPr lang="en-US" altLang="de-DE" sz="1400" dirty="0">
                <a:latin typeface="Calibri" pitchFamily="34" charset="0"/>
              </a:rPr>
              <a:t> (SPF)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r>
              <a:rPr lang="en-US" altLang="de-DE" sz="1400" dirty="0">
                <a:latin typeface="Calibri" pitchFamily="34" charset="0"/>
              </a:rPr>
              <a:t>/Items, die in </a:t>
            </a:r>
            <a:r>
              <a:rPr lang="en-US" altLang="de-DE" sz="1400" dirty="0" err="1">
                <a:latin typeface="Calibri" pitchFamily="34" charset="0"/>
              </a:rPr>
              <a:t>ihrer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angepasst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wurden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in </a:t>
            </a:r>
            <a:r>
              <a:rPr lang="en-US" altLang="de-DE" sz="1400" dirty="0" err="1">
                <a:latin typeface="Calibri" pitchFamily="34" charset="0"/>
              </a:rPr>
              <a:t>längsschnittlichen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Untersuchungen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gewährleistet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wiederholt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dieselben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Gedächtniseffekte</a:t>
            </a:r>
            <a:r>
              <a:rPr lang="en-US" altLang="de-DE" sz="1400" dirty="0">
                <a:latin typeface="Calibri" pitchFamily="34" charset="0"/>
              </a:rPr>
              <a:t>),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trotzdem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Verlinkung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Zeitpunkten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 sein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Wann</a:t>
            </a:r>
            <a:r>
              <a:rPr lang="en-US" altLang="de-DE" sz="2200" dirty="0"/>
              <a:t> </a:t>
            </a:r>
            <a:r>
              <a:rPr lang="en-US" altLang="de-DE" sz="2200" dirty="0" err="1"/>
              <a:t>sind</a:t>
            </a:r>
            <a:r>
              <a:rPr lang="en-US" altLang="de-DE" sz="2200" dirty="0"/>
              <a:t> </a:t>
            </a:r>
            <a:r>
              <a:rPr lang="en-US" altLang="de-DE" sz="2200" dirty="0" err="1"/>
              <a:t>Testdesigns</a:t>
            </a:r>
            <a:r>
              <a:rPr lang="en-US" altLang="de-DE" sz="2200" dirty="0"/>
              <a:t> </a:t>
            </a:r>
            <a:r>
              <a:rPr lang="en-US" altLang="de-DE" sz="2200" dirty="0" err="1"/>
              <a:t>notwendig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Bedeutung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Testdesigns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Das Testdesign definiert vorab, welche Analysen mit den später gewonnenen Daten durchgeführt werden könne</a:t>
            </a:r>
            <a:r>
              <a:rPr lang="en-US" altLang="de-DE" sz="1400" dirty="0">
                <a:latin typeface="Calibri" pitchFamily="34" charset="0"/>
              </a:rPr>
              <a:t>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„schlechte“ Testdesign bewirken, dass zu den ohnehin restriktiven Annahmen des Raschmodells zusätzliche und </a:t>
            </a:r>
            <a:r>
              <a:rPr lang="de-DE" altLang="de-DE" sz="1400" b="1" dirty="0">
                <a:latin typeface="Calibri" pitchFamily="34" charset="0"/>
              </a:rPr>
              <a:t>nicht testbare</a:t>
            </a:r>
            <a:r>
              <a:rPr lang="de-DE" altLang="de-DE" sz="1400" dirty="0">
                <a:latin typeface="Calibri" pitchFamily="34" charset="0"/>
              </a:rPr>
              <a:t> Annahmen hinzukommen, die als gegeben gelten müssen, damit die Parameter sinnvoll interpretiert werden können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Bestimmte Analysen liefern dann ggf. keine verlässlichen Parameter mehr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„Gute“ Testdesigns minimieren die Anzahl dieser zusätzlichen, durch sie implizierten und nicht testbaren Annahmen</a:t>
            </a:r>
            <a:endParaRPr lang="en-US" altLang="de-DE" sz="1400" dirty="0"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“You can’t fix by analysis what you bungled by design” 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(Light, Singer, and Willet, 1990)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„spiralförmige“ Designs</a:t>
            </a:r>
            <a:endParaRPr lang="en-US" altLang="de-DE" sz="1400" dirty="0">
              <a:latin typeface="Calibri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D2794-EDAB-42EC-88EF-981335292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4753322"/>
            <a:ext cx="4972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7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/>
              <a:t>Large-Scale Assessments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Blockdesigns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Testitems, Aufgaben, Blöcke und Testhefte sind Designfaktoren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Gruppieren von Aufgaben/Items zu festen Blöcken mit gleicher Bearbeitungszeit (bspw. 20 Minuten)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Designfaktoren Aufgabe/Item und Block sind disjunkt: jede Aufgabe und jedes Item kommt in genau einem Block vor, keine Überlappung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Gruppieren von Blöcken zu Testheften. z.B. vier Blöcke mit 4 </a:t>
            </a:r>
            <a:r>
              <a:rPr lang="de-DE" altLang="de-DE" sz="1400" dirty="0">
                <a:latin typeface="Calibri" pitchFamily="34" charset="0"/>
                <a:sym typeface="Symbol" panose="05050102010706020507" pitchFamily="18" charset="2"/>
              </a:rPr>
              <a:t> </a:t>
            </a:r>
            <a:r>
              <a:rPr lang="de-DE" altLang="de-DE" sz="1400" dirty="0">
                <a:latin typeface="Calibri" pitchFamily="34" charset="0"/>
              </a:rPr>
              <a:t>20 = 80 Minuten Gesamtbearbeitungszeit bilden ein Testheft/Booklet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Designfaktoren Block und Testheft sind nicht-disjunkt, sondern gekreuzt: ein Block kann in mehreren Testheften vorkommen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Designfaktoren Block und Testheft sind idealerweise balanciert </a:t>
            </a:r>
          </a:p>
        </p:txBody>
      </p:sp>
    </p:spTree>
    <p:extLst>
      <p:ext uri="{BB962C8B-B14F-4D97-AF65-F5344CB8AC3E}">
        <p14:creationId xmlns:p14="http://schemas.microsoft.com/office/powerpoint/2010/main" val="2744584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/>
              <a:t>Large-Scale Assessments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Wie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balanciere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ich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Testdesigns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sinnvoll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Wissen bzw. vorausplanen, welche Analysen mit den Daten durchgeführt werden sollen</a:t>
            </a:r>
          </a:p>
          <a:p>
            <a:pPr marL="1200150" lvl="2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Arial" panose="020B0604020202020204" pitchFamily="34" charset="0"/>
              <a:buChar char="•"/>
            </a:pPr>
            <a:r>
              <a:rPr lang="de-DE" altLang="de-DE" sz="1400" dirty="0">
                <a:latin typeface="Calibri" pitchFamily="34" charset="0"/>
              </a:rPr>
              <a:t>Je umfangreicher und vielfältiger die Anzahl/Menge der Analysen, desto komplexer das Design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Wissen bzw. bedenken, welche Faktoren ggf. unbeabsichtigt die Testperformanz beeinflussen, obwohl diese Faktoren </a:t>
            </a:r>
            <a:r>
              <a:rPr lang="de-DE" altLang="de-DE" sz="1400" i="1" dirty="0">
                <a:latin typeface="Calibri" pitchFamily="34" charset="0"/>
              </a:rPr>
              <a:t>nicht</a:t>
            </a:r>
            <a:r>
              <a:rPr lang="de-DE" altLang="de-DE" sz="1400" dirty="0">
                <a:latin typeface="Calibri" pitchFamily="34" charset="0"/>
              </a:rPr>
              <a:t> Gegenstand der Untersuchung sind </a:t>
            </a:r>
          </a:p>
          <a:p>
            <a:pPr marL="1200150" lvl="2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Arial" panose="020B0604020202020204" pitchFamily="34" charset="0"/>
              <a:buChar char="•"/>
            </a:pPr>
            <a:r>
              <a:rPr lang="de-DE" altLang="de-DE" sz="1400" dirty="0">
                <a:latin typeface="Calibri" pitchFamily="34" charset="0"/>
              </a:rPr>
              <a:t>Bsp.: </a:t>
            </a:r>
            <a:r>
              <a:rPr lang="de-DE" altLang="de-DE" sz="1400" dirty="0" err="1">
                <a:latin typeface="Calibri" pitchFamily="34" charset="0"/>
              </a:rPr>
              <a:t>Moduseffekte</a:t>
            </a:r>
            <a:r>
              <a:rPr lang="de-DE" altLang="de-DE" sz="1400" dirty="0">
                <a:latin typeface="Calibri" pitchFamily="34" charset="0"/>
              </a:rPr>
              <a:t>, Positionseffekte, Motivationseffekte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Wenn diese Faktoren nicht konstant gehalten werden können (Bsp.: alle Testpersonen bearbeiten den Test am selben Gerät), sollte versucht werden, sie auszubalancieren</a:t>
            </a:r>
          </a:p>
        </p:txBody>
      </p:sp>
    </p:spTree>
    <p:extLst>
      <p:ext uri="{BB962C8B-B14F-4D97-AF65-F5344CB8AC3E}">
        <p14:creationId xmlns:p14="http://schemas.microsoft.com/office/powerpoint/2010/main" val="360416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/>
              <a:t>Large-Scale Assessments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Designfaktoren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tabLst>
                <a:tab pos="4124325" algn="ctr"/>
              </a:tabLst>
            </a:pPr>
            <a:r>
              <a:rPr lang="de-DE" altLang="de-DE" sz="1400" dirty="0">
                <a:latin typeface="Calibri" pitchFamily="34" charset="0"/>
              </a:rPr>
              <a:t>	Tag2_1Vormittag_Nr2_Testdesign.r </a:t>
            </a: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de-DE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Je umfangreicher und vielfältiger die Anzahl/Menge der Analysen, desto komplexer das Design</a:t>
            </a:r>
          </a:p>
        </p:txBody>
      </p:sp>
    </p:spTree>
    <p:extLst>
      <p:ext uri="{BB962C8B-B14F-4D97-AF65-F5344CB8AC3E}">
        <p14:creationId xmlns:p14="http://schemas.microsoft.com/office/powerpoint/2010/main" val="2223107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630</Words>
  <Application>Microsoft Office PowerPoint</Application>
  <PresentationFormat>Bildschirmpräsentation (4:3)</PresentationFormat>
  <Paragraphs>69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Symbol</vt:lpstr>
      <vt:lpstr>Times New Roman</vt:lpstr>
      <vt:lpstr>Wingdings</vt:lpstr>
      <vt:lpstr>Wingdings 3</vt:lpstr>
      <vt:lpstr>1_Standarddesign</vt:lpstr>
      <vt:lpstr>PowerPoint-Präsentation</vt:lpstr>
      <vt:lpstr>Wann sind Testdesigns notwendig?</vt:lpstr>
      <vt:lpstr>Wann sind Testdesigns notwendig</vt:lpstr>
      <vt:lpstr>Large-Scale Assessments</vt:lpstr>
      <vt:lpstr>Large-Scale Assessments</vt:lpstr>
      <vt:lpstr>Large-Scale Assessments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1525</cp:revision>
  <cp:lastPrinted>2013-06-17T07:15:28Z</cp:lastPrinted>
  <dcterms:created xsi:type="dcterms:W3CDTF">2005-12-15T11:27:48Z</dcterms:created>
  <dcterms:modified xsi:type="dcterms:W3CDTF">2024-10-13T18:36:15Z</dcterms:modified>
</cp:coreProperties>
</file>