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4" r:id="rId1"/>
  </p:sldMasterIdLst>
  <p:notesMasterIdLst>
    <p:notesMasterId r:id="rId18"/>
  </p:notesMasterIdLst>
  <p:handoutMasterIdLst>
    <p:handoutMasterId r:id="rId19"/>
  </p:handoutMasterIdLst>
  <p:sldIdLst>
    <p:sldId id="904" r:id="rId2"/>
    <p:sldId id="967" r:id="rId3"/>
    <p:sldId id="1040" r:id="rId4"/>
    <p:sldId id="961" r:id="rId5"/>
    <p:sldId id="968" r:id="rId6"/>
    <p:sldId id="982" r:id="rId7"/>
    <p:sldId id="1071" r:id="rId8"/>
    <p:sldId id="1043" r:id="rId9"/>
    <p:sldId id="1042" r:id="rId10"/>
    <p:sldId id="972" r:id="rId11"/>
    <p:sldId id="1072" r:id="rId12"/>
    <p:sldId id="1044" r:id="rId13"/>
    <p:sldId id="1046" r:id="rId14"/>
    <p:sldId id="1047" r:id="rId15"/>
    <p:sldId id="1048" r:id="rId16"/>
    <p:sldId id="1049" r:id="rId17"/>
  </p:sldIdLst>
  <p:sldSz cx="9144000" cy="6858000" type="screen4x3"/>
  <p:notesSz cx="6662738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1616">
          <p15:clr>
            <a:srgbClr val="A4A3A4"/>
          </p15:clr>
        </p15:guide>
        <p15:guide id="4" orient="horz" pos="2931">
          <p15:clr>
            <a:srgbClr val="A4A3A4"/>
          </p15:clr>
        </p15:guide>
        <p15:guide id="5" pos="249">
          <p15:clr>
            <a:srgbClr val="A4A3A4"/>
          </p15:clr>
        </p15:guide>
        <p15:guide id="6" pos="5556">
          <p15:clr>
            <a:srgbClr val="A4A3A4"/>
          </p15:clr>
        </p15:guide>
        <p15:guide id="7" pos="2200">
          <p15:clr>
            <a:srgbClr val="A4A3A4"/>
          </p15:clr>
        </p15:guide>
        <p15:guide id="8" pos="4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1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bastian Weirich" initials="SW" lastIdx="16" clrIdx="0"/>
  <p:cmAuthor id="1" name="weirichs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3CE"/>
    <a:srgbClr val="3B3BF7"/>
    <a:srgbClr val="F3DBAB"/>
    <a:srgbClr val="CCCCFF"/>
    <a:srgbClr val="8C2435"/>
    <a:srgbClr val="8E0000"/>
    <a:srgbClr val="204353"/>
    <a:srgbClr val="174C4F"/>
    <a:srgbClr val="B2B2B2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8" autoAdjust="0"/>
    <p:restoredTop sz="87398" autoAdjust="0"/>
  </p:normalViewPr>
  <p:slideViewPr>
    <p:cSldViewPr>
      <p:cViewPr>
        <p:scale>
          <a:sx n="100" d="100"/>
          <a:sy n="100" d="100"/>
        </p:scale>
        <p:origin x="1758" y="324"/>
      </p:cViewPr>
      <p:guideLst>
        <p:guide orient="horz" pos="164"/>
        <p:guide orient="horz" pos="4065"/>
        <p:guide orient="horz" pos="1616"/>
        <p:guide orient="horz" pos="2931"/>
        <p:guide pos="249"/>
        <p:guide pos="5556"/>
        <p:guide pos="2200"/>
        <p:guide pos="476"/>
      </p:guideLst>
    </p:cSldViewPr>
  </p:slideViewPr>
  <p:outlineViewPr>
    <p:cViewPr>
      <p:scale>
        <a:sx n="33" d="100"/>
        <a:sy n="33" d="100"/>
      </p:scale>
      <p:origin x="0" y="20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-2336" y="-80"/>
      </p:cViewPr>
      <p:guideLst>
        <p:guide orient="horz" pos="3121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327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C825E69A-2DAA-428C-A694-CACBFD461FF1}" type="datetimeFigureOut">
              <a:rPr lang="de-DE"/>
              <a:pPr>
                <a:defRPr/>
              </a:pPr>
              <a:t>23.09.2024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327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C1A551BA-92E5-4368-9082-D5740AA1A0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355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327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E6CA85C-3511-4876-BBA5-66E6042C49A5}" type="datetimeFigureOut">
              <a:rPr lang="de-DE"/>
              <a:pPr>
                <a:defRPr/>
              </a:pPr>
              <a:t>23.09.2024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744538"/>
            <a:ext cx="4946650" cy="3711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5963" y="4706904"/>
            <a:ext cx="5330813" cy="4455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327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5FCB78E8-A8F1-4343-B429-F8B2FF355DB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4100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47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>
              <a:ea typeface="ＭＳ Ｐゴシック" pitchFamily="34" charset="-128"/>
            </a:endParaRPr>
          </a:p>
        </p:txBody>
      </p:sp>
      <p:sp>
        <p:nvSpPr>
          <p:cNvPr id="2447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1pPr>
            <a:lvl2pPr marL="749300" indent="-28733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2pPr>
            <a:lvl3pPr marL="1152525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614488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4pPr>
            <a:lvl5pPr marL="2076450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6197A35-AEF5-4787-A25C-4530718183D5}" type="slidenum">
              <a:rPr lang="de-DE" altLang="de-DE" sz="1200" smtClean="0">
                <a:solidFill>
                  <a:srgbClr val="000000"/>
                </a:solidFill>
                <a:cs typeface="Arial" charset="0"/>
              </a:rPr>
              <a:pPr eaLnBrk="1" hangingPunct="1">
                <a:spcBef>
                  <a:spcPct val="0"/>
                </a:spcBef>
              </a:pPr>
              <a:t>0</a:t>
            </a:fld>
            <a:endParaRPr lang="de-DE" altLang="de-DE" sz="120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9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10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907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11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12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13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14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15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395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5395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5C9DE6BC-5655-44B1-9BF1-741E74039FEC}" type="slidenum">
              <a:rPr lang="de-DE" altLang="de-DE" sz="1200">
                <a:latin typeface="Calibri" pitchFamily="34" charset="0"/>
              </a:rPr>
              <a:pPr algn="r" eaLnBrk="1" hangingPunct="1"/>
              <a:t>1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395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5395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5C9DE6BC-5655-44B1-9BF1-741E74039FEC}" type="slidenum">
              <a:rPr lang="de-DE" altLang="de-DE" sz="1200">
                <a:latin typeface="Calibri" pitchFamily="34" charset="0"/>
              </a:rPr>
              <a:pPr algn="r" eaLnBrk="1" hangingPunct="1"/>
              <a:t>2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Dissertation </a:t>
            </a:r>
            <a:r>
              <a:rPr lang="de-DE" altLang="de-DE" dirty="0" err="1">
                <a:sym typeface="Wingdings" pitchFamily="2" charset="2"/>
              </a:rPr>
              <a:t>befasst</a:t>
            </a:r>
            <a:r>
              <a:rPr lang="de-DE" altLang="de-DE" dirty="0">
                <a:sym typeface="Wingdings" pitchFamily="2" charset="2"/>
              </a:rPr>
              <a:t> sich mit methodischen Problemen in Schulleistungsstudien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Die sind inzwischen im nationalen wie internationalen Bereich sehr zahlreich vertreten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Schulleistungsstudien</a:t>
            </a:r>
            <a:r>
              <a:rPr lang="de-DE" altLang="de-DE" baseline="0" dirty="0">
                <a:sym typeface="Wingdings" pitchFamily="2" charset="2"/>
              </a:rPr>
              <a:t> sind in ihren Zielen sowie ihrer grundsätzlichen Konzeption sehr ähnlich</a:t>
            </a:r>
            <a:endParaRPr lang="de-DE" altLang="de-DE" dirty="0">
              <a:sym typeface="Wingdings" pitchFamily="2" charset="2"/>
            </a:endParaRPr>
          </a:p>
        </p:txBody>
      </p:sp>
      <p:sp>
        <p:nvSpPr>
          <p:cNvPr id="246788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8B42A4-E179-46E0-9B4A-6D64174D42F9}" type="slidenum">
              <a:rPr lang="de-DE" altLang="de-DE" sz="1200" smtClean="0">
                <a:latin typeface="Calibri" pitchFamily="34" charset="0"/>
              </a:rPr>
              <a:pPr eaLnBrk="1" hangingPunct="1"/>
              <a:t>3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03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56004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173914B7-5A96-44A4-A951-2E4FFF779030}" type="slidenum">
              <a:rPr lang="de-DE" altLang="de-DE" sz="1200">
                <a:latin typeface="Calibri" pitchFamily="34" charset="0"/>
              </a:rPr>
              <a:pPr algn="r" eaLnBrk="1" hangingPunct="1"/>
              <a:t>4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5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6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61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7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8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938F3F59-5929-46F8-BDCC-841BDF60EF5B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00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83249331-39A4-4603-BA98-F1B941A1E10A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99D8D9B8-EA1C-4512-81AA-A2E6E7B7BEB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634507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ECE6B9B7-5B1C-4663-8586-D2F8A10596C1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3388" y="146050"/>
            <a:ext cx="2108200" cy="63071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6050"/>
            <a:ext cx="6173788" cy="63071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333D8E1F-1EDC-48D3-BEFB-5047ACFAB0C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23188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22B3FC46-33AE-40EE-A047-2AFDB51A901B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 lvl="0"/>
            <a:endParaRPr lang="de-DE" noProof="0" dirty="0"/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146B832D-DA30-49DF-9A0A-EF5CF885B15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349316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0658627-22DA-4D91-AAD0-91BB179B48CC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39750" y="1341438"/>
            <a:ext cx="4098925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91075" y="1341438"/>
            <a:ext cx="4100513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173CA8C4-2D40-485F-9753-E2BCBE33D60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01978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179388" y="188913"/>
            <a:ext cx="8640762" cy="6335712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3664368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9885406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2204864"/>
            <a:ext cx="6858000" cy="990600"/>
          </a:xfrm>
          <a:prstGeom prst="rect">
            <a:avLst/>
          </a:prstGeom>
          <a:ln w="22225" cap="rnd">
            <a:noFill/>
          </a:ln>
          <a:scene3d>
            <a:camera prst="obliqueBottomRight"/>
            <a:lightRig rig="threePt" dir="t"/>
          </a:scene3d>
          <a:sp3d>
            <a:bevelT w="165100" prst="coolSlant"/>
          </a:sp3d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7EF587AB-84C9-4FA2-91ED-DF7F360489D3}" type="datetime1">
              <a:rPr lang="de-DE"/>
              <a:pPr>
                <a:defRPr/>
              </a:pPr>
              <a:t>23.09.2024</a:t>
            </a:fld>
            <a:endParaRPr lang="de-DE" dirty="0"/>
          </a:p>
        </p:txBody>
      </p:sp>
      <p:sp>
        <p:nvSpPr>
          <p:cNvPr id="4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de-DE"/>
              <a:t>Forschungskolloquium IQB/ FU   WS-2012/2013</a:t>
            </a:r>
          </a:p>
        </p:txBody>
      </p:sp>
      <p:sp>
        <p:nvSpPr>
          <p:cNvPr id="5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6B4B4D37-8362-47D4-9839-EA23A58BAB8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9364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2657"/>
            <a:ext cx="7354888" cy="43204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spcBef>
                <a:spcPts val="1200"/>
              </a:spcBef>
              <a:defRPr>
                <a:solidFill>
                  <a:srgbClr val="8E0000"/>
                </a:solidFill>
                <a:latin typeface="Calibri" pitchFamily="34" charset="0"/>
              </a:defRPr>
            </a:lvl1pPr>
            <a:lvl2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2pPr>
            <a:lvl3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3pPr>
            <a:lvl4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4pPr>
            <a:lvl5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7804064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01A7FA4-B388-4B7E-A681-9894709055D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E9814A1-BFD1-409E-87E1-B2D1A089391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65947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91903E87-2D5E-401F-95B1-E4853A42950E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4098925" cy="511175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91075" y="1341438"/>
            <a:ext cx="4100513" cy="511175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87E0831A-5087-4D67-9B04-217F0721A68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923282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8460BFB-C57A-4B8B-A2AF-CB26F2A37FD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8597C01D-E1C4-4939-AF66-B2C323B50DB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47779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65E4CD21-88D7-490A-98FD-005750295884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F6B73278-B3EF-4451-BE41-67A766D3262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3547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2642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AFA931FF-BA1D-434E-B2F9-F716F6509A3E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B2E68A6E-E88E-464F-B487-9921C7D533D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838629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BA870006-F084-48AE-AC48-8322B14E0AA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FE0CE4FE-3246-4226-B4DE-9D51B60B8A4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023258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200" b="1" dirty="0">
                <a:solidFill>
                  <a:srgbClr val="8E0000"/>
                </a:solidFill>
                <a:latin typeface="Calibri" pitchFamily="34" charset="0"/>
              </a:rPr>
              <a:t>Oktober 2024 	Slide </a:t>
            </a:r>
            <a:fld id="{23A8623B-B65E-4705-A953-0D208ED73380}" type="slidenum"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pPr eaLnBrk="1" hangingPunct="1">
                <a:spcBef>
                  <a:spcPct val="50000"/>
                </a:spcBef>
              </a:pPr>
              <a:t>‹Nr.›</a:t>
            </a:fld>
            <a:endParaRPr lang="de-DE" altLang="de-DE" sz="1200" b="1" dirty="0">
              <a:solidFill>
                <a:srgbClr val="8E0000"/>
              </a:solidFill>
              <a:latin typeface="Calibri" pitchFamily="34" charset="0"/>
            </a:endParaRPr>
          </a:p>
        </p:txBody>
      </p:sp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7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b="1" dirty="0" err="1">
                <a:solidFill>
                  <a:srgbClr val="F2F2F2"/>
                </a:solidFill>
                <a:latin typeface="Calibri" pitchFamily="34" charset="0"/>
              </a:rPr>
              <a:t>Theoretische</a:t>
            </a:r>
            <a:r>
              <a:rPr lang="en-US" altLang="de-DE" sz="1200" b="1" dirty="0">
                <a:solidFill>
                  <a:srgbClr val="F2F2F2"/>
                </a:solidFill>
                <a:latin typeface="Calibri" pitchFamily="34" charset="0"/>
              </a:rPr>
              <a:t> </a:t>
            </a:r>
            <a:r>
              <a:rPr lang="en-US" altLang="de-DE" sz="1200" b="1" dirty="0" err="1">
                <a:solidFill>
                  <a:srgbClr val="F2F2F2"/>
                </a:solidFill>
                <a:latin typeface="Calibri" pitchFamily="34" charset="0"/>
              </a:rPr>
              <a:t>Grundlagen</a:t>
            </a:r>
            <a:r>
              <a:rPr lang="en-US" altLang="de-DE" sz="1200" b="1" dirty="0">
                <a:solidFill>
                  <a:srgbClr val="F2F2F2"/>
                </a:solidFill>
                <a:latin typeface="Calibri" pitchFamily="34" charset="0"/>
              </a:rPr>
              <a:t> der IRT</a:t>
            </a:r>
            <a:endParaRPr lang="de-DE" altLang="de-DE" sz="1200" b="1" dirty="0">
              <a:solidFill>
                <a:srgbClr val="F2F2F2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13" r:id="rId2"/>
    <p:sldLayoutId id="2147484225" r:id="rId3"/>
    <p:sldLayoutId id="2147484226" r:id="rId4"/>
    <p:sldLayoutId id="2147484227" r:id="rId5"/>
    <p:sldLayoutId id="2147484228" r:id="rId6"/>
    <p:sldLayoutId id="2147484214" r:id="rId7"/>
    <p:sldLayoutId id="2147484229" r:id="rId8"/>
    <p:sldLayoutId id="2147484230" r:id="rId9"/>
    <p:sldLayoutId id="2147484231" r:id="rId10"/>
    <p:sldLayoutId id="2147484232" r:id="rId11"/>
    <p:sldLayoutId id="2147484233" r:id="rId12"/>
    <p:sldLayoutId id="2147484234" r:id="rId13"/>
    <p:sldLayoutId id="2147484215" r:id="rId14"/>
    <p:sldLayoutId id="2147484216" r:id="rId15"/>
    <p:sldLayoutId id="2147484402" r:id="rId16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55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7046"/>
            <a:ext cx="7056783" cy="1367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6547" name="Untertitel 2"/>
          <p:cNvSpPr>
            <a:spLocks noGrp="1"/>
          </p:cNvSpPr>
          <p:nvPr>
            <p:ph type="subTitle" idx="4294967295"/>
          </p:nvPr>
        </p:nvSpPr>
        <p:spPr>
          <a:xfrm>
            <a:off x="0" y="3789363"/>
            <a:ext cx="9144000" cy="208756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800" dirty="0">
                <a:latin typeface="Calibri" pitchFamily="34" charset="0"/>
                <a:ea typeface="ＭＳ Ｐゴシック" pitchFamily="34" charset="-128"/>
              </a:rPr>
              <a:t>Sebastian Weirich und Nicklas Hafiz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endParaRPr lang="de-DE" altLang="de-DE" sz="1600" dirty="0">
              <a:latin typeface="Calibri" pitchFamily="34" charset="0"/>
              <a:ea typeface="ＭＳ Ｐゴシック" pitchFamily="34" charset="-128"/>
            </a:endParaRP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200" dirty="0">
                <a:latin typeface="Calibri" pitchFamily="34" charset="0"/>
                <a:ea typeface="ＭＳ Ｐゴシック" pitchFamily="34" charset="-128"/>
              </a:rPr>
              <a:t>Institut zur Qualitätsentwicklung im Bildungswesen (IQB)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200" dirty="0">
                <a:latin typeface="Calibri" pitchFamily="34" charset="0"/>
                <a:ea typeface="ＭＳ Ｐゴシック" pitchFamily="34" charset="-128"/>
              </a:rPr>
              <a:t>Humboldt-Universität zu Berlin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endParaRPr lang="de-DE" altLang="de-DE" sz="1600" dirty="0">
              <a:latin typeface="Calibri" pitchFamily="34" charset="0"/>
              <a:ea typeface="ＭＳ Ｐゴシック" pitchFamily="34" charset="-128"/>
            </a:endParaRP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800" dirty="0" err="1">
                <a:latin typeface="Calibri" pitchFamily="34" charset="0"/>
                <a:ea typeface="ＭＳ Ｐゴシック" pitchFamily="34" charset="-128"/>
              </a:rPr>
              <a:t>Gesis</a:t>
            </a:r>
            <a:r>
              <a:rPr lang="de-DE" altLang="de-DE" sz="1800" dirty="0">
                <a:latin typeface="Calibri" pitchFamily="34" charset="0"/>
                <a:ea typeface="ＭＳ Ｐゴシック" pitchFamily="34" charset="-128"/>
              </a:rPr>
              <a:t> Workshop, Oktober 2024</a:t>
            </a:r>
          </a:p>
        </p:txBody>
      </p:sp>
      <p:pic>
        <p:nvPicPr>
          <p:cNvPr id="236548" name="Picture 5" descr="I:\Grafik_Design\IQB-Logos\IQB mit Text\Druck\iqb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6213"/>
            <a:ext cx="2447925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549" name="Grafik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165100"/>
            <a:ext cx="104457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2492375"/>
            <a:ext cx="9144000" cy="85566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14000"/>
              </a:lnSpc>
              <a:spcBef>
                <a:spcPts val="600"/>
              </a:spcBef>
            </a:pPr>
            <a:r>
              <a:rPr lang="de-DE" altLang="de-DE" sz="2200" dirty="0">
                <a:solidFill>
                  <a:srgbClr val="8E0000"/>
                </a:solidFill>
                <a:latin typeface="Calibri" pitchFamily="34" charset="0"/>
              </a:rPr>
              <a:t>Modellierung latenter Variablen in Klassischer Testtheorie </a:t>
            </a:r>
          </a:p>
          <a:p>
            <a:pPr algn="ctr">
              <a:lnSpc>
                <a:spcPct val="114000"/>
              </a:lnSpc>
              <a:spcBef>
                <a:spcPts val="600"/>
              </a:spcBef>
            </a:pPr>
            <a:r>
              <a:rPr lang="de-DE" altLang="de-DE" sz="2200" dirty="0">
                <a:solidFill>
                  <a:srgbClr val="8E0000"/>
                </a:solidFill>
                <a:latin typeface="Calibri" pitchFamily="34" charset="0"/>
              </a:rPr>
              <a:t>und Item Response Theory</a:t>
            </a:r>
            <a:endParaRPr lang="de-DE" altLang="de-DE" sz="2200" dirty="0">
              <a:latin typeface="Calibri" pitchFamily="34" charset="0"/>
            </a:endParaRPr>
          </a:p>
        </p:txBody>
      </p:sp>
    </p:spTree>
  </p:cSld>
  <p:clrMapOvr>
    <a:masterClrMapping/>
  </p:clrMapOvr>
  <p:transition advTm="20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Raschmodell</a:t>
            </a:r>
            <a:r>
              <a:rPr lang="en-US" altLang="de-DE" sz="2200" dirty="0">
                <a:latin typeface="Calibri" pitchFamily="34" charset="0"/>
              </a:rPr>
              <a:t>: </a:t>
            </a:r>
            <a:r>
              <a:rPr lang="en-US" altLang="de-DE" sz="2200" dirty="0" err="1">
                <a:latin typeface="Calibri" pitchFamily="34" charset="0"/>
              </a:rPr>
              <a:t>Grundlegende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Annahmen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052736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einfachstes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Modell der IRT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Abhängige</a:t>
            </a:r>
            <a:r>
              <a:rPr lang="en-US" altLang="de-DE" sz="1400" dirty="0">
                <a:latin typeface="Calibri" pitchFamily="34" charset="0"/>
              </a:rPr>
              <a:t> Variable (AV): </a:t>
            </a:r>
            <a:r>
              <a:rPr lang="en-US" altLang="de-DE" sz="1400" dirty="0" err="1">
                <a:latin typeface="Calibri" pitchFamily="34" charset="0"/>
              </a:rPr>
              <a:t>Lösungswahrscheinlichkeit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i="1" dirty="0">
                <a:latin typeface="Calibri" pitchFamily="34" charset="0"/>
              </a:rPr>
              <a:t>P</a:t>
            </a:r>
            <a:r>
              <a:rPr lang="en-US" altLang="de-DE" sz="1400" dirty="0">
                <a:latin typeface="Calibri" pitchFamily="34" charset="0"/>
              </a:rPr>
              <a:t>(</a:t>
            </a:r>
            <a:r>
              <a:rPr lang="en-US" altLang="de-DE" sz="1400" i="1" dirty="0" err="1">
                <a:latin typeface="Calibri" pitchFamily="34" charset="0"/>
              </a:rPr>
              <a:t>X</a:t>
            </a:r>
            <a:r>
              <a:rPr lang="en-US" altLang="de-DE" sz="1400" i="1" baseline="-25000" dirty="0" err="1">
                <a:latin typeface="Calibri" pitchFamily="34" charset="0"/>
              </a:rPr>
              <a:t>ni</a:t>
            </a:r>
            <a:r>
              <a:rPr lang="en-US" altLang="de-DE" sz="1400" dirty="0">
                <a:latin typeface="Calibri" pitchFamily="34" charset="0"/>
              </a:rPr>
              <a:t>) der Person </a:t>
            </a:r>
            <a:r>
              <a:rPr lang="en-US" altLang="de-DE" sz="1400" i="1" dirty="0">
                <a:latin typeface="Calibri" pitchFamily="34" charset="0"/>
              </a:rPr>
              <a:t>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Item </a:t>
            </a:r>
            <a:r>
              <a:rPr lang="en-US" altLang="de-DE" sz="1400" i="1" dirty="0" err="1">
                <a:latin typeface="Calibri" pitchFamily="34" charset="0"/>
              </a:rPr>
              <a:t>i</a:t>
            </a:r>
            <a:endParaRPr lang="en-US" altLang="de-DE" sz="1400" i="1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selbst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sondern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transformierte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(“logit”) </a:t>
            </a:r>
            <a:r>
              <a:rPr lang="en-US" altLang="de-DE" sz="1400" dirty="0" err="1">
                <a:latin typeface="Calibri" pitchFamily="34" charset="0"/>
              </a:rPr>
              <a:t>wird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vorhergesagt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Warum</a:t>
            </a:r>
            <a:r>
              <a:rPr lang="en-US" altLang="de-DE" sz="1400" dirty="0">
                <a:latin typeface="Calibri" pitchFamily="34" charset="0"/>
              </a:rPr>
              <a:t> Transformation? </a:t>
            </a:r>
            <a:r>
              <a:rPr lang="en-US" altLang="de-DE" sz="1400" dirty="0" err="1">
                <a:latin typeface="Calibri" pitchFamily="34" charset="0"/>
              </a:rPr>
              <a:t>Wahrscheinlichkeitswerte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r>
              <a:rPr lang="en-US" altLang="de-DE" sz="1400" dirty="0">
                <a:latin typeface="Calibri" pitchFamily="34" charset="0"/>
              </a:rPr>
              <a:t> auf das </a:t>
            </a:r>
            <a:r>
              <a:rPr lang="en-US" altLang="de-DE" sz="1400" dirty="0" err="1">
                <a:latin typeface="Calibri" pitchFamily="34" charset="0"/>
              </a:rPr>
              <a:t>Intervall</a:t>
            </a:r>
            <a:r>
              <a:rPr lang="en-US" altLang="de-DE" sz="1400" dirty="0">
                <a:latin typeface="Calibri" pitchFamily="34" charset="0"/>
              </a:rPr>
              <a:t> [0, 1] </a:t>
            </a:r>
            <a:r>
              <a:rPr lang="en-US" altLang="de-DE" sz="1400" dirty="0" err="1">
                <a:latin typeface="Calibri" pitchFamily="34" charset="0"/>
              </a:rPr>
              <a:t>beschränkt</a:t>
            </a:r>
            <a:r>
              <a:rPr lang="en-US" altLang="de-DE" sz="1400" dirty="0">
                <a:latin typeface="Calibri" pitchFamily="34" charset="0"/>
              </a:rPr>
              <a:t> und </a:t>
            </a:r>
            <a:r>
              <a:rPr lang="en-US" altLang="de-DE" sz="1400" dirty="0" err="1">
                <a:latin typeface="Calibri" pitchFamily="34" charset="0"/>
              </a:rPr>
              <a:t>können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adäquat</a:t>
            </a:r>
            <a:r>
              <a:rPr lang="en-US" altLang="de-DE" sz="1400" dirty="0">
                <a:latin typeface="Calibri" pitchFamily="34" charset="0"/>
              </a:rPr>
              <a:t> linear </a:t>
            </a:r>
            <a:r>
              <a:rPr lang="en-US" altLang="de-DE" sz="1400" dirty="0" err="1">
                <a:latin typeface="Calibri" pitchFamily="34" charset="0"/>
              </a:rPr>
              <a:t>zerlegt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r>
              <a:rPr lang="en-US" altLang="de-DE" sz="1400" dirty="0">
                <a:latin typeface="Calibri" pitchFamily="34" charset="0"/>
              </a:rPr>
              <a:t>. Um </a:t>
            </a:r>
            <a:r>
              <a:rPr lang="en-US" altLang="de-DE" sz="1400" dirty="0" err="1">
                <a:latin typeface="Calibri" pitchFamily="34" charset="0"/>
              </a:rPr>
              <a:t>lineare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schätzen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können</a:t>
            </a:r>
            <a:r>
              <a:rPr lang="en-US" altLang="de-DE" sz="1400" dirty="0">
                <a:latin typeface="Calibri" pitchFamily="34" charset="0"/>
              </a:rPr>
              <a:t>, muss Transformation </a:t>
            </a:r>
            <a:r>
              <a:rPr lang="en-US" altLang="de-DE" sz="1400" dirty="0" err="1">
                <a:latin typeface="Calibri" pitchFamily="34" charset="0"/>
              </a:rPr>
              <a:t>erfolgen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Logit-Transformation </a:t>
            </a:r>
            <a:r>
              <a:rPr lang="en-US" altLang="de-DE" sz="1400" dirty="0" err="1">
                <a:latin typeface="Calibri" pitchFamily="34" charset="0"/>
              </a:rPr>
              <a:t>einer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i="1" dirty="0">
                <a:latin typeface="Calibri" pitchFamily="34" charset="0"/>
              </a:rPr>
              <a:t>P</a:t>
            </a:r>
            <a:r>
              <a:rPr lang="en-US" altLang="de-DE" sz="1400" dirty="0">
                <a:latin typeface="Calibri" pitchFamily="34" charset="0"/>
              </a:rPr>
              <a:t>: 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&gt; 50% </a:t>
            </a:r>
            <a:r>
              <a:rPr lang="en-US" altLang="de-DE" sz="1400" dirty="0" err="1">
                <a:latin typeface="Calibri" pitchFamily="34" charset="0"/>
              </a:rPr>
              <a:t>führt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positivem</a:t>
            </a:r>
            <a:r>
              <a:rPr lang="en-US" altLang="de-DE" sz="1400" dirty="0">
                <a:latin typeface="Calibri" pitchFamily="34" charset="0"/>
              </a:rPr>
              <a:t> Logit-Wert</a:t>
            </a:r>
          </a:p>
          <a:p>
            <a:pPr lvl="3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75% 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 logit von 1.09</a:t>
            </a:r>
          </a:p>
          <a:p>
            <a:pPr lvl="3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98%  logit von 3.89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&lt; 50% </a:t>
            </a:r>
            <a:r>
              <a:rPr lang="en-US" altLang="de-DE" sz="1400" dirty="0" err="1">
                <a:latin typeface="Calibri" pitchFamily="34" charset="0"/>
              </a:rPr>
              <a:t>führt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negativem</a:t>
            </a:r>
            <a:r>
              <a:rPr lang="en-US" altLang="de-DE" sz="1400" dirty="0">
                <a:latin typeface="Calibri" pitchFamily="34" charset="0"/>
              </a:rPr>
              <a:t> Logit-Wert</a:t>
            </a:r>
          </a:p>
          <a:p>
            <a:pPr lvl="3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25% 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 logit von -1.09</a:t>
            </a:r>
          </a:p>
          <a:p>
            <a:pPr lvl="3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5%  logit von -2.94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= 50% </a:t>
            </a:r>
            <a:r>
              <a:rPr lang="en-US" altLang="de-DE" sz="1400" dirty="0" err="1">
                <a:latin typeface="Calibri" pitchFamily="34" charset="0"/>
              </a:rPr>
              <a:t>führt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Logit = 0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Theoretischer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Wertebereich</a:t>
            </a:r>
            <a:r>
              <a:rPr lang="en-US" altLang="de-DE" sz="1400" dirty="0">
                <a:latin typeface="Calibri" pitchFamily="34" charset="0"/>
              </a:rPr>
              <a:t> des Logits: </a:t>
            </a: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3" name="Rectangle 104">
            <a:extLst>
              <a:ext uri="{FF2B5EF4-FFF2-40B4-BE49-F238E27FC236}">
                <a16:creationId xmlns:a16="http://schemas.microsoft.com/office/drawing/2014/main" id="{1D417716-753E-4AB7-8E6B-9D58D6E9D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34DA3B3F-E8C5-4CE4-8B69-3C089CA7AB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456934"/>
              </p:ext>
            </p:extLst>
          </p:nvPr>
        </p:nvGraphicFramePr>
        <p:xfrm>
          <a:off x="5364088" y="3050858"/>
          <a:ext cx="1615440" cy="51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82" r:id="rId4" imgW="1346200" imgH="431800" progId="Equation.3">
                  <p:embed/>
                </p:oleObj>
              </mc:Choice>
              <mc:Fallback>
                <p:oleObj r:id="rId4" imgW="1346200" imgH="431800" progId="Equation.3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3050858"/>
                        <a:ext cx="1615440" cy="518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07">
            <a:extLst>
              <a:ext uri="{FF2B5EF4-FFF2-40B4-BE49-F238E27FC236}">
                <a16:creationId xmlns:a16="http://schemas.microsoft.com/office/drawing/2014/main" id="{F197C1D0-8E05-4C83-B5CB-45A79BA21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A00F90D2-AFC6-4F3D-8284-9599324D4A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048014"/>
              </p:ext>
            </p:extLst>
          </p:nvPr>
        </p:nvGraphicFramePr>
        <p:xfrm>
          <a:off x="4632885" y="5725218"/>
          <a:ext cx="1462405" cy="258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83" r:id="rId6" imgW="1218671" imgH="215806" progId="Equation.3">
                  <p:embed/>
                </p:oleObj>
              </mc:Choice>
              <mc:Fallback>
                <p:oleObj r:id="rId6" imgW="1218671" imgH="215806" progId="Equation.3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2885" y="5725218"/>
                        <a:ext cx="1462405" cy="2589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Raschmodell</a:t>
            </a:r>
            <a:r>
              <a:rPr lang="en-US" altLang="de-DE" sz="2200" dirty="0">
                <a:latin typeface="Calibri" pitchFamily="34" charset="0"/>
              </a:rPr>
              <a:t>: </a:t>
            </a:r>
            <a:r>
              <a:rPr lang="en-US" altLang="de-DE" sz="2200" dirty="0" err="1">
                <a:latin typeface="Calibri" pitchFamily="34" charset="0"/>
              </a:rPr>
              <a:t>Grundlegende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Annahmen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052736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einfachstes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Modell der IRT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Der Logit der </a:t>
            </a:r>
            <a:r>
              <a:rPr lang="en-US" altLang="de-DE" sz="1400" dirty="0" err="1">
                <a:latin typeface="Calibri" pitchFamily="34" charset="0"/>
              </a:rPr>
              <a:t>Lösungswahrscheinlichkeit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i="1" dirty="0">
                <a:latin typeface="Calibri" pitchFamily="34" charset="0"/>
              </a:rPr>
              <a:t>P</a:t>
            </a:r>
            <a:r>
              <a:rPr lang="en-US" altLang="de-DE" sz="1400" dirty="0">
                <a:latin typeface="Calibri" pitchFamily="34" charset="0"/>
              </a:rPr>
              <a:t>(</a:t>
            </a:r>
            <a:r>
              <a:rPr lang="en-US" altLang="de-DE" sz="1400" i="1" dirty="0" err="1">
                <a:latin typeface="Calibri" pitchFamily="34" charset="0"/>
              </a:rPr>
              <a:t>X</a:t>
            </a:r>
            <a:r>
              <a:rPr lang="en-US" altLang="de-DE" sz="1400" i="1" baseline="-25000" dirty="0" err="1">
                <a:latin typeface="Calibri" pitchFamily="34" charset="0"/>
              </a:rPr>
              <a:t>ni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schreibt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sich</a:t>
            </a:r>
            <a:r>
              <a:rPr lang="en-US" altLang="de-DE" sz="1400" dirty="0">
                <a:latin typeface="Calibri" pitchFamily="34" charset="0"/>
              </a:rPr>
              <a:t>                                   und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abhängige</a:t>
            </a:r>
            <a:r>
              <a:rPr lang="en-US" altLang="de-DE" sz="1400" dirty="0">
                <a:latin typeface="Calibri" pitchFamily="34" charset="0"/>
              </a:rPr>
              <a:t> Variable (AV) </a:t>
            </a: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Raschmodell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hängt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dieser</a:t>
            </a:r>
            <a:r>
              <a:rPr lang="en-US" altLang="de-DE" sz="1400" dirty="0">
                <a:latin typeface="Calibri" pitchFamily="34" charset="0"/>
              </a:rPr>
              <a:t> Logit </a:t>
            </a:r>
            <a:r>
              <a:rPr lang="en-US" altLang="de-DE" sz="1400" dirty="0" err="1">
                <a:latin typeface="Calibri" pitchFamily="34" charset="0"/>
              </a:rPr>
              <a:t>ausschließlich</a:t>
            </a:r>
            <a:r>
              <a:rPr lang="en-US" altLang="de-DE" sz="1400" dirty="0">
                <a:latin typeface="Calibri" pitchFamily="34" charset="0"/>
              </a:rPr>
              <a:t> von der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der Person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</a:t>
            </a:r>
            <a:r>
              <a:rPr lang="en-US" altLang="de-DE" sz="1400" i="1" baseline="-25000" dirty="0">
                <a:latin typeface="Calibri" pitchFamily="34" charset="0"/>
              </a:rPr>
              <a:t>n</a:t>
            </a:r>
            <a:r>
              <a:rPr lang="en-US" altLang="de-DE" sz="1400" dirty="0">
                <a:latin typeface="Calibri" pitchFamily="34" charset="0"/>
              </a:rPr>
              <a:t> und der </a:t>
            </a:r>
            <a:r>
              <a:rPr lang="en-US" altLang="de-DE" sz="1400" dirty="0" err="1">
                <a:latin typeface="Calibri" pitchFamily="34" charset="0"/>
              </a:rPr>
              <a:t>Schwierigkeit</a:t>
            </a:r>
            <a:r>
              <a:rPr lang="en-US" altLang="de-DE" sz="1400" dirty="0">
                <a:latin typeface="Calibri" pitchFamily="34" charset="0"/>
              </a:rPr>
              <a:t> des Items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</a:t>
            </a:r>
            <a:r>
              <a:rPr lang="en-US" altLang="de-DE" sz="1400" i="1" baseline="-25000" dirty="0" err="1">
                <a:latin typeface="Calibri" pitchFamily="34" charset="0"/>
              </a:rPr>
              <a:t>i</a:t>
            </a:r>
            <a:r>
              <a:rPr lang="en-US" altLang="de-DE" sz="1400" dirty="0">
                <a:latin typeface="Calibri" pitchFamily="34" charset="0"/>
              </a:rPr>
              <a:t> ab </a:t>
            </a:r>
            <a:r>
              <a:rPr lang="en-US" altLang="de-DE" sz="1400" dirty="0">
                <a:latin typeface="Calibri" pitchFamily="34" charset="0"/>
                <a:sym typeface="Symbol"/>
              </a:rPr>
              <a:t>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</a:t>
            </a:r>
            <a:r>
              <a:rPr lang="en-US" altLang="de-DE" sz="1400" i="1" baseline="-25000" dirty="0">
                <a:latin typeface="Calibri" pitchFamily="34" charset="0"/>
              </a:rPr>
              <a:t>n</a:t>
            </a:r>
            <a:r>
              <a:rPr lang="en-US" altLang="de-DE" sz="1400" dirty="0">
                <a:latin typeface="Calibri" pitchFamily="34" charset="0"/>
              </a:rPr>
              <a:t> und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</a:t>
            </a:r>
            <a:r>
              <a:rPr lang="en-US" altLang="de-DE" sz="1400" i="1" baseline="-25000" dirty="0" err="1">
                <a:latin typeface="Calibri" pitchFamily="34" charset="0"/>
              </a:rPr>
              <a:t>i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Prädiktoren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Raschmodell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Eine Person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der (</a:t>
            </a:r>
            <a:r>
              <a:rPr lang="en-US" altLang="de-DE" sz="1400" dirty="0" err="1">
                <a:latin typeface="Calibri" pitchFamily="34" charset="0"/>
              </a:rPr>
              <a:t>hypothetischen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2 </a:t>
            </a:r>
            <a:r>
              <a:rPr lang="en-US" altLang="de-DE" sz="1400" dirty="0" err="1">
                <a:latin typeface="Calibri" pitchFamily="34" charset="0"/>
              </a:rPr>
              <a:t>sollte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</a:t>
            </a:r>
            <a:r>
              <a:rPr lang="en-US" altLang="de-DE" sz="1400" dirty="0">
                <a:latin typeface="Calibri" pitchFamily="34" charset="0"/>
              </a:rPr>
              <a:t> Item der </a:t>
            </a:r>
            <a:r>
              <a:rPr lang="en-US" altLang="de-DE" sz="1400" dirty="0" err="1">
                <a:latin typeface="Calibri" pitchFamily="34" charset="0"/>
              </a:rPr>
              <a:t>Schwierigkeit</a:t>
            </a:r>
            <a:r>
              <a:rPr lang="en-US" altLang="de-DE" sz="1400" dirty="0">
                <a:latin typeface="Calibri" pitchFamily="34" charset="0"/>
              </a:rPr>
              <a:t> 2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derselben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lösen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Person der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1 </a:t>
            </a:r>
            <a:r>
              <a:rPr lang="en-US" altLang="de-DE" sz="1400" dirty="0" err="1">
                <a:latin typeface="Calibri" pitchFamily="34" charset="0"/>
              </a:rPr>
              <a:t>ein</a:t>
            </a:r>
            <a:r>
              <a:rPr lang="en-US" altLang="de-DE" sz="1400" dirty="0">
                <a:latin typeface="Calibri" pitchFamily="34" charset="0"/>
              </a:rPr>
              <a:t> Item der </a:t>
            </a:r>
            <a:r>
              <a:rPr lang="en-US" altLang="de-DE" sz="1400" dirty="0" err="1">
                <a:latin typeface="Calibri" pitchFamily="34" charset="0"/>
              </a:rPr>
              <a:t>Schwierigkeit</a:t>
            </a:r>
            <a:r>
              <a:rPr lang="en-US" altLang="de-DE" sz="1400" dirty="0">
                <a:latin typeface="Calibri" pitchFamily="34" charset="0"/>
              </a:rPr>
              <a:t> 1 </a:t>
            </a:r>
            <a:r>
              <a:rPr lang="en-US" altLang="de-DE" sz="1400" dirty="0" err="1">
                <a:latin typeface="Calibri" pitchFamily="34" charset="0"/>
              </a:rPr>
              <a:t>löst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Schwierigkeit</a:t>
            </a:r>
            <a:r>
              <a:rPr lang="en-US" altLang="de-DE" sz="1400" dirty="0">
                <a:latin typeface="Calibri" pitchFamily="34" charset="0"/>
              </a:rPr>
              <a:t> der Items und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können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immer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i="1" dirty="0">
                <a:latin typeface="Calibri" pitchFamily="34" charset="0"/>
              </a:rPr>
              <a:t>in Relation </a:t>
            </a:r>
            <a:r>
              <a:rPr lang="en-US" altLang="de-DE" sz="1400" i="1" dirty="0" err="1">
                <a:latin typeface="Calibri" pitchFamily="34" charset="0"/>
              </a:rPr>
              <a:t>zueinander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bestimmt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Ein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konkreter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Itemschwierigkeitswert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</a:t>
            </a:r>
            <a:r>
              <a:rPr lang="en-US" altLang="de-DE" sz="1400" i="1" baseline="-25000" dirty="0" err="1">
                <a:latin typeface="Calibri" pitchFamily="34" charset="0"/>
              </a:rPr>
              <a:t>i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immer</a:t>
            </a:r>
            <a:r>
              <a:rPr lang="en-US" altLang="de-DE" sz="1400" dirty="0">
                <a:latin typeface="Calibri" pitchFamily="34" charset="0"/>
              </a:rPr>
              <a:t> auf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Personenpopulation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bezogen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z.B</a:t>
            </a:r>
            <a:r>
              <a:rPr lang="en-US" altLang="de-DE" sz="1400" dirty="0">
                <a:latin typeface="Calibri" pitchFamily="34" charset="0"/>
              </a:rPr>
              <a:t>. die Population der </a:t>
            </a:r>
            <a:r>
              <a:rPr lang="en-US" altLang="de-DE" sz="1400" dirty="0" err="1">
                <a:latin typeface="Calibri" pitchFamily="34" charset="0"/>
              </a:rPr>
              <a:t>Sekundarschüler</a:t>
            </a:r>
            <a:r>
              <a:rPr lang="en-US" altLang="de-DE" sz="1400" dirty="0">
                <a:latin typeface="Calibri" pitchFamily="34" charset="0"/>
              </a:rPr>
              <a:t> der 9. </a:t>
            </a:r>
            <a:r>
              <a:rPr lang="en-US" altLang="de-DE" sz="1400" dirty="0" err="1">
                <a:latin typeface="Calibri" pitchFamily="34" charset="0"/>
              </a:rPr>
              <a:t>Klasse</a:t>
            </a:r>
            <a:r>
              <a:rPr lang="en-US" altLang="de-DE" sz="1400" dirty="0">
                <a:latin typeface="Calibri" pitchFamily="34" charset="0"/>
              </a:rPr>
              <a:t>, die den MSA </a:t>
            </a:r>
            <a:r>
              <a:rPr lang="en-US" altLang="de-DE" sz="1400" dirty="0" err="1">
                <a:latin typeface="Calibri" pitchFamily="34" charset="0"/>
              </a:rPr>
              <a:t>anstreben</a:t>
            </a:r>
            <a:r>
              <a:rPr lang="en-US" altLang="de-DE" sz="1400" dirty="0">
                <a:latin typeface="Calibri" pitchFamily="34" charset="0"/>
              </a:rPr>
              <a:t>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setzt</a:t>
            </a:r>
            <a:r>
              <a:rPr lang="en-US" altLang="de-DE" sz="1400" dirty="0">
                <a:latin typeface="Calibri" pitchFamily="34" charset="0"/>
              </a:rPr>
              <a:t> man </a:t>
            </a:r>
            <a:r>
              <a:rPr lang="en-US" altLang="de-DE" sz="1400" dirty="0" err="1">
                <a:latin typeface="Calibri" pitchFamily="34" charset="0"/>
              </a:rPr>
              <a:t>diese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Modellbeziehung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voraus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können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beruhend</a:t>
            </a:r>
            <a:r>
              <a:rPr lang="en-US" altLang="de-DE" sz="1400" dirty="0">
                <a:latin typeface="Calibri" pitchFamily="34" charset="0"/>
              </a:rPr>
              <a:t> auf </a:t>
            </a:r>
            <a:r>
              <a:rPr lang="en-US" altLang="de-DE" sz="1400" dirty="0" err="1">
                <a:latin typeface="Calibri" pitchFamily="34" charset="0"/>
              </a:rPr>
              <a:t>einem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Datensatz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Modellparameter</a:t>
            </a:r>
            <a:r>
              <a:rPr lang="en-US" altLang="de-DE" sz="1400" dirty="0">
                <a:latin typeface="Calibri" pitchFamily="34" charset="0"/>
              </a:rPr>
              <a:t> (also die </a:t>
            </a:r>
            <a:r>
              <a:rPr lang="en-US" altLang="de-DE" sz="1400" dirty="0" err="1">
                <a:latin typeface="Calibri" pitchFamily="34" charset="0"/>
              </a:rPr>
              <a:t>Schwierigkeit</a:t>
            </a:r>
            <a:r>
              <a:rPr lang="en-US" altLang="de-DE" sz="1400" dirty="0">
                <a:latin typeface="Calibri" pitchFamily="34" charset="0"/>
              </a:rPr>
              <a:t> der Items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</a:t>
            </a:r>
            <a:r>
              <a:rPr lang="en-US" altLang="de-DE" sz="1400" i="1" baseline="-25000" dirty="0" err="1">
                <a:latin typeface="Calibri" pitchFamily="34" charset="0"/>
              </a:rPr>
              <a:t>i</a:t>
            </a:r>
            <a:r>
              <a:rPr lang="en-US" altLang="de-DE" sz="1400" dirty="0">
                <a:latin typeface="Calibri" pitchFamily="34" charset="0"/>
              </a:rPr>
              <a:t> und die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</a:t>
            </a:r>
            <a:r>
              <a:rPr lang="en-US" altLang="de-DE" sz="1400" i="1" baseline="-25000" dirty="0">
                <a:latin typeface="Calibri" pitchFamily="34" charset="0"/>
              </a:rPr>
              <a:t>n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geschätzt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wird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auch</a:t>
            </a:r>
            <a:r>
              <a:rPr lang="en-US" altLang="de-DE" sz="1400" dirty="0">
                <a:latin typeface="Calibri" pitchFamily="34" charset="0"/>
              </a:rPr>
              <a:t> das </a:t>
            </a:r>
            <a:r>
              <a:rPr lang="en-US" altLang="de-DE" sz="1400" dirty="0" err="1">
                <a:latin typeface="Calibri" pitchFamily="34" charset="0"/>
              </a:rPr>
              <a:t>einparametrische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logistische</a:t>
            </a:r>
            <a:r>
              <a:rPr lang="en-US" altLang="de-DE" sz="1400" dirty="0">
                <a:latin typeface="Calibri" pitchFamily="34" charset="0"/>
              </a:rPr>
              <a:t> Modell (1PL) </a:t>
            </a:r>
            <a:r>
              <a:rPr lang="en-US" altLang="de-DE" sz="1400" dirty="0" err="1">
                <a:latin typeface="Calibri" pitchFamily="34" charset="0"/>
              </a:rPr>
              <a:t>genannt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weil</a:t>
            </a:r>
            <a:r>
              <a:rPr lang="en-US" altLang="de-DE" sz="1400" dirty="0">
                <a:latin typeface="Calibri" pitchFamily="34" charset="0"/>
              </a:rPr>
              <a:t> pro Item </a:t>
            </a:r>
            <a:r>
              <a:rPr lang="en-US" altLang="de-DE" sz="1400" dirty="0" err="1">
                <a:latin typeface="Calibri" pitchFamily="34" charset="0"/>
              </a:rPr>
              <a:t>nur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</a:t>
            </a:r>
            <a:r>
              <a:rPr lang="en-US" altLang="de-DE" sz="1400" dirty="0">
                <a:latin typeface="Calibri" pitchFamily="34" charset="0"/>
              </a:rPr>
              <a:t> Parameter (die </a:t>
            </a:r>
            <a:r>
              <a:rPr lang="en-US" altLang="de-DE" sz="1400" dirty="0" err="1">
                <a:latin typeface="Calibri" pitchFamily="34" charset="0"/>
              </a:rPr>
              <a:t>Schwierigkeit</a:t>
            </a:r>
            <a:r>
              <a:rPr lang="en-US" altLang="de-DE" sz="1400" dirty="0">
                <a:latin typeface="Calibri" pitchFamily="34" charset="0"/>
              </a:rPr>
              <a:t> des Items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</a:t>
            </a:r>
            <a:r>
              <a:rPr lang="en-US" altLang="de-DE" sz="1400" i="1" baseline="-25000" dirty="0" err="1">
                <a:latin typeface="Calibri" pitchFamily="34" charset="0"/>
              </a:rPr>
              <a:t>i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geschätzt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wird</a:t>
            </a: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 typeface="Arial" charset="0"/>
              <a:buNone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3" name="Rectangle 104">
            <a:extLst>
              <a:ext uri="{FF2B5EF4-FFF2-40B4-BE49-F238E27FC236}">
                <a16:creationId xmlns:a16="http://schemas.microsoft.com/office/drawing/2014/main" id="{1D417716-753E-4AB7-8E6B-9D58D6E9D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9D579C6-8FE4-45C1-A49A-92EE08BDB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1A76B28A-91D8-4517-91BB-EF7BB2937F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676894"/>
              </p:ext>
            </p:extLst>
          </p:nvPr>
        </p:nvGraphicFramePr>
        <p:xfrm>
          <a:off x="5656487" y="1487706"/>
          <a:ext cx="1249138" cy="274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18" r:id="rId4" imgW="1040948" imgH="228501" progId="Equation.3">
                  <p:embed/>
                </p:oleObj>
              </mc:Choice>
              <mc:Fallback>
                <p:oleObj r:id="rId4" imgW="1040948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487" y="1487706"/>
                        <a:ext cx="1249138" cy="2742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>
            <a:extLst>
              <a:ext uri="{FF2B5EF4-FFF2-40B4-BE49-F238E27FC236}">
                <a16:creationId xmlns:a16="http://schemas.microsoft.com/office/drawing/2014/main" id="{77E38A9A-F705-4584-9882-92A64C2949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323278"/>
              </p:ext>
            </p:extLst>
          </p:nvPr>
        </p:nvGraphicFramePr>
        <p:xfrm>
          <a:off x="1331640" y="2665482"/>
          <a:ext cx="196596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19" name="Formel" r:id="rId6" imgW="1638300" imgH="228600" progId="Equation.3">
                  <p:embed/>
                </p:oleObj>
              </mc:Choice>
              <mc:Fallback>
                <p:oleObj name="Formel" r:id="rId6" imgW="1638300" imgH="228600" progId="Equation.3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665482"/>
                        <a:ext cx="1965960" cy="274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070090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Raschmodell</a:t>
            </a:r>
            <a:r>
              <a:rPr lang="en-US" altLang="de-DE" sz="2200" dirty="0">
                <a:latin typeface="Calibri" pitchFamily="34" charset="0"/>
              </a:rPr>
              <a:t>, </a:t>
            </a:r>
            <a:r>
              <a:rPr lang="en-US" altLang="de-DE" sz="2200" dirty="0" err="1">
                <a:latin typeface="Calibri" pitchFamily="34" charset="0"/>
              </a:rPr>
              <a:t>Annahme</a:t>
            </a:r>
            <a:r>
              <a:rPr lang="en-US" altLang="de-DE" sz="2200" dirty="0">
                <a:latin typeface="Calibri" pitchFamily="34" charset="0"/>
              </a:rPr>
              <a:t> 1: </a:t>
            </a:r>
            <a:r>
              <a:rPr lang="en-US" altLang="de-DE" sz="2200" dirty="0" err="1">
                <a:latin typeface="Calibri" pitchFamily="34" charset="0"/>
              </a:rPr>
              <a:t>parallele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Itemcharakteristikkurven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i="1" dirty="0">
              <a:latin typeface="Calibri" pitchFamily="34" charset="0"/>
              <a:sym typeface="Symbol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i="1" dirty="0">
              <a:latin typeface="Calibri" pitchFamily="34" charset="0"/>
              <a:sym typeface="Symbol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i="1" dirty="0">
                <a:latin typeface="Calibri" pitchFamily="34" charset="0"/>
                <a:sym typeface="Symbol"/>
              </a:rPr>
              <a:t></a:t>
            </a:r>
            <a:r>
              <a:rPr lang="en-US" altLang="de-DE" sz="1400" i="1" baseline="-25000" dirty="0">
                <a:latin typeface="Calibri" pitchFamily="34" charset="0"/>
              </a:rPr>
              <a:t>n</a:t>
            </a:r>
            <a:r>
              <a:rPr lang="en-US" altLang="de-DE" sz="1400" dirty="0">
                <a:latin typeface="Calibri" pitchFamily="34" charset="0"/>
              </a:rPr>
              <a:t>: unidimensional latent trait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Doppelte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Monotonizität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Rangfolge</a:t>
            </a:r>
            <a:r>
              <a:rPr lang="en-US" altLang="de-DE" sz="1400" dirty="0">
                <a:latin typeface="Calibri" pitchFamily="34" charset="0"/>
              </a:rPr>
              <a:t> der Items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-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populationen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gleich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Rangfolge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alle</a:t>
            </a:r>
            <a:r>
              <a:rPr lang="en-US" altLang="de-DE" sz="1400" dirty="0">
                <a:latin typeface="Calibri" pitchFamily="34" charset="0"/>
              </a:rPr>
              <a:t> Item-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populationen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gleich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Beide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Annahmen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folgen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aus</a:t>
            </a:r>
            <a:r>
              <a:rPr lang="en-US" altLang="de-DE" sz="1400" dirty="0">
                <a:latin typeface="Calibri" pitchFamily="34" charset="0"/>
              </a:rPr>
              <a:t> der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Annahme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paralleler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Itemcharakteristik</a:t>
            </a:r>
            <a:r>
              <a:rPr lang="en-US" altLang="de-DE" sz="1400" dirty="0">
                <a:latin typeface="Calibri" pitchFamily="34" charset="0"/>
              </a:rPr>
              <a:t>-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kurven</a:t>
            </a:r>
            <a:r>
              <a:rPr lang="en-US" altLang="de-DE" sz="1400" dirty="0">
                <a:latin typeface="Calibri" pitchFamily="34" charset="0"/>
              </a:rPr>
              <a:t> (ICC) </a:t>
            </a: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gleiche</a:t>
            </a:r>
            <a:r>
              <a:rPr lang="en-US" altLang="de-DE" sz="1400" dirty="0">
                <a:latin typeface="Calibri" pitchFamily="34" charset="0"/>
              </a:rPr>
              <a:t>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Trennschärfe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alle</a:t>
            </a:r>
            <a:r>
              <a:rPr lang="en-US" altLang="de-DE" sz="1400" dirty="0">
                <a:latin typeface="Calibri" pitchFamily="34" charset="0"/>
              </a:rPr>
              <a:t> Items)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Parallele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Itemcharakteristikkurven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Kurven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überschneiden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Item A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jede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beliebige</a:t>
            </a:r>
            <a:r>
              <a:rPr lang="en-US" altLang="de-DE" sz="1400" dirty="0">
                <a:latin typeface="Calibri" pitchFamily="34" charset="0"/>
              </a:rPr>
              <a:t> Person und in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jeder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beliebigen</a:t>
            </a:r>
            <a:r>
              <a:rPr lang="en-US" altLang="de-DE" sz="1400" dirty="0">
                <a:latin typeface="Calibri" pitchFamily="34" charset="0"/>
              </a:rPr>
              <a:t> Population </a:t>
            </a:r>
            <a:r>
              <a:rPr lang="en-US" altLang="de-DE" sz="1400" dirty="0" err="1">
                <a:latin typeface="Calibri" pitchFamily="34" charset="0"/>
              </a:rPr>
              <a:t>schwerer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Item B</a:t>
            </a: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pic>
        <p:nvPicPr>
          <p:cNvPr id="3368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783" y="1521719"/>
            <a:ext cx="4314434" cy="35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18"/>
          <p:cNvSpPr>
            <a:spLocks noChangeShapeType="1"/>
          </p:cNvSpPr>
          <p:nvPr/>
        </p:nvSpPr>
        <p:spPr bwMode="auto">
          <a:xfrm flipH="1" flipV="1">
            <a:off x="7380312" y="3428999"/>
            <a:ext cx="864096" cy="2160240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8028384" y="5589239"/>
            <a:ext cx="755055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Item A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 flipV="1">
            <a:off x="6641976" y="4149079"/>
            <a:ext cx="216024" cy="1440159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6641976" y="5589239"/>
            <a:ext cx="755055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Item B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934158"/>
              </p:ext>
            </p:extLst>
          </p:nvPr>
        </p:nvGraphicFramePr>
        <p:xfrm>
          <a:off x="5649292" y="1268760"/>
          <a:ext cx="24511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26" name="Formel" r:id="rId5" imgW="1638300" imgH="228600" progId="Equation.3">
                  <p:embed/>
                </p:oleObj>
              </mc:Choice>
              <mc:Fallback>
                <p:oleObj name="Formel" r:id="rId5" imgW="1638300" imgH="228600" progId="Equation.3">
                  <p:embed/>
                  <p:pic>
                    <p:nvPicPr>
                      <p:cNvPr id="0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292" y="1268760"/>
                        <a:ext cx="24511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4365335"/>
      </p:ext>
    </p:extLst>
  </p:cSld>
  <p:clrMapOvr>
    <a:masterClrMapping/>
  </p:clrMapOvr>
  <p:transition advTm="20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Raschmodell</a:t>
            </a:r>
            <a:r>
              <a:rPr lang="en-US" altLang="de-DE" sz="2200" dirty="0">
                <a:latin typeface="Calibri" pitchFamily="34" charset="0"/>
              </a:rPr>
              <a:t>, </a:t>
            </a:r>
            <a:r>
              <a:rPr lang="en-US" altLang="de-DE" sz="2200" dirty="0" err="1">
                <a:latin typeface="Calibri" pitchFamily="34" charset="0"/>
              </a:rPr>
              <a:t>Annahme</a:t>
            </a:r>
            <a:r>
              <a:rPr lang="en-US" altLang="de-DE" sz="2200" dirty="0">
                <a:latin typeface="Calibri" pitchFamily="34" charset="0"/>
              </a:rPr>
              <a:t> 2: </a:t>
            </a:r>
            <a:r>
              <a:rPr lang="en-US" altLang="de-DE" sz="2200" i="1" dirty="0">
                <a:latin typeface="Calibri" pitchFamily="34" charset="0"/>
                <a:sym typeface="Symbol"/>
              </a:rPr>
              <a:t></a:t>
            </a:r>
            <a:r>
              <a:rPr lang="en-US" altLang="de-DE" sz="2200" i="1" baseline="-25000" dirty="0">
                <a:latin typeface="Calibri" pitchFamily="34" charset="0"/>
              </a:rPr>
              <a:t>n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ist</a:t>
            </a:r>
            <a:r>
              <a:rPr lang="en-US" altLang="de-DE" sz="2200" dirty="0">
                <a:latin typeface="Calibri" pitchFamily="34" charset="0"/>
              </a:rPr>
              <a:t> unidimensional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Die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Wahrscheinlichkeit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i="1" dirty="0">
                <a:solidFill>
                  <a:srgbClr val="8E0000"/>
                </a:solidFill>
                <a:latin typeface="Calibri" pitchFamily="34" charset="0"/>
              </a:rPr>
              <a:t>P 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(</a:t>
            </a:r>
            <a:r>
              <a:rPr lang="en-US" altLang="de-DE" sz="1800" i="1" dirty="0" err="1">
                <a:solidFill>
                  <a:srgbClr val="8E0000"/>
                </a:solidFill>
                <a:latin typeface="Calibri" pitchFamily="34" charset="0"/>
              </a:rPr>
              <a:t>X</a:t>
            </a:r>
            <a:r>
              <a:rPr lang="en-US" altLang="de-DE" sz="1800" i="1" baseline="-25000" dirty="0" err="1">
                <a:solidFill>
                  <a:srgbClr val="8E0000"/>
                </a:solidFill>
                <a:latin typeface="Calibri" pitchFamily="34" charset="0"/>
              </a:rPr>
              <a:t>ni</a:t>
            </a:r>
            <a:r>
              <a:rPr lang="en-US" altLang="de-DE" sz="1800" i="1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= 1)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wird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lediglich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durch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i="1" dirty="0">
                <a:solidFill>
                  <a:srgbClr val="8E0000"/>
                </a:solidFill>
                <a:latin typeface="Calibri" pitchFamily="34" charset="0"/>
                <a:sym typeface="Symbol"/>
              </a:rPr>
              <a:t></a:t>
            </a:r>
            <a:r>
              <a:rPr lang="en-US" altLang="de-DE" sz="1800" i="1" baseline="-25000" dirty="0">
                <a:solidFill>
                  <a:srgbClr val="8E0000"/>
                </a:solidFill>
                <a:latin typeface="Calibri" pitchFamily="34" charset="0"/>
                <a:sym typeface="Symbol"/>
              </a:rPr>
              <a:t>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  <a:sym typeface="Symbol"/>
              </a:rPr>
              <a:t> und </a:t>
            </a:r>
            <a:r>
              <a:rPr lang="en-US" altLang="de-DE" sz="1800" i="1" dirty="0">
                <a:solidFill>
                  <a:srgbClr val="8E0000"/>
                </a:solidFill>
                <a:latin typeface="Calibri" pitchFamily="34" charset="0"/>
                <a:sym typeface="Symbol"/>
              </a:rPr>
              <a:t></a:t>
            </a:r>
            <a:r>
              <a:rPr lang="en-US" altLang="de-DE" sz="1800" i="1" baseline="-25000" dirty="0" err="1">
                <a:solidFill>
                  <a:srgbClr val="8E0000"/>
                </a:solidFill>
                <a:latin typeface="Calibri" pitchFamily="34" charset="0"/>
                <a:sym typeface="Symbol"/>
              </a:rPr>
              <a:t>i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  <a:sym typeface="Symbol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  <a:sym typeface="Symbol"/>
              </a:rPr>
              <a:t>bestimmt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das </a:t>
            </a:r>
            <a:r>
              <a:rPr lang="en-US" altLang="de-DE" sz="1400" dirty="0" err="1">
                <a:latin typeface="Calibri" pitchFamily="34" charset="0"/>
              </a:rPr>
              <a:t>bedeutet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dass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sämtliche</a:t>
            </a:r>
            <a:r>
              <a:rPr lang="en-US" altLang="de-DE" sz="1400" dirty="0">
                <a:latin typeface="Calibri" pitchFamily="34" charset="0"/>
              </a:rPr>
              <a:t> Items </a:t>
            </a:r>
            <a:r>
              <a:rPr lang="en-US" altLang="de-DE" sz="1400" dirty="0" err="1">
                <a:latin typeface="Calibri" pitchFamily="34" charset="0"/>
              </a:rPr>
              <a:t>nur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zwischen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unterschiedlichem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</a:t>
            </a:r>
            <a:r>
              <a:rPr lang="en-US" altLang="de-DE" sz="1400" i="1" baseline="-25000" dirty="0">
                <a:latin typeface="Calibri" pitchFamily="34" charset="0"/>
              </a:rPr>
              <a:t>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unterscheiden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dürfen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etwa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zwischen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bspw</a:t>
            </a:r>
            <a:r>
              <a:rPr lang="en-US" altLang="de-DE" sz="1400" dirty="0">
                <a:latin typeface="Calibri" pitchFamily="34" charset="0"/>
              </a:rPr>
              <a:t>.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unterschiedlichen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Sprachhintergrund</a:t>
            </a:r>
            <a:r>
              <a:rPr lang="en-US" altLang="de-DE" sz="1400" dirty="0">
                <a:latin typeface="Calibri" pitchFamily="34" charset="0"/>
              </a:rPr>
              <a:t> etc. 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Mögliche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Verletzung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dieser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Annahme</a:t>
            </a:r>
            <a:r>
              <a:rPr lang="en-US" altLang="de-DE" sz="1400" dirty="0">
                <a:latin typeface="Calibri" pitchFamily="34" charset="0"/>
              </a:rPr>
              <a:t>: </a:t>
            </a:r>
            <a:r>
              <a:rPr lang="en-US" altLang="de-DE" sz="1400" dirty="0" err="1">
                <a:latin typeface="Calibri" pitchFamily="34" charset="0"/>
              </a:rPr>
              <a:t>Angenommen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zwei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gleicher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wahrer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Mathematikfähigkeit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aber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unterschiedlichen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Sprachfähigkeiten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erreichen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unterschiedlichen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Fähigkeitswert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Mathematiktest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Der Test </a:t>
            </a:r>
            <a:r>
              <a:rPr lang="en-US" altLang="de-DE" sz="1400" dirty="0" err="1">
                <a:latin typeface="Calibri" pitchFamily="34" charset="0"/>
              </a:rPr>
              <a:t>wäre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“fair”; die </a:t>
            </a:r>
            <a:r>
              <a:rPr lang="en-US" altLang="de-DE" sz="1400" dirty="0" err="1">
                <a:latin typeface="Calibri" pitchFamily="34" charset="0"/>
              </a:rPr>
              <a:t>Annahmen</a:t>
            </a:r>
            <a:r>
              <a:rPr lang="en-US" altLang="de-DE" sz="1400" dirty="0">
                <a:latin typeface="Calibri" pitchFamily="34" charset="0"/>
              </a:rPr>
              <a:t> des </a:t>
            </a:r>
            <a:r>
              <a:rPr lang="en-US" altLang="de-DE" sz="1400" dirty="0" err="1">
                <a:latin typeface="Calibri" pitchFamily="34" charset="0"/>
              </a:rPr>
              <a:t>Raschmodells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wären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gegeben</a:t>
            </a:r>
            <a:r>
              <a:rPr lang="en-US" altLang="de-DE" sz="1400" dirty="0">
                <a:latin typeface="Calibri" pitchFamily="34" charset="0"/>
              </a:rPr>
              <a:t>, die Parameter des </a:t>
            </a:r>
            <a:r>
              <a:rPr lang="en-US" altLang="de-DE" sz="1400" dirty="0" err="1">
                <a:latin typeface="Calibri" pitchFamily="34" charset="0"/>
              </a:rPr>
              <a:t>Modells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möglicherweise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verfälscht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Alternative: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mehrdimensionale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oder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Modelle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, die Differential Item Functioning (DIF)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parametrisieren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Mehrdimensional</a:t>
            </a:r>
            <a:r>
              <a:rPr lang="en-US" altLang="de-DE" sz="1400" dirty="0">
                <a:latin typeface="Calibri" pitchFamily="34" charset="0"/>
              </a:rPr>
              <a:t>:                                                         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 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DIF: </a:t>
            </a: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387808"/>
              </p:ext>
            </p:extLst>
          </p:nvPr>
        </p:nvGraphicFramePr>
        <p:xfrm>
          <a:off x="2768600" y="4836958"/>
          <a:ext cx="198120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18" name="Formel" r:id="rId4" imgW="1650960" imgH="228600" progId="Equation.3">
                  <p:embed/>
                </p:oleObj>
              </mc:Choice>
              <mc:Fallback>
                <p:oleObj name="Formel" r:id="rId4" imgW="1650960" imgH="228600" progId="Equation.3">
                  <p:embed/>
                  <p:pic>
                    <p:nvPicPr>
                      <p:cNvPr id="0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4836958"/>
                        <a:ext cx="1981200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01313"/>
              </p:ext>
            </p:extLst>
          </p:nvPr>
        </p:nvGraphicFramePr>
        <p:xfrm>
          <a:off x="5508104" y="4844896"/>
          <a:ext cx="1249363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19" name="Formel" r:id="rId6" imgW="1041120" imgH="215640" progId="Equation.3">
                  <p:embed/>
                </p:oleObj>
              </mc:Choice>
              <mc:Fallback>
                <p:oleObj name="Formel" r:id="rId6" imgW="1041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4844896"/>
                        <a:ext cx="1249363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661389"/>
              </p:ext>
            </p:extLst>
          </p:nvPr>
        </p:nvGraphicFramePr>
        <p:xfrm>
          <a:off x="1763688" y="5458950"/>
          <a:ext cx="3154362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20" name="Formel" r:id="rId8" imgW="2628720" imgH="241200" progId="Equation.3">
                  <p:embed/>
                </p:oleObj>
              </mc:Choice>
              <mc:Fallback>
                <p:oleObj name="Formel" r:id="rId8" imgW="2628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458950"/>
                        <a:ext cx="3154362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9699290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dirty="0" err="1">
                <a:latin typeface="Calibri" pitchFamily="34" charset="0"/>
              </a:rPr>
              <a:t>Raschmodell</a:t>
            </a:r>
            <a:r>
              <a:rPr lang="en-US" altLang="de-DE" dirty="0">
                <a:latin typeface="Calibri" pitchFamily="34" charset="0"/>
              </a:rPr>
              <a:t>, </a:t>
            </a:r>
            <a:r>
              <a:rPr lang="en-US" altLang="de-DE" dirty="0" err="1">
                <a:latin typeface="Calibri" pitchFamily="34" charset="0"/>
              </a:rPr>
              <a:t>Annahme</a:t>
            </a:r>
            <a:r>
              <a:rPr lang="en-US" altLang="de-DE" dirty="0">
                <a:latin typeface="Calibri" pitchFamily="34" charset="0"/>
              </a:rPr>
              <a:t> 3: </a:t>
            </a:r>
            <a:r>
              <a:rPr lang="en-US" altLang="de-DE" dirty="0" err="1">
                <a:latin typeface="Calibri" pitchFamily="34" charset="0"/>
              </a:rPr>
              <a:t>lokale</a:t>
            </a:r>
            <a:r>
              <a:rPr lang="en-US" altLang="de-DE" dirty="0">
                <a:latin typeface="Calibri" pitchFamily="34" charset="0"/>
              </a:rPr>
              <a:t> </a:t>
            </a:r>
            <a:r>
              <a:rPr lang="en-US" altLang="de-DE" dirty="0" err="1">
                <a:latin typeface="Calibri" pitchFamily="34" charset="0"/>
              </a:rPr>
              <a:t>stochastische</a:t>
            </a:r>
            <a:r>
              <a:rPr lang="en-US" altLang="de-DE" dirty="0">
                <a:latin typeface="Calibri" pitchFamily="34" charset="0"/>
              </a:rPr>
              <a:t> </a:t>
            </a:r>
            <a:r>
              <a:rPr lang="en-US" altLang="de-DE" dirty="0" err="1">
                <a:latin typeface="Calibri" pitchFamily="34" charset="0"/>
              </a:rPr>
              <a:t>Unabhängigkeit</a:t>
            </a:r>
            <a:endParaRPr lang="de-DE" altLang="de-DE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Lokale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stochastische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Unabhängigkeit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Nach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Kontrolle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Personenfähigkeit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</a:t>
            </a:r>
            <a:r>
              <a:rPr lang="en-US" altLang="de-DE" sz="1400" i="1" baseline="-25000" dirty="0">
                <a:latin typeface="Calibri" pitchFamily="34" charset="0"/>
              </a:rPr>
              <a:t>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existieren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Beziehungen</a:t>
            </a:r>
            <a:r>
              <a:rPr lang="en-US" altLang="de-DE" sz="1400" dirty="0">
                <a:latin typeface="Calibri" pitchFamily="34" charset="0"/>
              </a:rPr>
              <a:t> (= </a:t>
            </a:r>
            <a:r>
              <a:rPr lang="en-US" altLang="de-DE" sz="1400" dirty="0" err="1">
                <a:latin typeface="Calibri" pitchFamily="34" charset="0"/>
              </a:rPr>
              <a:t>Korrelationen</a:t>
            </a:r>
            <a:r>
              <a:rPr lang="en-US" altLang="de-DE" sz="1400" dirty="0">
                <a:latin typeface="Calibri" pitchFamily="34" charset="0"/>
              </a:rPr>
              <a:t>) der Items </a:t>
            </a:r>
            <a:r>
              <a:rPr lang="en-US" altLang="de-DE" sz="1400" dirty="0" err="1">
                <a:latin typeface="Calibri" pitchFamily="34" charset="0"/>
              </a:rPr>
              <a:t>zueinander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mehr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de-DE" altLang="de-DE" sz="1400" dirty="0">
                <a:latin typeface="Calibri" pitchFamily="34" charset="0"/>
              </a:rPr>
              <a:t>ä</a:t>
            </a:r>
            <a:r>
              <a:rPr lang="en-US" altLang="de-DE" sz="1400" dirty="0" err="1">
                <a:latin typeface="Calibri" pitchFamily="34" charset="0"/>
              </a:rPr>
              <a:t>quivalent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Annahme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eindimensionalen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latenten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000" dirty="0">
                <a:latin typeface="Calibri" pitchFamily="34" charset="0"/>
              </a:rPr>
              <a:t>(Lord &amp; </a:t>
            </a:r>
            <a:r>
              <a:rPr lang="en-US" altLang="de-DE" sz="1000" dirty="0" err="1">
                <a:latin typeface="Calibri" pitchFamily="34" charset="0"/>
              </a:rPr>
              <a:t>Novick</a:t>
            </a:r>
            <a:r>
              <a:rPr lang="en-US" altLang="de-DE" sz="1000" dirty="0">
                <a:latin typeface="Calibri" pitchFamily="34" charset="0"/>
              </a:rPr>
              <a:t>, 1968)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bedeutet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praktisch</a:t>
            </a:r>
            <a:r>
              <a:rPr lang="en-US" altLang="de-DE" sz="1400" dirty="0">
                <a:latin typeface="Calibri" pitchFamily="34" charset="0"/>
              </a:rPr>
              <a:t>: </a:t>
            </a:r>
            <a:r>
              <a:rPr lang="en-US" altLang="de-DE" sz="1400" dirty="0" err="1">
                <a:latin typeface="Calibri" pitchFamily="34" charset="0"/>
              </a:rPr>
              <a:t>würde</a:t>
            </a:r>
            <a:r>
              <a:rPr lang="en-US" altLang="de-DE" sz="1400" dirty="0">
                <a:latin typeface="Calibri" pitchFamily="34" charset="0"/>
              </a:rPr>
              <a:t> man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Gruppe</a:t>
            </a:r>
            <a:r>
              <a:rPr lang="en-US" altLang="de-DE" sz="1400" dirty="0">
                <a:latin typeface="Calibri" pitchFamily="34" charset="0"/>
              </a:rPr>
              <a:t> von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identischer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einen</a:t>
            </a:r>
            <a:r>
              <a:rPr lang="en-US" altLang="de-DE" sz="1400" dirty="0">
                <a:latin typeface="Calibri" pitchFamily="34" charset="0"/>
              </a:rPr>
              <a:t> Test </a:t>
            </a:r>
            <a:r>
              <a:rPr lang="en-US" altLang="de-DE" sz="1400" dirty="0" err="1">
                <a:latin typeface="Calibri" pitchFamily="34" charset="0"/>
              </a:rPr>
              <a:t>bearbeiten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lassen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wären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ihre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Antworten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korreliert</a:t>
            </a: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Weswegen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überhaupt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diese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Annahme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?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Parameterschätzung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erfolgt</a:t>
            </a:r>
            <a:r>
              <a:rPr lang="en-US" altLang="de-DE" sz="1400" dirty="0">
                <a:latin typeface="Calibri" pitchFamily="34" charset="0"/>
              </a:rPr>
              <a:t> in Marginal Maximum Likelihood Estimation </a:t>
            </a:r>
            <a:r>
              <a:rPr lang="en-US" altLang="de-DE" sz="1000" dirty="0">
                <a:latin typeface="Calibri" pitchFamily="34" charset="0"/>
              </a:rPr>
              <a:t>(Adams &amp; Wu, 1997)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Die </a:t>
            </a: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Antwortmusters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einer</a:t>
            </a:r>
            <a:r>
              <a:rPr lang="en-US" altLang="de-DE" sz="1400" dirty="0">
                <a:latin typeface="Calibri" pitchFamily="34" charset="0"/>
              </a:rPr>
              <a:t> Person </a:t>
            </a:r>
            <a:r>
              <a:rPr lang="en-US" altLang="de-DE" sz="1400" dirty="0" err="1">
                <a:latin typeface="Calibri" pitchFamily="34" charset="0"/>
              </a:rPr>
              <a:t>wird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über</a:t>
            </a:r>
            <a:r>
              <a:rPr lang="en-US" altLang="de-DE" sz="1400" dirty="0">
                <a:latin typeface="Calibri" pitchFamily="34" charset="0"/>
              </a:rPr>
              <a:t> das </a:t>
            </a:r>
            <a:r>
              <a:rPr lang="en-US" altLang="de-DE" sz="1400" dirty="0" err="1">
                <a:latin typeface="Calibri" pitchFamily="34" charset="0"/>
              </a:rPr>
              <a:t>Produkt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Einzelwahrscheinlichkeiten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bestimmt</a:t>
            </a:r>
            <a:r>
              <a:rPr lang="en-US" altLang="de-DE" sz="1400" dirty="0">
                <a:latin typeface="Calibri" pitchFamily="34" charset="0"/>
              </a:rPr>
              <a:t>. Das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zulässig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wenn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Einzelereignisse</a:t>
            </a:r>
            <a:r>
              <a:rPr lang="en-US" altLang="de-DE" sz="1400" dirty="0">
                <a:latin typeface="Calibri" pitchFamily="34" charset="0"/>
              </a:rPr>
              <a:t> (= </a:t>
            </a:r>
            <a:r>
              <a:rPr lang="en-US" altLang="de-DE" sz="1400" dirty="0" err="1">
                <a:latin typeface="Calibri" pitchFamily="34" charset="0"/>
              </a:rPr>
              <a:t>einzelnen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Antworten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zueinander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unabhängig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pic>
        <p:nvPicPr>
          <p:cNvPr id="3399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582" y="4187180"/>
            <a:ext cx="6529388" cy="92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069370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dirty="0">
                <a:latin typeface="Calibri" pitchFamily="34" charset="0"/>
              </a:rPr>
              <a:t>Alternative: </a:t>
            </a:r>
            <a:r>
              <a:rPr lang="en-US" altLang="de-DE" dirty="0" err="1">
                <a:latin typeface="Calibri" pitchFamily="34" charset="0"/>
              </a:rPr>
              <a:t>Modelle</a:t>
            </a:r>
            <a:r>
              <a:rPr lang="en-US" altLang="de-DE" dirty="0">
                <a:latin typeface="Calibri" pitchFamily="34" charset="0"/>
              </a:rPr>
              <a:t>, die </a:t>
            </a:r>
            <a:r>
              <a:rPr lang="en-US" altLang="de-DE" dirty="0" err="1">
                <a:latin typeface="Calibri" pitchFamily="34" charset="0"/>
              </a:rPr>
              <a:t>lokale</a:t>
            </a:r>
            <a:r>
              <a:rPr lang="en-US" altLang="de-DE" dirty="0">
                <a:latin typeface="Calibri" pitchFamily="34" charset="0"/>
              </a:rPr>
              <a:t> </a:t>
            </a:r>
            <a:r>
              <a:rPr lang="en-US" altLang="de-DE" dirty="0" err="1">
                <a:latin typeface="Calibri" pitchFamily="34" charset="0"/>
              </a:rPr>
              <a:t>Abhängigkeiten</a:t>
            </a:r>
            <a:r>
              <a:rPr lang="en-US" altLang="de-DE" dirty="0">
                <a:latin typeface="Calibri" pitchFamily="34" charset="0"/>
              </a:rPr>
              <a:t> </a:t>
            </a:r>
            <a:r>
              <a:rPr lang="en-US" altLang="de-DE" dirty="0" err="1">
                <a:latin typeface="Calibri" pitchFamily="34" charset="0"/>
              </a:rPr>
              <a:t>parametrisieren</a:t>
            </a:r>
            <a:endParaRPr lang="de-DE" altLang="de-DE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Modelle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zur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Behandlung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lokaler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Abhängigkeit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Copula-</a:t>
            </a:r>
            <a:r>
              <a:rPr lang="en-US" altLang="de-DE" sz="1400" dirty="0" err="1">
                <a:latin typeface="Calibri" pitchFamily="34" charset="0"/>
              </a:rPr>
              <a:t>Modelle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nl-NL" altLang="de-DE" sz="1000" dirty="0">
                <a:latin typeface="Calibri" pitchFamily="34" charset="0"/>
              </a:rPr>
              <a:t>(Braeken, 2011; Braeken, Tuerlinckx &amp; de Boeck, 2007)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nl-NL" altLang="de-DE" sz="1400" dirty="0">
                <a:latin typeface="Calibri" pitchFamily="34" charset="0"/>
              </a:rPr>
              <a:t>Marginale Modelle für stochastische Abhängigkeit </a:t>
            </a:r>
            <a:r>
              <a:rPr lang="nl-NL" altLang="de-DE" sz="1000" dirty="0">
                <a:latin typeface="Calibri" pitchFamily="34" charset="0"/>
              </a:rPr>
              <a:t>(Tuerlinckx &amp; de Boeck, 2004)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nl-NL" altLang="de-DE" sz="1400" dirty="0">
                <a:latin typeface="Calibri" pitchFamily="34" charset="0"/>
              </a:rPr>
              <a:t>Explanatorische Item-Response-Modelle </a:t>
            </a:r>
            <a:r>
              <a:rPr lang="nl-NL" altLang="de-DE" sz="1000" dirty="0">
                <a:latin typeface="Calibri" pitchFamily="34" charset="0"/>
              </a:rPr>
              <a:t>(Wilson &amp; De Boeck, 2004)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0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Problem: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Interpretierbarkeit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Parameter </a:t>
            </a:r>
            <a:r>
              <a:rPr lang="en-US" altLang="de-DE" sz="1400" dirty="0" err="1">
                <a:latin typeface="Calibri" pitchFamily="34" charset="0"/>
              </a:rPr>
              <a:t>aus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stochastische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Abhängigkeit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können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mehr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Itemschwierigkeitsparameter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interpretiert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nl-NL" altLang="de-DE" sz="1000" dirty="0">
                <a:latin typeface="Calibri" pitchFamily="34" charset="0"/>
              </a:rPr>
              <a:t>(Tuerlinckx &amp; de Boeck, 2004)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sz="1400" dirty="0">
                <a:latin typeface="Calibri" panose="020F0502020204030204" pitchFamily="34" charset="0"/>
              </a:rPr>
              <a:t>„Second, the parameter </a:t>
            </a:r>
            <a:r>
              <a:rPr lang="en-US" sz="1400" i="1" dirty="0">
                <a:latin typeface="Calibri" panose="020F0502020204030204" pitchFamily="34" charset="0"/>
                <a:sym typeface="Symbol"/>
              </a:rPr>
              <a:t></a:t>
            </a:r>
            <a:r>
              <a:rPr lang="en-US" sz="1400" baseline="-25000" dirty="0">
                <a:latin typeface="Calibri" panose="020F0502020204030204" pitchFamily="34" charset="0"/>
              </a:rPr>
              <a:t>2</a:t>
            </a:r>
            <a:r>
              <a:rPr lang="en-US" sz="1400" dirty="0">
                <a:latin typeface="Calibri" panose="020F0502020204030204" pitchFamily="34" charset="0"/>
              </a:rPr>
              <a:t> does not have the natural interpretation of marking the point on the latent scale where the probability of a correct response is .5. […] The parameters pertaining to a single item cannot be seen as item difficulties“ </a:t>
            </a:r>
            <a:r>
              <a:rPr lang="nl-NL" altLang="de-DE" sz="1000" dirty="0">
                <a:latin typeface="Calibri" pitchFamily="34" charset="0"/>
              </a:rPr>
              <a:t>(Tuerlinckx &amp; de Boeck, 2004, S. 307)</a:t>
            </a:r>
            <a:endParaRPr lang="de-DE" sz="1000" dirty="0">
              <a:latin typeface="Calibri" panose="020F0502020204030204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  <a:sym typeface="Symbol"/>
              </a:rPr>
              <a:t>Je einfacher das Modell ist, desto besser und intuitiver lassen sich die Parameter interpretieren und verstehen. Aber: umso unwahrscheinlicher ist ggf. die Gültigkeit/Verlässlichkeit des Modells </a:t>
            </a:r>
            <a:endParaRPr lang="nl-NL" altLang="de-DE" sz="10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sz="1400" dirty="0">
                <a:latin typeface="Calibri" panose="020F0502020204030204" pitchFamily="34" charset="0"/>
              </a:rPr>
              <a:t>“All models are wrong but some are useful” </a:t>
            </a:r>
            <a:r>
              <a:rPr lang="en-US" sz="1000" dirty="0">
                <a:latin typeface="Calibri" panose="020F0502020204030204" pitchFamily="34" charset="0"/>
              </a:rPr>
              <a:t>(Box &amp; Draper, 1987; S. 74)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anose="020F0502020204030204" pitchFamily="34" charset="0"/>
                <a:sym typeface="Symbol"/>
              </a:rPr>
              <a:t>Wie </a:t>
            </a:r>
            <a:r>
              <a:rPr lang="en-US" altLang="de-DE" sz="1400" dirty="0" err="1">
                <a:latin typeface="Calibri" panose="020F0502020204030204" pitchFamily="34" charset="0"/>
                <a:sym typeface="Symbol"/>
              </a:rPr>
              <a:t>findet</a:t>
            </a:r>
            <a:r>
              <a:rPr lang="en-US" altLang="de-DE" sz="1400" dirty="0">
                <a:latin typeface="Calibri" panose="020F0502020204030204" pitchFamily="34" charset="0"/>
                <a:sym typeface="Symbol"/>
              </a:rPr>
              <a:t> man den </a:t>
            </a:r>
            <a:r>
              <a:rPr lang="en-US" altLang="de-DE" sz="1400" dirty="0" err="1">
                <a:latin typeface="Calibri" panose="020F0502020204030204" pitchFamily="34" charset="0"/>
                <a:sym typeface="Symbol"/>
              </a:rPr>
              <a:t>besten</a:t>
            </a:r>
            <a:r>
              <a:rPr lang="en-US" altLang="de-DE" sz="1400" dirty="0">
                <a:latin typeface="Calibri" panose="020F0502020204030204" pitchFamily="34" charset="0"/>
                <a:sym typeface="Symbol"/>
              </a:rPr>
              <a:t> </a:t>
            </a:r>
            <a:r>
              <a:rPr lang="en-US" altLang="de-DE" sz="1400" dirty="0" err="1">
                <a:latin typeface="Calibri" panose="020F0502020204030204" pitchFamily="34" charset="0"/>
                <a:sym typeface="Symbol"/>
              </a:rPr>
              <a:t>Kompromiss</a:t>
            </a:r>
            <a:r>
              <a:rPr lang="en-US" altLang="de-DE" sz="1400" dirty="0">
                <a:latin typeface="Calibri" panose="020F0502020204030204" pitchFamily="34" charset="0"/>
                <a:sym typeface="Symbol"/>
              </a:rPr>
              <a:t> </a:t>
            </a:r>
            <a:r>
              <a:rPr lang="en-US" altLang="de-DE" sz="1400" dirty="0" err="1">
                <a:latin typeface="Calibri" panose="020F0502020204030204" pitchFamily="34" charset="0"/>
                <a:sym typeface="Symbol"/>
              </a:rPr>
              <a:t>zwischen</a:t>
            </a:r>
            <a:r>
              <a:rPr lang="en-US" altLang="de-DE" sz="1400" dirty="0">
                <a:latin typeface="Calibri" panose="020F0502020204030204" pitchFamily="34" charset="0"/>
                <a:sym typeface="Symbol"/>
              </a:rPr>
              <a:t> </a:t>
            </a:r>
            <a:r>
              <a:rPr lang="en-US" altLang="de-DE" sz="1400" dirty="0" err="1">
                <a:latin typeface="Calibri" panose="020F0502020204030204" pitchFamily="34" charset="0"/>
                <a:sym typeface="Symbol"/>
              </a:rPr>
              <a:t>Modellpassung</a:t>
            </a:r>
            <a:r>
              <a:rPr lang="en-US" altLang="de-DE" sz="1400" dirty="0">
                <a:latin typeface="Calibri" panose="020F0502020204030204" pitchFamily="34" charset="0"/>
                <a:sym typeface="Symbol"/>
              </a:rPr>
              <a:t> und </a:t>
            </a:r>
            <a:r>
              <a:rPr lang="en-US" altLang="de-DE" sz="1400" dirty="0" err="1">
                <a:latin typeface="Calibri" panose="020F0502020204030204" pitchFamily="34" charset="0"/>
                <a:sym typeface="Symbol"/>
              </a:rPr>
              <a:t>Interpretierbarkeit</a:t>
            </a:r>
            <a:r>
              <a:rPr lang="en-US" altLang="de-DE" sz="1400" dirty="0">
                <a:latin typeface="Calibri" panose="020F0502020204030204" pitchFamily="34" charset="0"/>
                <a:sym typeface="Symbol"/>
              </a:rPr>
              <a:t>?</a:t>
            </a: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580194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dirty="0" err="1">
                <a:latin typeface="Calibri" pitchFamily="34" charset="0"/>
              </a:rPr>
              <a:t>Zusammenfassung</a:t>
            </a:r>
            <a:endParaRPr lang="de-DE" altLang="de-DE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Warum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überhaupt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Messmodelle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?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Die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messenden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Merkmale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r>
              <a:rPr lang="en-US" altLang="de-DE" sz="1400" dirty="0">
                <a:latin typeface="Calibri" pitchFamily="34" charset="0"/>
              </a:rPr>
              <a:t> latent,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direkt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beobachten</a:t>
            </a: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Warum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Messmodelle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der Item-Response-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Theorie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?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Gemeinsame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Skala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Items und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Vergleichbare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Metrik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trotz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immer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wieder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neu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entwickelter</a:t>
            </a:r>
            <a:r>
              <a:rPr lang="en-US" altLang="de-DE" sz="1400" dirty="0">
                <a:latin typeface="Calibri" pitchFamily="34" charset="0"/>
              </a:rPr>
              <a:t> Tests/</a:t>
            </a:r>
            <a:r>
              <a:rPr lang="en-US" altLang="de-DE" sz="1400" dirty="0" err="1">
                <a:latin typeface="Calibri" pitchFamily="34" charset="0"/>
              </a:rPr>
              <a:t>Aufgaben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Stichprobenunabhängige</a:t>
            </a:r>
            <a:r>
              <a:rPr lang="en-US" altLang="de-DE" sz="1400" dirty="0">
                <a:latin typeface="Calibri" pitchFamily="34" charset="0"/>
              </a:rPr>
              <a:t> (Item-)Parameter 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Warum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ein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möglichst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einfaches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IRT-Modell?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Eigenschaft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parallelen</a:t>
            </a:r>
            <a:r>
              <a:rPr lang="en-US" altLang="de-DE" sz="1400" dirty="0">
                <a:latin typeface="Calibri" pitchFamily="34" charset="0"/>
              </a:rPr>
              <a:t> Item-Response-</a:t>
            </a:r>
            <a:r>
              <a:rPr lang="en-US" altLang="de-DE" sz="1400" dirty="0" err="1">
                <a:latin typeface="Calibri" pitchFamily="34" charset="0"/>
              </a:rPr>
              <a:t>Kurven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günstig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die Interpretation in und die </a:t>
            </a:r>
            <a:r>
              <a:rPr lang="en-US" altLang="de-DE" sz="1400" dirty="0" err="1">
                <a:latin typeface="Calibri" pitchFamily="34" charset="0"/>
              </a:rPr>
              <a:t>Konstruktion</a:t>
            </a:r>
            <a:r>
              <a:rPr lang="en-US" altLang="de-DE" sz="1400" dirty="0">
                <a:latin typeface="Calibri" pitchFamily="34" charset="0"/>
              </a:rPr>
              <a:t> von </a:t>
            </a:r>
            <a:r>
              <a:rPr lang="en-US" altLang="de-DE" sz="1400" dirty="0" err="1">
                <a:latin typeface="Calibri" pitchFamily="34" charset="0"/>
              </a:rPr>
              <a:t>Kompetenzstufenmodellen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Itemparameter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können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Itemschwierigkeit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interpretiert</a:t>
            </a:r>
            <a:r>
              <a:rPr lang="en-US" altLang="de-DE" sz="1400" dirty="0">
                <a:latin typeface="Calibri" pitchFamily="34" charset="0"/>
              </a:rPr>
              <a:t> und </a:t>
            </a:r>
            <a:r>
              <a:rPr lang="en-US" altLang="de-DE" sz="1400" dirty="0" err="1">
                <a:latin typeface="Calibri" pitchFamily="34" charset="0"/>
              </a:rPr>
              <a:t>direkt</a:t>
            </a:r>
            <a:r>
              <a:rPr lang="en-US" altLang="de-DE" sz="1400" dirty="0">
                <a:latin typeface="Calibri" pitchFamily="34" charset="0"/>
              </a:rPr>
              <a:t> in </a:t>
            </a:r>
            <a:r>
              <a:rPr lang="en-US" altLang="de-DE" sz="1400" dirty="0" err="1">
                <a:latin typeface="Calibri" pitchFamily="34" charset="0"/>
              </a:rPr>
              <a:t>erwartete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Lösungswahrscheinlichkeiten</a:t>
            </a:r>
            <a:r>
              <a:rPr lang="en-US" altLang="de-DE" sz="1400" dirty="0">
                <a:latin typeface="Calibri" pitchFamily="34" charset="0"/>
              </a:rPr>
              <a:t> “</a:t>
            </a:r>
            <a:r>
              <a:rPr lang="en-US" altLang="de-DE" sz="1400" dirty="0" err="1">
                <a:latin typeface="Calibri" pitchFamily="34" charset="0"/>
              </a:rPr>
              <a:t>übersetzt</a:t>
            </a:r>
            <a:r>
              <a:rPr lang="en-US" altLang="de-DE" sz="1400" dirty="0">
                <a:latin typeface="Calibri" pitchFamily="34" charset="0"/>
              </a:rPr>
              <a:t>”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Symbol"/>
              <a:buChar char="®"/>
            </a:pPr>
            <a:r>
              <a:rPr lang="en-US" altLang="de-DE" sz="1400" dirty="0" err="1">
                <a:latin typeface="Calibri" pitchFamily="34" charset="0"/>
              </a:rPr>
              <a:t>Einfache</a:t>
            </a:r>
            <a:r>
              <a:rPr lang="en-US" altLang="de-DE" sz="1400" dirty="0">
                <a:latin typeface="Calibri" pitchFamily="34" charset="0"/>
              </a:rPr>
              <a:t>/intuitive </a:t>
            </a:r>
            <a:r>
              <a:rPr lang="en-US" altLang="de-DE" sz="1400" dirty="0" err="1">
                <a:latin typeface="Calibri" pitchFamily="34" charset="0"/>
              </a:rPr>
              <a:t>Interpretierbarkeit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Ergebnisse</a:t>
            </a: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437068"/>
      </p:ext>
    </p:extLst>
  </p:cSld>
  <p:clrMapOvr>
    <a:masterClrMapping/>
  </p:clrMapOvr>
  <p:transition advTm="2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Überblick</a:t>
            </a:r>
            <a:r>
              <a:rPr lang="en-US" altLang="de-DE" sz="2200" dirty="0">
                <a:latin typeface="Calibri" pitchFamily="34" charset="0"/>
              </a:rPr>
              <a:t> 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Überblick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Messinstrumente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und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Messmodelle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in der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Kompetenzdiagnostik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Warum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braucht</a:t>
            </a:r>
            <a:r>
              <a:rPr lang="en-US" altLang="de-DE" sz="1400" dirty="0">
                <a:latin typeface="Calibri" pitchFamily="34" charset="0"/>
              </a:rPr>
              <a:t> man </a:t>
            </a:r>
            <a:r>
              <a:rPr lang="en-US" altLang="de-DE" sz="1400" dirty="0" err="1">
                <a:latin typeface="Calibri" pitchFamily="34" charset="0"/>
              </a:rPr>
              <a:t>ein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Messmodell</a:t>
            </a:r>
            <a:r>
              <a:rPr lang="en-US" altLang="de-DE" sz="1400" dirty="0">
                <a:latin typeface="Calibri" pitchFamily="34" charset="0"/>
              </a:rPr>
              <a:t>?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 typeface="Arial" charset="0"/>
              <a:buAutoNum type="arabicPeriod"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Messmodelle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werden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aus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Testtheorien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abgeleitet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Klassische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Testtheorie</a:t>
            </a:r>
            <a:r>
              <a:rPr lang="en-US" altLang="de-DE" sz="1400" dirty="0">
                <a:latin typeface="Calibri" pitchFamily="34" charset="0"/>
              </a:rPr>
              <a:t> (KTT)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Probabilistische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Testtheorie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oder</a:t>
            </a:r>
            <a:r>
              <a:rPr lang="en-US" altLang="de-DE" sz="1400" dirty="0">
                <a:latin typeface="Calibri" pitchFamily="34" charset="0"/>
              </a:rPr>
              <a:t> Item Response Theory; IRT)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Warum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wird</a:t>
            </a:r>
            <a:r>
              <a:rPr lang="en-US" altLang="de-DE" sz="1400" dirty="0">
                <a:latin typeface="Calibri" pitchFamily="34" charset="0"/>
              </a:rPr>
              <a:t> in der </a:t>
            </a:r>
            <a:r>
              <a:rPr lang="en-US" altLang="de-DE" sz="1400" dirty="0" err="1">
                <a:latin typeface="Calibri" pitchFamily="34" charset="0"/>
              </a:rPr>
              <a:t>Kompetenzdiagnostik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vorwiegend</a:t>
            </a:r>
            <a:r>
              <a:rPr lang="en-US" altLang="de-DE" sz="1400" dirty="0">
                <a:latin typeface="Calibri" pitchFamily="34" charset="0"/>
              </a:rPr>
              <a:t> auf </a:t>
            </a:r>
            <a:r>
              <a:rPr lang="en-US" altLang="de-DE" sz="1400" dirty="0" err="1">
                <a:latin typeface="Calibri" pitchFamily="34" charset="0"/>
              </a:rPr>
              <a:t>Modelle</a:t>
            </a:r>
            <a:r>
              <a:rPr lang="en-US" altLang="de-DE" sz="1400" dirty="0">
                <a:latin typeface="Calibri" pitchFamily="34" charset="0"/>
              </a:rPr>
              <a:t> der IRT </a:t>
            </a:r>
            <a:r>
              <a:rPr lang="en-US" altLang="de-DE" sz="1400" dirty="0" err="1">
                <a:latin typeface="Calibri" pitchFamily="34" charset="0"/>
              </a:rPr>
              <a:t>anstatt</a:t>
            </a:r>
            <a:r>
              <a:rPr lang="en-US" altLang="de-DE" sz="1400" dirty="0">
                <a:latin typeface="Calibri" pitchFamily="34" charset="0"/>
              </a:rPr>
              <a:t> der KTT </a:t>
            </a:r>
            <a:r>
              <a:rPr lang="en-US" altLang="de-DE" sz="1400" dirty="0" err="1">
                <a:latin typeface="Calibri" pitchFamily="34" charset="0"/>
              </a:rPr>
              <a:t>zurückgegriffen</a:t>
            </a:r>
            <a:r>
              <a:rPr lang="en-US" altLang="de-DE" sz="1400" dirty="0">
                <a:latin typeface="Calibri" pitchFamily="34" charset="0"/>
              </a:rPr>
              <a:t>?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 typeface="Arial" charset="0"/>
              <a:buAutoNum type="arabicPeriod"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Verschiedene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Modelle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der IRT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oder</a:t>
            </a:r>
            <a:r>
              <a:rPr lang="en-US" altLang="de-DE" sz="1400" dirty="0">
                <a:latin typeface="Calibri" pitchFamily="34" charset="0"/>
              </a:rPr>
              <a:t> 1PL-Modell)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2PL/3PL-Modelle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Partial Credit model (PCM), Generalized Partial Credit model (GPCM)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Linear-</a:t>
            </a:r>
            <a:r>
              <a:rPr lang="en-US" altLang="de-DE" sz="1400" dirty="0" err="1">
                <a:latin typeface="Calibri" pitchFamily="34" charset="0"/>
              </a:rPr>
              <a:t>logistisches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Testmodell</a:t>
            </a:r>
            <a:r>
              <a:rPr lang="en-US" altLang="de-DE" sz="1400" dirty="0">
                <a:latin typeface="Calibri" pitchFamily="34" charset="0"/>
              </a:rPr>
              <a:t> (LLTM), </a:t>
            </a:r>
            <a:r>
              <a:rPr lang="en-US" altLang="de-DE" sz="1400" dirty="0" err="1">
                <a:latin typeface="Calibri" pitchFamily="34" charset="0"/>
              </a:rPr>
              <a:t>Multifacettenmodell</a:t>
            </a: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 typeface="Arial" charset="0"/>
              <a:buAutoNum type="arabicPeriod"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Literatur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zur</a:t>
            </a:r>
            <a:r>
              <a:rPr lang="en-US" altLang="de-DE" sz="2200" dirty="0">
                <a:latin typeface="Calibri" pitchFamily="34" charset="0"/>
              </a:rPr>
              <a:t> Item Response </a:t>
            </a:r>
            <a:r>
              <a:rPr lang="en-US" altLang="de-DE" sz="2200" dirty="0" err="1">
                <a:latin typeface="Calibri" pitchFamily="34" charset="0"/>
              </a:rPr>
              <a:t>Theorie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Überblick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de-DE" sz="1600" dirty="0" err="1"/>
              <a:t>Embretson</a:t>
            </a:r>
            <a:r>
              <a:rPr lang="de-DE" sz="1600" dirty="0"/>
              <a:t>, S. E. &amp; Reise, S. P. (2000). </a:t>
            </a:r>
            <a:r>
              <a:rPr lang="de-DE" sz="1600" i="1" dirty="0"/>
              <a:t>Item </a:t>
            </a:r>
            <a:r>
              <a:rPr lang="de-DE" sz="1600" i="1" dirty="0" err="1"/>
              <a:t>response</a:t>
            </a:r>
            <a:r>
              <a:rPr lang="de-DE" sz="1600" i="1" dirty="0"/>
              <a:t> </a:t>
            </a:r>
            <a:r>
              <a:rPr lang="de-DE" sz="1600" i="1" dirty="0" err="1"/>
              <a:t>theory</a:t>
            </a:r>
            <a:r>
              <a:rPr lang="de-DE" sz="1600" i="1" dirty="0"/>
              <a:t> </a:t>
            </a:r>
            <a:r>
              <a:rPr lang="de-DE" sz="1600" i="1" dirty="0" err="1"/>
              <a:t>for</a:t>
            </a:r>
            <a:r>
              <a:rPr lang="de-DE" sz="1600" i="1" dirty="0"/>
              <a:t> </a:t>
            </a:r>
            <a:r>
              <a:rPr lang="de-DE" sz="1600" i="1" dirty="0" err="1"/>
              <a:t>psychologists</a:t>
            </a:r>
            <a:r>
              <a:rPr lang="de-DE" sz="1600" dirty="0"/>
              <a:t>. </a:t>
            </a:r>
            <a:r>
              <a:rPr lang="de-DE" sz="1600" dirty="0" err="1"/>
              <a:t>Mahwah</a:t>
            </a:r>
            <a:r>
              <a:rPr lang="de-DE" sz="1600" dirty="0"/>
              <a:t>, NJ: </a:t>
            </a:r>
            <a:r>
              <a:rPr lang="de-DE" sz="1600" dirty="0" err="1"/>
              <a:t>Erlbaum</a:t>
            </a:r>
            <a:r>
              <a:rPr lang="de-DE" sz="1600" dirty="0"/>
              <a:t>. 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sz="1600" dirty="0"/>
              <a:t>Hambleton, R. K., </a:t>
            </a:r>
            <a:r>
              <a:rPr lang="en-US" sz="1600" dirty="0" err="1"/>
              <a:t>Swaminathan</a:t>
            </a:r>
            <a:r>
              <a:rPr lang="en-US" sz="1600" dirty="0"/>
              <a:t>, H. &amp; Rogers, H. J. (1991). </a:t>
            </a:r>
            <a:r>
              <a:rPr lang="en-US" sz="1600" i="1" dirty="0"/>
              <a:t>Fundamentals of item response theory</a:t>
            </a:r>
            <a:r>
              <a:rPr lang="en-US" sz="1600" dirty="0"/>
              <a:t>. Newbury Park: Sage. 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sz="1600" dirty="0" err="1"/>
              <a:t>Kolen</a:t>
            </a:r>
            <a:r>
              <a:rPr lang="en-US" sz="1600" dirty="0"/>
              <a:t>, M. J. &amp; Brennan, R. L. (2004). </a:t>
            </a:r>
            <a:r>
              <a:rPr lang="en-US" sz="1600" i="1" dirty="0"/>
              <a:t>Testing equating, scaling, and linking: Methods and practice</a:t>
            </a:r>
            <a:r>
              <a:rPr lang="en-US" sz="1600" dirty="0"/>
              <a:t>. New York: Springer. 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sz="1600" dirty="0"/>
              <a:t>Hambleton, R. K., &amp; Jones, R. W. (1993). Comparison of Classical Test Theory and Item Response Theory and Their Applications to Test Development. </a:t>
            </a:r>
            <a:r>
              <a:rPr lang="en-US" sz="1600" i="1" dirty="0"/>
              <a:t>Educational Measurement: Issues and Practice, </a:t>
            </a:r>
            <a:r>
              <a:rPr lang="en-US" sz="1600" dirty="0"/>
              <a:t>38-47.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de-DE" sz="1600" dirty="0" err="1"/>
              <a:t>Robitzsch</a:t>
            </a:r>
            <a:r>
              <a:rPr lang="de-DE" sz="1600" dirty="0"/>
              <a:t>, A. (2009). Methodische Herausforderungen bei der Kalibrierung von Leistungstests. In </a:t>
            </a:r>
            <a:r>
              <a:rPr lang="de-DE" sz="1600" dirty="0" err="1"/>
              <a:t>Bremerich</a:t>
            </a:r>
            <a:r>
              <a:rPr lang="de-DE" sz="1600" dirty="0"/>
              <a:t>-Vos, A., </a:t>
            </a:r>
            <a:r>
              <a:rPr lang="de-DE" sz="1600" dirty="0" err="1"/>
              <a:t>Granzer</a:t>
            </a:r>
            <a:r>
              <a:rPr lang="de-DE" sz="1600" dirty="0"/>
              <a:t>, D. &amp; Köller, O. (Hrsg.). </a:t>
            </a:r>
            <a:r>
              <a:rPr lang="de-DE" sz="1600" i="1" dirty="0"/>
              <a:t>Bildungsstandards Deutsch und Mathematik. </a:t>
            </a:r>
            <a:r>
              <a:rPr lang="de-DE" sz="1600" dirty="0"/>
              <a:t>S. 42-106. Weinheim: Beltz Pädagogik.</a:t>
            </a:r>
            <a:endParaRPr lang="en-US" sz="1600" dirty="0"/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endParaRPr lang="en-US" sz="1600" dirty="0"/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sz="1600" dirty="0"/>
              <a:t>De </a:t>
            </a:r>
            <a:r>
              <a:rPr lang="en-US" sz="1600" dirty="0" err="1"/>
              <a:t>Boeck</a:t>
            </a:r>
            <a:r>
              <a:rPr lang="en-US" sz="1600" dirty="0"/>
              <a:t>, P. &amp; Wilson, M. (</a:t>
            </a:r>
            <a:r>
              <a:rPr lang="en-US" sz="1600" dirty="0" err="1"/>
              <a:t>Hrsg</a:t>
            </a:r>
            <a:r>
              <a:rPr lang="en-US" sz="1600" dirty="0"/>
              <a:t>.), </a:t>
            </a:r>
            <a:r>
              <a:rPr lang="en-US" sz="1600" i="1" dirty="0"/>
              <a:t>Explanatory Item Response Models</a:t>
            </a:r>
            <a:r>
              <a:rPr lang="en-US" sz="1600" dirty="0"/>
              <a:t>. New York: Springer. 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sz="1600" dirty="0" err="1"/>
              <a:t>Hedeker</a:t>
            </a:r>
            <a:r>
              <a:rPr lang="en-US" sz="1600" dirty="0"/>
              <a:t>, D. </a:t>
            </a:r>
            <a:r>
              <a:rPr lang="en-US" sz="1600" dirty="0" err="1"/>
              <a:t>Mermelstein</a:t>
            </a:r>
            <a:r>
              <a:rPr lang="en-US" sz="1600" dirty="0"/>
              <a:t>, R. &amp; Flay, B. (2006). Application of Item Response Theory Models for Intensive Longitudinal Data. In T. A. Walls &amp; J. L. Schafer (Eds.). </a:t>
            </a:r>
            <a:r>
              <a:rPr lang="en-US" sz="1600" i="1" dirty="0"/>
              <a:t>Models for Intensive Longitudinal Data</a:t>
            </a:r>
            <a:r>
              <a:rPr lang="en-US" sz="1600" dirty="0"/>
              <a:t> (pp. 84-108). Oxford University Press, New York.</a:t>
            </a:r>
          </a:p>
        </p:txBody>
      </p:sp>
    </p:spTree>
    <p:extLst>
      <p:ext uri="{BB962C8B-B14F-4D97-AF65-F5344CB8AC3E}">
        <p14:creationId xmlns:p14="http://schemas.microsoft.com/office/powerpoint/2010/main" val="1948282727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7354888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de-DE" sz="2200" dirty="0" err="1"/>
              <a:t>Messinstrumente</a:t>
            </a:r>
            <a:r>
              <a:rPr lang="en-US" altLang="de-DE" sz="2200" dirty="0"/>
              <a:t> und </a:t>
            </a:r>
            <a:r>
              <a:rPr lang="en-US" altLang="de-DE" sz="2200" dirty="0" err="1"/>
              <a:t>Messmodelle</a:t>
            </a:r>
            <a:endParaRPr lang="de-DE" altLang="de-DE" sz="22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Messen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vs.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Modellieren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Messen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geht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der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Modellierung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voraus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Messen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verlangt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ein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Messinstrument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(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aber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nicht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zwingend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ein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Messmodell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)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0" indent="0">
              <a:lnSpc>
                <a:spcPct val="114000"/>
              </a:lnSpc>
              <a:spcBef>
                <a:spcPts val="600"/>
              </a:spcBef>
            </a:pPr>
            <a:r>
              <a:rPr lang="en-US" altLang="de-DE" sz="1800" b="1" dirty="0">
                <a:solidFill>
                  <a:srgbClr val="8E0000"/>
                </a:solidFill>
                <a:latin typeface="Calibri" pitchFamily="34" charset="0"/>
                <a:sym typeface="Symbol" panose="05050102010706020507" pitchFamily="18" charset="2"/>
              </a:rPr>
              <a:t> </a:t>
            </a:r>
            <a:r>
              <a:rPr lang="en-US" altLang="de-DE" sz="1800" b="1" dirty="0" err="1">
                <a:solidFill>
                  <a:srgbClr val="8E0000"/>
                </a:solidFill>
                <a:latin typeface="Calibri" pitchFamily="34" charset="0"/>
              </a:rPr>
              <a:t>Messmodelle</a:t>
            </a:r>
            <a:r>
              <a:rPr lang="en-US" altLang="de-DE" sz="1800" b="1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b="1" dirty="0" err="1">
                <a:solidFill>
                  <a:srgbClr val="8E0000"/>
                </a:solidFill>
                <a:latin typeface="Calibri" pitchFamily="34" charset="0"/>
              </a:rPr>
              <a:t>sind</a:t>
            </a:r>
            <a:r>
              <a:rPr lang="en-US" altLang="de-DE" sz="1800" b="1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b="1" dirty="0" err="1">
                <a:solidFill>
                  <a:srgbClr val="8E0000"/>
                </a:solidFill>
                <a:latin typeface="Calibri" pitchFamily="34" charset="0"/>
              </a:rPr>
              <a:t>notwendig</a:t>
            </a:r>
            <a:r>
              <a:rPr lang="en-US" altLang="de-DE" sz="1800" b="1" dirty="0">
                <a:solidFill>
                  <a:srgbClr val="8E0000"/>
                </a:solidFill>
                <a:latin typeface="Calibri" pitchFamily="34" charset="0"/>
              </a:rPr>
              <a:t>, </a:t>
            </a:r>
            <a:r>
              <a:rPr lang="en-US" altLang="de-DE" sz="1800" b="1" dirty="0" err="1">
                <a:solidFill>
                  <a:srgbClr val="8E0000"/>
                </a:solidFill>
                <a:latin typeface="Calibri" pitchFamily="34" charset="0"/>
              </a:rPr>
              <a:t>wenn</a:t>
            </a:r>
            <a:r>
              <a:rPr lang="en-US" altLang="de-DE" sz="1800" b="1" dirty="0">
                <a:solidFill>
                  <a:srgbClr val="8E0000"/>
                </a:solidFill>
                <a:latin typeface="Calibri" pitchFamily="34" charset="0"/>
              </a:rPr>
              <a:t> die </a:t>
            </a:r>
            <a:r>
              <a:rPr lang="en-US" altLang="de-DE" sz="1800" b="1" dirty="0" err="1">
                <a:solidFill>
                  <a:srgbClr val="8E0000"/>
                </a:solidFill>
                <a:latin typeface="Calibri" pitchFamily="34" charset="0"/>
              </a:rPr>
              <a:t>zu</a:t>
            </a:r>
            <a:r>
              <a:rPr lang="en-US" altLang="de-DE" sz="1800" b="1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b="1" dirty="0" err="1">
                <a:solidFill>
                  <a:srgbClr val="8E0000"/>
                </a:solidFill>
                <a:latin typeface="Calibri" pitchFamily="34" charset="0"/>
              </a:rPr>
              <a:t>messenden</a:t>
            </a:r>
            <a:r>
              <a:rPr lang="en-US" altLang="de-DE" sz="1800" b="1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b="1" dirty="0" err="1">
                <a:solidFill>
                  <a:srgbClr val="8E0000"/>
                </a:solidFill>
                <a:latin typeface="Calibri" pitchFamily="34" charset="0"/>
              </a:rPr>
              <a:t>Merkmale</a:t>
            </a:r>
            <a:r>
              <a:rPr lang="en-US" altLang="de-DE" sz="1800" b="1" dirty="0">
                <a:solidFill>
                  <a:srgbClr val="8E0000"/>
                </a:solidFill>
                <a:latin typeface="Calibri" pitchFamily="34" charset="0"/>
              </a:rPr>
              <a:t> latent </a:t>
            </a:r>
            <a:r>
              <a:rPr lang="en-US" altLang="de-DE" sz="1800" b="1" dirty="0" err="1">
                <a:solidFill>
                  <a:srgbClr val="8E0000"/>
                </a:solidFill>
                <a:latin typeface="Calibri" pitchFamily="34" charset="0"/>
              </a:rPr>
              <a:t>sind</a:t>
            </a:r>
            <a:endParaRPr lang="en-US" altLang="de-DE" sz="1800" b="1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manifest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direkt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beobachten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Messwert</a:t>
            </a:r>
            <a:r>
              <a:rPr lang="en-US" altLang="de-DE" sz="1400" dirty="0">
                <a:latin typeface="Calibri" pitchFamily="34" charset="0"/>
              </a:rPr>
              <a:t> = </a:t>
            </a:r>
            <a:r>
              <a:rPr lang="en-US" altLang="de-DE" sz="1400" dirty="0" err="1">
                <a:latin typeface="Calibri" pitchFamily="34" charset="0"/>
              </a:rPr>
              <a:t>Merkmalswert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Beispiele</a:t>
            </a:r>
            <a:r>
              <a:rPr lang="en-US" altLang="de-DE" sz="1400" dirty="0">
                <a:latin typeface="Calibri" pitchFamily="34" charset="0"/>
              </a:rPr>
              <a:t>: </a:t>
            </a:r>
            <a:r>
              <a:rPr lang="en-US" altLang="de-DE" sz="1400" dirty="0" err="1">
                <a:latin typeface="Calibri" pitchFamily="34" charset="0"/>
              </a:rPr>
              <a:t>Körpergröße</a:t>
            </a:r>
            <a:r>
              <a:rPr lang="en-US" altLang="de-DE" sz="1400" dirty="0">
                <a:latin typeface="Calibri" pitchFamily="34" charset="0"/>
              </a:rPr>
              <a:t> und -</a:t>
            </a:r>
            <a:r>
              <a:rPr lang="en-US" altLang="de-DE" sz="1400" dirty="0" err="1">
                <a:latin typeface="Calibri" pitchFamily="34" charset="0"/>
              </a:rPr>
              <a:t>gewicht</a:t>
            </a: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latent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direkt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beobachten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hypothetische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bzw</a:t>
            </a:r>
            <a:r>
              <a:rPr lang="en-US" altLang="de-DE" sz="1400" dirty="0">
                <a:latin typeface="Calibri" pitchFamily="34" charset="0"/>
              </a:rPr>
              <a:t>. </a:t>
            </a:r>
            <a:r>
              <a:rPr lang="en-US" altLang="de-DE" sz="1400" dirty="0" err="1">
                <a:latin typeface="Calibri" pitchFamily="34" charset="0"/>
              </a:rPr>
              <a:t>theoretisch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definierte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Konstrukte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Messwert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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Merkmalswert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Beispiele</a:t>
            </a:r>
            <a:r>
              <a:rPr lang="en-US" altLang="de-DE" sz="1400" dirty="0">
                <a:latin typeface="Calibri" pitchFamily="34" charset="0"/>
              </a:rPr>
              <a:t>: </a:t>
            </a:r>
            <a:r>
              <a:rPr lang="en-US" altLang="de-DE" sz="1400" dirty="0" err="1">
                <a:latin typeface="Calibri" pitchFamily="34" charset="0"/>
              </a:rPr>
              <a:t>Intelligenz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Persönlichkeit</a:t>
            </a:r>
            <a:r>
              <a:rPr lang="en-US" altLang="de-DE" sz="1400" dirty="0">
                <a:latin typeface="Calibri" pitchFamily="34" charset="0"/>
              </a:rPr>
              <a:t> (“big five”), </a:t>
            </a:r>
            <a:r>
              <a:rPr lang="en-US" altLang="de-DE" sz="1400" dirty="0" err="1">
                <a:latin typeface="Calibri" pitchFamily="34" charset="0"/>
              </a:rPr>
              <a:t>Depressivität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mathematische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Kompetenz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Um </a:t>
            </a:r>
            <a:r>
              <a:rPr lang="en-US" altLang="de-DE" sz="1400" dirty="0" err="1">
                <a:latin typeface="Calibri" pitchFamily="34" charset="0"/>
              </a:rPr>
              <a:t>Aussagen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über</a:t>
            </a:r>
            <a:r>
              <a:rPr lang="en-US" altLang="de-DE" sz="1400" dirty="0">
                <a:latin typeface="Calibri" pitchFamily="34" charset="0"/>
              </a:rPr>
              <a:t> den </a:t>
            </a:r>
            <a:r>
              <a:rPr lang="en-US" altLang="de-DE" sz="1400" dirty="0" err="1">
                <a:latin typeface="Calibri" pitchFamily="34" charset="0"/>
              </a:rPr>
              <a:t>Merkmalswert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einer</a:t>
            </a:r>
            <a:r>
              <a:rPr lang="en-US" altLang="de-DE" sz="1400" dirty="0">
                <a:latin typeface="Calibri" pitchFamily="34" charset="0"/>
              </a:rPr>
              <a:t> Person </a:t>
            </a:r>
            <a:r>
              <a:rPr lang="en-US" altLang="de-DE" sz="1400" dirty="0" err="1">
                <a:latin typeface="Calibri" pitchFamily="34" charset="0"/>
              </a:rPr>
              <a:t>treffen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können</a:t>
            </a:r>
            <a:r>
              <a:rPr lang="en-US" altLang="de-DE" sz="1400" dirty="0">
                <a:latin typeface="Calibri" pitchFamily="34" charset="0"/>
              </a:rPr>
              <a:t>, muss </a:t>
            </a:r>
            <a:r>
              <a:rPr lang="en-US" altLang="de-DE" sz="1400" dirty="0" err="1">
                <a:latin typeface="Calibri" pitchFamily="34" charset="0"/>
              </a:rPr>
              <a:t>definiert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r>
              <a:rPr lang="en-US" altLang="de-DE" sz="1400" dirty="0">
                <a:latin typeface="Calibri" pitchFamily="34" charset="0"/>
              </a:rPr>
              <a:t>, in </a:t>
            </a:r>
            <a:r>
              <a:rPr lang="en-US" altLang="de-DE" sz="1400" dirty="0" err="1">
                <a:latin typeface="Calibri" pitchFamily="34" charset="0"/>
              </a:rPr>
              <a:t>welcher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Beziehung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Merkmalswert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den </a:t>
            </a:r>
            <a:r>
              <a:rPr lang="en-US" altLang="de-DE" sz="1400" dirty="0" err="1">
                <a:latin typeface="Calibri" pitchFamily="34" charset="0"/>
              </a:rPr>
              <a:t>beobachteten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Messwerten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steht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Diese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Beziehung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wird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durch</a:t>
            </a:r>
            <a:r>
              <a:rPr lang="en-US" altLang="de-DE" sz="1400" dirty="0">
                <a:latin typeface="Calibri" pitchFamily="34" charset="0"/>
              </a:rPr>
              <a:t> das </a:t>
            </a:r>
            <a:r>
              <a:rPr lang="en-US" altLang="de-DE" sz="1400" dirty="0" err="1">
                <a:latin typeface="Calibri" pitchFamily="34" charset="0"/>
              </a:rPr>
              <a:t>Messmodell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definiert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Messmodelle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werden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aus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Testtheorien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abgeleitet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Die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prominentesten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Testtheorien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in der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Sozial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- und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Verhaltensforschung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sind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die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klassische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Testtheorie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(KTT) und die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probabilistische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Testtheorie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(Item Response Theory; IRT)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 rot="16200000">
            <a:off x="-17934" y="3140969"/>
            <a:ext cx="1296145" cy="307777"/>
          </a:xfrm>
          <a:prstGeom prst="rect">
            <a:avLst/>
          </a:prstGeom>
          <a:solidFill>
            <a:srgbClr val="CCCCFF">
              <a:alpha val="25000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Testtheorien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029719" y="3140968"/>
            <a:ext cx="1656184" cy="307777"/>
          </a:xfrm>
          <a:prstGeom prst="rect">
            <a:avLst/>
          </a:prstGeom>
          <a:solidFill>
            <a:srgbClr val="CCCCFF">
              <a:alpha val="25000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KTT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5747420" y="3140968"/>
            <a:ext cx="1656184" cy="307777"/>
          </a:xfrm>
          <a:prstGeom prst="rect">
            <a:avLst/>
          </a:prstGeom>
          <a:solidFill>
            <a:srgbClr val="CCCCFF">
              <a:alpha val="25000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IRT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 rot="16200000">
            <a:off x="-17934" y="5003304"/>
            <a:ext cx="1296145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Messmodelle</a:t>
            </a:r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 flipH="1">
            <a:off x="1906823" y="3448746"/>
            <a:ext cx="541076" cy="1204392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152649" y="4653136"/>
            <a:ext cx="1547143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Paralleltestmodell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530312" y="5635377"/>
            <a:ext cx="1835175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tau-Äquivalenzmodell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203848" y="5003303"/>
            <a:ext cx="1728191" cy="523220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tau-</a:t>
            </a:r>
            <a:r>
              <a:rPr lang="de-DE" altLang="de-DE" sz="1400" dirty="0" err="1">
                <a:latin typeface="Calibri" pitchFamily="34" charset="0"/>
              </a:rPr>
              <a:t>kongenerisches</a:t>
            </a:r>
            <a:r>
              <a:rPr lang="de-DE" altLang="de-DE" sz="1400" dirty="0">
                <a:latin typeface="Calibri" pitchFamily="34" charset="0"/>
              </a:rPr>
              <a:t> Modell</a:t>
            </a:r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3456012" y="3448745"/>
            <a:ext cx="683940" cy="1554557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>
            <a:off x="2699792" y="3448746"/>
            <a:ext cx="368574" cy="2186631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H="1">
            <a:off x="5940411" y="3441875"/>
            <a:ext cx="229777" cy="1204391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4973848" y="4646263"/>
            <a:ext cx="1547143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Raschmodell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5252600" y="5628060"/>
            <a:ext cx="1835175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… 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7308826" y="4646264"/>
            <a:ext cx="1728191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2PL/3PL-Modell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6963158" y="3441875"/>
            <a:ext cx="993218" cy="1204390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6547485" y="3441875"/>
            <a:ext cx="166497" cy="2186185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7308826" y="5628060"/>
            <a:ext cx="1592288" cy="523220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partial </a:t>
            </a:r>
            <a:r>
              <a:rPr lang="de-DE" altLang="de-DE" sz="1400" dirty="0" err="1">
                <a:latin typeface="Calibri" pitchFamily="34" charset="0"/>
              </a:rPr>
              <a:t>credit</a:t>
            </a:r>
            <a:r>
              <a:rPr lang="de-DE" altLang="de-DE" sz="1400" dirty="0">
                <a:latin typeface="Calibri" pitchFamily="34" charset="0"/>
              </a:rPr>
              <a:t> Modell</a:t>
            </a:r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6736183" y="3448746"/>
            <a:ext cx="667421" cy="2179313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95B4D132-5EBD-4A66-80D0-9C0E02C531B9}"/>
              </a:ext>
            </a:extLst>
          </p:cNvPr>
          <p:cNvSpPr/>
          <p:nvPr/>
        </p:nvSpPr>
        <p:spPr bwMode="auto">
          <a:xfrm>
            <a:off x="5252600" y="2646785"/>
            <a:ext cx="2703776" cy="1204390"/>
          </a:xfrm>
          <a:prstGeom prst="ellipse">
            <a:avLst/>
          </a:prstGeom>
          <a:noFill/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KTT vs. IRT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KTT (“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Messfehlertheorie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”):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Beobachtete</a:t>
            </a:r>
            <a:r>
              <a:rPr lang="en-US" altLang="de-DE" sz="1400" dirty="0">
                <a:latin typeface="Calibri" pitchFamily="34" charset="0"/>
              </a:rPr>
              <a:t> Wert = “</a:t>
            </a:r>
            <a:r>
              <a:rPr lang="en-US" altLang="de-DE" sz="1400" dirty="0" err="1">
                <a:latin typeface="Calibri" pitchFamily="34" charset="0"/>
              </a:rPr>
              <a:t>wahrer</a:t>
            </a:r>
            <a:r>
              <a:rPr lang="en-US" altLang="de-DE" sz="1400" dirty="0">
                <a:latin typeface="Calibri" pitchFamily="34" charset="0"/>
              </a:rPr>
              <a:t> Wert” + “</a:t>
            </a:r>
            <a:r>
              <a:rPr lang="en-US" altLang="de-DE" sz="1400" dirty="0" err="1">
                <a:latin typeface="Calibri" pitchFamily="34" charset="0"/>
              </a:rPr>
              <a:t>individueller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Fehler</a:t>
            </a:r>
            <a:r>
              <a:rPr lang="en-US" altLang="de-DE" sz="1400" dirty="0">
                <a:latin typeface="Calibri" pitchFamily="34" charset="0"/>
              </a:rPr>
              <a:t>”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i="1" dirty="0">
                <a:latin typeface="Calibri" pitchFamily="34" charset="0"/>
              </a:rPr>
              <a:t>Y</a:t>
            </a:r>
            <a:r>
              <a:rPr lang="en-US" altLang="de-DE" sz="1400" dirty="0">
                <a:latin typeface="Calibri" pitchFamily="34" charset="0"/>
              </a:rPr>
              <a:t> =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 </a:t>
            </a:r>
            <a:r>
              <a:rPr lang="en-US" altLang="de-DE" sz="1400" dirty="0">
                <a:latin typeface="Calibri" pitchFamily="34" charset="0"/>
                <a:sym typeface="Symbol"/>
              </a:rPr>
              <a:t>+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</a:t>
            </a:r>
            <a:r>
              <a:rPr lang="en-US" altLang="de-DE" sz="1400" dirty="0">
                <a:latin typeface="Calibri" pitchFamily="34" charset="0"/>
              </a:rPr>
              <a:t> 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Erwartungswert</a:t>
            </a:r>
            <a:r>
              <a:rPr lang="en-US" altLang="de-DE" sz="1400" dirty="0">
                <a:latin typeface="Calibri" pitchFamily="34" charset="0"/>
              </a:rPr>
              <a:t> des </a:t>
            </a:r>
            <a:r>
              <a:rPr lang="en-US" altLang="de-DE" sz="1400" dirty="0" err="1">
                <a:latin typeface="Calibri" pitchFamily="34" charset="0"/>
              </a:rPr>
              <a:t>Fehlers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0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Messfehler</a:t>
            </a:r>
            <a:r>
              <a:rPr lang="en-US" altLang="de-DE" sz="1400" dirty="0">
                <a:latin typeface="Calibri" pitchFamily="34" charset="0"/>
              </a:rPr>
              <a:t> und </a:t>
            </a:r>
            <a:r>
              <a:rPr lang="en-US" altLang="de-DE" sz="1400" dirty="0" err="1">
                <a:latin typeface="Calibri" pitchFamily="34" charset="0"/>
              </a:rPr>
              <a:t>tatsächlicher</a:t>
            </a:r>
            <a:r>
              <a:rPr lang="en-US" altLang="de-DE" sz="1400" dirty="0">
                <a:latin typeface="Calibri" pitchFamily="34" charset="0"/>
              </a:rPr>
              <a:t> Wert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unkorreliert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b="1" dirty="0" err="1">
                <a:latin typeface="Calibri" pitchFamily="34" charset="0"/>
              </a:rPr>
              <a:t>Gütekriterien</a:t>
            </a:r>
            <a:r>
              <a:rPr lang="en-US" altLang="de-DE" sz="1400" b="1" dirty="0">
                <a:latin typeface="Calibri" pitchFamily="34" charset="0"/>
              </a:rPr>
              <a:t>: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Objektivität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Reliabilität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Validität</a:t>
            </a:r>
            <a:r>
              <a:rPr lang="en-US" altLang="de-DE" sz="1400" dirty="0">
                <a:latin typeface="Calibri" pitchFamily="34" charset="0"/>
              </a:rPr>
              <a:t>, Fairness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Bsp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. Beck’s Depressions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Inventar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(BDI)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Erfasst</a:t>
            </a:r>
            <a:r>
              <a:rPr lang="en-US" altLang="de-DE" sz="1400" dirty="0">
                <a:latin typeface="Calibri" pitchFamily="34" charset="0"/>
              </a:rPr>
              <a:t> den </a:t>
            </a:r>
            <a:r>
              <a:rPr lang="en-US" altLang="de-DE" sz="1400" dirty="0" err="1">
                <a:latin typeface="Calibri" pitchFamily="34" charset="0"/>
              </a:rPr>
              <a:t>Schweregrad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einer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endogenen</a:t>
            </a:r>
            <a:r>
              <a:rPr lang="en-US" altLang="de-DE" sz="1400" dirty="0">
                <a:latin typeface="Calibri" pitchFamily="34" charset="0"/>
              </a:rPr>
              <a:t>) Depression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21 </a:t>
            </a:r>
            <a:r>
              <a:rPr lang="en-US" altLang="de-DE" sz="1400" dirty="0" err="1">
                <a:latin typeface="Calibri" pitchFamily="34" charset="0"/>
              </a:rPr>
              <a:t>Fragen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jeweils</a:t>
            </a:r>
            <a:r>
              <a:rPr lang="en-US" altLang="de-DE" sz="1400" dirty="0">
                <a:latin typeface="Calibri" pitchFamily="34" charset="0"/>
              </a:rPr>
              <a:t> 4 </a:t>
            </a:r>
            <a:r>
              <a:rPr lang="en-US" altLang="de-DE" sz="1400" dirty="0" err="1">
                <a:latin typeface="Calibri" pitchFamily="34" charset="0"/>
              </a:rPr>
              <a:t>Antwortoptionen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z.B</a:t>
            </a:r>
            <a:r>
              <a:rPr lang="en-US" altLang="de-DE" sz="1400" dirty="0">
                <a:latin typeface="Calibri" pitchFamily="34" charset="0"/>
              </a:rPr>
              <a:t>. </a:t>
            </a:r>
          </a:p>
          <a:p>
            <a:pPr marL="914400" lvl="2" indent="0">
              <a:lnSpc>
                <a:spcPct val="114000"/>
              </a:lnSpc>
              <a:spcBef>
                <a:spcPts val="0"/>
              </a:spcBef>
              <a:buClr>
                <a:srgbClr val="A61B1E"/>
              </a:buClr>
            </a:pPr>
            <a:r>
              <a:rPr lang="de-DE" altLang="de-DE" sz="1400" dirty="0">
                <a:latin typeface="Calibri" pitchFamily="34" charset="0"/>
              </a:rPr>
              <a:t>(0) Ich bin nicht traurig.</a:t>
            </a:r>
          </a:p>
          <a:p>
            <a:pPr marL="914400" lvl="2" indent="0">
              <a:lnSpc>
                <a:spcPct val="114000"/>
              </a:lnSpc>
              <a:spcBef>
                <a:spcPts val="0"/>
              </a:spcBef>
              <a:buClr>
                <a:srgbClr val="A61B1E"/>
              </a:buClr>
            </a:pPr>
            <a:r>
              <a:rPr lang="de-DE" altLang="de-DE" sz="1400" dirty="0">
                <a:latin typeface="Calibri" pitchFamily="34" charset="0"/>
              </a:rPr>
              <a:t>(1) Ich bin traurig.</a:t>
            </a:r>
          </a:p>
          <a:p>
            <a:pPr marL="914400" lvl="2" indent="0">
              <a:lnSpc>
                <a:spcPct val="114000"/>
              </a:lnSpc>
              <a:spcBef>
                <a:spcPts val="0"/>
              </a:spcBef>
              <a:buClr>
                <a:srgbClr val="A61B1E"/>
              </a:buClr>
            </a:pPr>
            <a:r>
              <a:rPr lang="de-DE" altLang="de-DE" sz="1400" dirty="0">
                <a:latin typeface="Calibri" pitchFamily="34" charset="0"/>
              </a:rPr>
              <a:t>(2) Ich bin die ganze Zeit traurig und komme nicht davon los.</a:t>
            </a:r>
          </a:p>
          <a:p>
            <a:pPr marL="914400" lvl="2" indent="0">
              <a:lnSpc>
                <a:spcPct val="114000"/>
              </a:lnSpc>
              <a:spcBef>
                <a:spcPts val="0"/>
              </a:spcBef>
              <a:buClr>
                <a:srgbClr val="A61B1E"/>
              </a:buClr>
            </a:pPr>
            <a:r>
              <a:rPr lang="de-DE" altLang="de-DE" sz="1400" dirty="0">
                <a:latin typeface="Calibri" pitchFamily="34" charset="0"/>
              </a:rPr>
              <a:t>(3) Ich bin so traurig oder unglücklich, dass ich es kaum noch ertrage.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Mögliche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Summenwerte</a:t>
            </a:r>
            <a:r>
              <a:rPr lang="en-US" altLang="de-DE" sz="1400" dirty="0">
                <a:latin typeface="Calibri" pitchFamily="34" charset="0"/>
              </a:rPr>
              <a:t> von minimal 0 </a:t>
            </a:r>
            <a:r>
              <a:rPr lang="en-US" altLang="de-DE" sz="1400" dirty="0" err="1">
                <a:latin typeface="Calibri" pitchFamily="34" charset="0"/>
              </a:rPr>
              <a:t>bis</a:t>
            </a:r>
            <a:r>
              <a:rPr lang="en-US" altLang="de-DE" sz="1400" dirty="0">
                <a:latin typeface="Calibri" pitchFamily="34" charset="0"/>
              </a:rPr>
              <a:t> max. 63 </a:t>
            </a:r>
            <a:r>
              <a:rPr lang="en-US" altLang="de-DE" sz="1400" dirty="0" err="1">
                <a:latin typeface="Calibri" pitchFamily="34" charset="0"/>
              </a:rPr>
              <a:t>Punkte</a:t>
            </a:r>
            <a:endParaRPr lang="en-US" altLang="de-DE" sz="1400" dirty="0">
              <a:latin typeface="Calibri" pitchFamily="34" charset="0"/>
            </a:endParaRPr>
          </a:p>
          <a:p>
            <a:pPr marL="914400" lvl="2" indent="0">
              <a:lnSpc>
                <a:spcPct val="114000"/>
              </a:lnSpc>
              <a:spcBef>
                <a:spcPts val="0"/>
              </a:spcBef>
              <a:buClr>
                <a:srgbClr val="A61B1E"/>
              </a:buClr>
            </a:pPr>
            <a:r>
              <a:rPr lang="de-DE" altLang="de-DE" sz="1400" dirty="0">
                <a:latin typeface="Calibri" pitchFamily="34" charset="0"/>
              </a:rPr>
              <a:t>0-8: Keine Depression</a:t>
            </a:r>
          </a:p>
          <a:p>
            <a:pPr marL="914400" lvl="2" indent="0">
              <a:lnSpc>
                <a:spcPct val="114000"/>
              </a:lnSpc>
              <a:spcBef>
                <a:spcPts val="0"/>
              </a:spcBef>
              <a:buClr>
                <a:srgbClr val="A61B1E"/>
              </a:buClr>
            </a:pPr>
            <a:r>
              <a:rPr lang="de-DE" altLang="de-DE" sz="1400" dirty="0">
                <a:latin typeface="Calibri" pitchFamily="34" charset="0"/>
              </a:rPr>
              <a:t>9-13: Minimale Depression</a:t>
            </a:r>
          </a:p>
          <a:p>
            <a:pPr marL="914400" lvl="2" indent="0">
              <a:lnSpc>
                <a:spcPct val="114000"/>
              </a:lnSpc>
              <a:spcBef>
                <a:spcPts val="0"/>
              </a:spcBef>
              <a:buClr>
                <a:srgbClr val="A61B1E"/>
              </a:buClr>
            </a:pPr>
            <a:r>
              <a:rPr lang="de-DE" altLang="de-DE" sz="1400" dirty="0">
                <a:latin typeface="Calibri" pitchFamily="34" charset="0"/>
              </a:rPr>
              <a:t>14-19: Leichte Depression</a:t>
            </a:r>
          </a:p>
          <a:p>
            <a:pPr marL="914400" lvl="2" indent="0">
              <a:lnSpc>
                <a:spcPct val="114000"/>
              </a:lnSpc>
              <a:spcBef>
                <a:spcPts val="0"/>
              </a:spcBef>
              <a:buClr>
                <a:srgbClr val="A61B1E"/>
              </a:buClr>
            </a:pPr>
            <a:r>
              <a:rPr lang="de-DE" altLang="de-DE" sz="1400" dirty="0">
                <a:latin typeface="Calibri" pitchFamily="34" charset="0"/>
              </a:rPr>
              <a:t>20-28: Mittelschwere Depression</a:t>
            </a:r>
          </a:p>
          <a:p>
            <a:pPr marL="914400" lvl="2" indent="0">
              <a:lnSpc>
                <a:spcPct val="114000"/>
              </a:lnSpc>
              <a:spcBef>
                <a:spcPts val="0"/>
              </a:spcBef>
              <a:buClr>
                <a:srgbClr val="A61B1E"/>
              </a:buClr>
            </a:pPr>
            <a:r>
              <a:rPr lang="de-DE" altLang="de-DE" sz="1400" dirty="0">
                <a:latin typeface="Calibri" pitchFamily="34" charset="0"/>
              </a:rPr>
              <a:t>29-63: Schwere Depression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 typeface="Arial" charset="0"/>
              <a:buAutoNum type="arabicPeriod"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</p:cSld>
  <p:clrMapOvr>
    <a:masterClrMapping/>
  </p:clrMapOvr>
  <p:transition advTm="20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KTT vs. IRT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KTT: </a:t>
            </a:r>
            <a:r>
              <a:rPr lang="de-DE" altLang="de-DE" sz="1800" dirty="0">
                <a:solidFill>
                  <a:srgbClr val="8E0000"/>
                </a:solidFill>
                <a:latin typeface="Calibri" pitchFamily="34" charset="0"/>
              </a:rPr>
              <a:t>Normierung anhand von Vergleichsgruppen (Referenz- oder Normpopulationen)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Beurteilung </a:t>
            </a:r>
            <a:r>
              <a:rPr lang="de-DE" altLang="de-DE" sz="1400">
                <a:latin typeface="Calibri" pitchFamily="34" charset="0"/>
              </a:rPr>
              <a:t>eines spezifischen individuellen </a:t>
            </a:r>
            <a:r>
              <a:rPr lang="de-DE" altLang="de-DE" sz="1400" dirty="0">
                <a:latin typeface="Calibri" pitchFamily="34" charset="0"/>
              </a:rPr>
              <a:t>Summenwertes (z.B. 37) erfolgt anhand eines Vergleichs mit anderen Personen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i="1" dirty="0">
                <a:latin typeface="Calibri" pitchFamily="34" charset="0"/>
              </a:rPr>
              <a:t>Problem: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Vergleichbarkeit</a:t>
            </a:r>
            <a:r>
              <a:rPr lang="en-US" altLang="de-DE" sz="1400" dirty="0">
                <a:latin typeface="Calibri" pitchFamily="34" charset="0"/>
              </a:rPr>
              <a:t> des </a:t>
            </a:r>
            <a:r>
              <a:rPr lang="en-US" altLang="de-DE" sz="1400" dirty="0" err="1">
                <a:latin typeface="Calibri" pitchFamily="34" charset="0"/>
              </a:rPr>
              <a:t>Testwerts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dem </a:t>
            </a:r>
            <a:r>
              <a:rPr lang="en-US" altLang="de-DE" sz="1400" dirty="0" err="1">
                <a:latin typeface="Calibri" pitchFamily="34" charset="0"/>
              </a:rPr>
              <a:t>Testwert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anderen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Depressionstest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i="1" dirty="0" err="1">
                <a:latin typeface="Calibri" pitchFamily="34" charset="0"/>
              </a:rPr>
              <a:t>Voraussetzung</a:t>
            </a:r>
            <a:r>
              <a:rPr lang="en-US" altLang="de-DE" sz="1400" i="1" dirty="0">
                <a:latin typeface="Calibri" pitchFamily="34" charset="0"/>
              </a:rPr>
              <a:t>: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Verlässlichkeit</a:t>
            </a:r>
            <a:r>
              <a:rPr lang="en-US" altLang="de-DE" sz="1400" dirty="0">
                <a:latin typeface="Calibri" pitchFamily="34" charset="0"/>
              </a:rPr>
              <a:t> des </a:t>
            </a:r>
            <a:r>
              <a:rPr lang="en-US" altLang="de-DE" sz="1400" dirty="0" err="1">
                <a:latin typeface="Calibri" pitchFamily="34" charset="0"/>
              </a:rPr>
              <a:t>Messinstruments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unabhängig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davon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wie</a:t>
            </a:r>
            <a:r>
              <a:rPr lang="en-US" altLang="de-DE" sz="1400" dirty="0">
                <a:latin typeface="Calibri" pitchFamily="34" charset="0"/>
              </a:rPr>
              <a:t> oft es </a:t>
            </a:r>
            <a:r>
              <a:rPr lang="en-US" altLang="de-DE" sz="1400" dirty="0" err="1">
                <a:latin typeface="Calibri" pitchFamily="34" charset="0"/>
              </a:rPr>
              <a:t>bereits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eingesetzt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wurde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wie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bekannt</a:t>
            </a:r>
            <a:r>
              <a:rPr lang="en-US" altLang="de-DE" sz="1400" dirty="0">
                <a:latin typeface="Calibri" pitchFamily="34" charset="0"/>
              </a:rPr>
              <a:t> es </a:t>
            </a:r>
            <a:r>
              <a:rPr lang="en-US" altLang="de-DE" sz="1400" dirty="0" err="1">
                <a:latin typeface="Calibri" pitchFamily="34" charset="0"/>
              </a:rPr>
              <a:t>ggf</a:t>
            </a:r>
            <a:r>
              <a:rPr lang="en-US" altLang="de-DE" sz="1400" dirty="0">
                <a:latin typeface="Calibri" pitchFamily="34" charset="0"/>
              </a:rPr>
              <a:t>.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de-DE" altLang="de-DE" sz="1800" dirty="0">
                <a:solidFill>
                  <a:srgbClr val="8E0000"/>
                </a:solidFill>
                <a:latin typeface="Calibri" pitchFamily="34" charset="0"/>
              </a:rPr>
              <a:t>Diese Voraussetzungen sind in bestimmten Tests (Leistungs- oder Kompetenztests) möglicherweise nicht gegeben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Wenn die Items eines Intelligenz-/Kompetenztests bekannt sind, ist die Güte des Tests eingeschränkt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Mögliche Lösung: Paralleltests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 typeface="Arial" charset="0"/>
              <a:buAutoNum type="arabicPeriod"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507525"/>
      </p:ext>
    </p:extLst>
  </p:cSld>
  <p:clrMapOvr>
    <a:masterClrMapping/>
  </p:clrMapOvr>
  <p:transition advTm="20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Kompetenztests</a:t>
            </a:r>
            <a:r>
              <a:rPr lang="en-US" altLang="de-DE" sz="2200" dirty="0">
                <a:latin typeface="Calibri" pitchFamily="34" charset="0"/>
              </a:rPr>
              <a:t> (</a:t>
            </a:r>
            <a:r>
              <a:rPr lang="en-US" altLang="de-DE" sz="2200" dirty="0" err="1">
                <a:latin typeface="Calibri" pitchFamily="34" charset="0"/>
              </a:rPr>
              <a:t>z.B</a:t>
            </a:r>
            <a:r>
              <a:rPr lang="en-US" altLang="de-DE" sz="2200" dirty="0">
                <a:latin typeface="Calibri" pitchFamily="34" charset="0"/>
              </a:rPr>
              <a:t>. PISA)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Das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Testinstrument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wechselt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von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Jahr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zu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Jahr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(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durch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Aufgabenveröffentlichung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);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trotzdem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sollen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die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Ergebnisse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jeweils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auf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derselben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Metrik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abgebildet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werden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Kompetenzstufenmodelle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definieren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kriteriale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Standards (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z.B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.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Regelstandard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).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Diese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Beschreibungen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beziehen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sich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auf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Testaufgaben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(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Testitems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Die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Kindes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wird</a:t>
            </a:r>
            <a:r>
              <a:rPr lang="en-US" altLang="de-DE" sz="1400" dirty="0">
                <a:latin typeface="Calibri" pitchFamily="34" charset="0"/>
              </a:rPr>
              <a:t> in Relation </a:t>
            </a:r>
            <a:r>
              <a:rPr lang="en-US" altLang="de-DE" sz="1400" dirty="0" err="1">
                <a:latin typeface="Calibri" pitchFamily="34" charset="0"/>
              </a:rPr>
              <a:t>zur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Schwierigkeit</a:t>
            </a:r>
            <a:r>
              <a:rPr lang="en-US" altLang="de-DE" sz="1400" dirty="0">
                <a:latin typeface="Calibri" pitchFamily="34" charset="0"/>
              </a:rPr>
              <a:t> von </a:t>
            </a:r>
            <a:r>
              <a:rPr lang="en-US" altLang="de-DE" sz="1400" dirty="0" err="1">
                <a:latin typeface="Calibri" pitchFamily="34" charset="0"/>
              </a:rPr>
              <a:t>Testaufgaben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operationalisiert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vgl</a:t>
            </a:r>
            <a:r>
              <a:rPr lang="en-US" altLang="de-DE" sz="1400" dirty="0">
                <a:latin typeface="Calibri" pitchFamily="34" charset="0"/>
              </a:rPr>
              <a:t>. KTT: Die “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” </a:t>
            </a:r>
            <a:r>
              <a:rPr lang="en-US" altLang="de-DE" sz="1400" dirty="0" err="1">
                <a:latin typeface="Calibri" pitchFamily="34" charset="0"/>
              </a:rPr>
              <a:t>einer</a:t>
            </a:r>
            <a:r>
              <a:rPr lang="en-US" altLang="de-DE" sz="1400" dirty="0">
                <a:latin typeface="Calibri" pitchFamily="34" charset="0"/>
              </a:rPr>
              <a:t> Person </a:t>
            </a:r>
            <a:r>
              <a:rPr lang="en-US" altLang="de-DE" sz="1400" dirty="0" err="1">
                <a:latin typeface="Calibri" pitchFamily="34" charset="0"/>
              </a:rPr>
              <a:t>wird</a:t>
            </a:r>
            <a:r>
              <a:rPr lang="en-US" altLang="de-DE" sz="1400" dirty="0">
                <a:latin typeface="Calibri" pitchFamily="34" charset="0"/>
              </a:rPr>
              <a:t> in Relation </a:t>
            </a:r>
            <a:r>
              <a:rPr lang="en-US" altLang="de-DE" sz="1400" dirty="0" err="1">
                <a:latin typeface="Calibri" pitchFamily="34" charset="0"/>
              </a:rPr>
              <a:t>zur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von </a:t>
            </a:r>
            <a:r>
              <a:rPr lang="en-US" altLang="de-DE" sz="1400" dirty="0" err="1">
                <a:latin typeface="Calibri" pitchFamily="34" charset="0"/>
              </a:rPr>
              <a:t>Vergleichspopulationen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operationalisiert</a:t>
            </a:r>
            <a:r>
              <a:rPr lang="en-US" altLang="de-DE" sz="1400" dirty="0">
                <a:latin typeface="Calibri" pitchFamily="34" charset="0"/>
              </a:rPr>
              <a:t>)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Modelle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der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klassischen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Testtheorie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sind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nicht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geeignet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…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wenn</a:t>
            </a:r>
            <a:r>
              <a:rPr lang="en-US" altLang="de-DE" sz="1400" dirty="0">
                <a:latin typeface="Calibri" pitchFamily="34" charset="0"/>
              </a:rPr>
              <a:t> das </a:t>
            </a:r>
            <a:r>
              <a:rPr lang="en-US" altLang="de-DE" sz="1400" dirty="0" err="1">
                <a:latin typeface="Calibri" pitchFamily="34" charset="0"/>
              </a:rPr>
              <a:t>Testinstrument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zwischen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Erhebungen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verändert</a:t>
            </a:r>
            <a:r>
              <a:rPr lang="en-US" altLang="de-DE" sz="1400" dirty="0">
                <a:latin typeface="Calibri" pitchFamily="34" charset="0"/>
              </a:rPr>
              <a:t>, die </a:t>
            </a:r>
            <a:r>
              <a:rPr lang="en-US" altLang="de-DE" sz="1400" dirty="0" err="1">
                <a:latin typeface="Calibri" pitchFamily="34" charset="0"/>
              </a:rPr>
              <a:t>Skala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jedoch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gleich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bleiben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soll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wenn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Testleistungen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eines</a:t>
            </a:r>
            <a:r>
              <a:rPr lang="en-US" altLang="de-DE" sz="1400" dirty="0">
                <a:latin typeface="Calibri" pitchFamily="34" charset="0"/>
              </a:rPr>
              <a:t> “Person X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besser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Person Y” </a:t>
            </a:r>
            <a:r>
              <a:rPr lang="en-US" altLang="de-DE" sz="1400" dirty="0" err="1">
                <a:latin typeface="Calibri" pitchFamily="34" charset="0"/>
              </a:rPr>
              <a:t>interpretiert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sondern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kriterial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beschrieben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sollen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Symbol"/>
              <a:buChar char="®"/>
            </a:pPr>
            <a:r>
              <a:rPr lang="en-US" altLang="de-DE" sz="1400" dirty="0" err="1">
                <a:latin typeface="Calibri" pitchFamily="34" charset="0"/>
              </a:rPr>
              <a:t>Diese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kriterialen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Beschreibungen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beziehen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sich</a:t>
            </a:r>
            <a:r>
              <a:rPr lang="en-US" altLang="de-DE" sz="1400" dirty="0">
                <a:latin typeface="Calibri" pitchFamily="34" charset="0"/>
              </a:rPr>
              <a:t> auf </a:t>
            </a:r>
            <a:r>
              <a:rPr lang="en-US" altLang="de-DE" sz="1400" dirty="0" err="1">
                <a:latin typeface="Calibri" pitchFamily="34" charset="0"/>
              </a:rPr>
              <a:t>Testitems</a:t>
            </a:r>
            <a:r>
              <a:rPr lang="en-US" altLang="de-DE" sz="1400" dirty="0">
                <a:latin typeface="Calibri" pitchFamily="34" charset="0"/>
              </a:rPr>
              <a:t> und </a:t>
            </a:r>
            <a:r>
              <a:rPr lang="en-US" altLang="de-DE" sz="1400" dirty="0" err="1">
                <a:latin typeface="Calibri" pitchFamily="34" charset="0"/>
              </a:rPr>
              <a:t>erfordern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Modellierung</a:t>
            </a:r>
            <a:r>
              <a:rPr lang="en-US" altLang="de-DE" sz="1400" dirty="0">
                <a:latin typeface="Calibri" pitchFamily="34" charset="0"/>
              </a:rPr>
              <a:t> auf </a:t>
            </a:r>
            <a:r>
              <a:rPr lang="en-US" altLang="de-DE" sz="1400" dirty="0" err="1">
                <a:latin typeface="Calibri" pitchFamily="34" charset="0"/>
              </a:rPr>
              <a:t>Itemebene</a:t>
            </a:r>
            <a:endParaRPr lang="en-US" altLang="de-DE" sz="1400" dirty="0">
              <a:latin typeface="Calibri" pitchFamily="34" charset="0"/>
            </a:endParaRPr>
          </a:p>
          <a:p>
            <a:pPr marL="457200" lvl="1" indent="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</a:pP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378762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KTT vs. IRT </a:t>
            </a:r>
            <a:r>
              <a:rPr lang="en-US" altLang="de-DE" sz="1200" dirty="0">
                <a:latin typeface="Calibri" pitchFamily="34" charset="0"/>
              </a:rPr>
              <a:t>(Hambleton &amp; Jones, 1993)</a:t>
            </a:r>
            <a:endParaRPr lang="de-DE" altLang="de-DE" sz="1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 typeface="Arial" charset="0"/>
              <a:buAutoNum type="arabicPeriod"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910320"/>
              </p:ext>
            </p:extLst>
          </p:nvPr>
        </p:nvGraphicFramePr>
        <p:xfrm>
          <a:off x="683568" y="1397000"/>
          <a:ext cx="7560840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KTT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Vergleicht Personen</a:t>
                      </a:r>
                      <a:r>
                        <a:rPr lang="de-DE" baseline="0" dirty="0">
                          <a:latin typeface="Calibri" panose="020F0502020204030204" pitchFamily="34" charset="0"/>
                        </a:rPr>
                        <a:t> mit anderen Personen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Vergleicht Personen mit Items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Schwache Messmodelle</a:t>
                      </a:r>
                    </a:p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(voraussetzungsarm)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Starke Messmodelle</a:t>
                      </a:r>
                    </a:p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(strikte Voraussetzungen)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Item- und Teststatistiken</a:t>
                      </a:r>
                      <a:r>
                        <a:rPr lang="de-DE" baseline="0" dirty="0">
                          <a:latin typeface="Calibri" panose="020F0502020204030204" pitchFamily="34" charset="0"/>
                        </a:rPr>
                        <a:t> sind stichprobenabhängig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Item- und Teststatistiken</a:t>
                      </a:r>
                      <a:r>
                        <a:rPr lang="de-DE" baseline="0" dirty="0">
                          <a:latin typeface="Calibri" panose="020F0502020204030204" pitchFamily="34" charset="0"/>
                        </a:rPr>
                        <a:t> sind stichprobenunabhängig: 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Item- und Personenparameter können auf gemeinsamer Skala abgebildet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Abhängigkeit der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Itemparameter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von Stichprobeneigenschaften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Invarianz von Item- und Personenparametern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„testbasiert“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„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itembasiert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506878"/>
      </p:ext>
    </p:extLst>
  </p:cSld>
  <p:clrMapOvr>
    <a:masterClrMapping/>
  </p:clrMapOvr>
  <p:transition advTm="20000"/>
</p:sld>
</file>

<file path=ppt/theme/theme1.xml><?xml version="1.0" encoding="utf-8"?>
<a:theme xmlns:a="http://schemas.openxmlformats.org/drawingml/2006/main" name="1_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1978</Words>
  <Application>Microsoft Office PowerPoint</Application>
  <PresentationFormat>Bildschirmpräsentation (4:3)</PresentationFormat>
  <Paragraphs>245</Paragraphs>
  <Slides>16</Slides>
  <Notes>16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16</vt:i4>
      </vt:variant>
    </vt:vector>
  </HeadingPairs>
  <TitlesOfParts>
    <vt:vector size="26" baseType="lpstr">
      <vt:lpstr>ＭＳ Ｐゴシック</vt:lpstr>
      <vt:lpstr>Arial</vt:lpstr>
      <vt:lpstr>Calibri</vt:lpstr>
      <vt:lpstr>Symbol</vt:lpstr>
      <vt:lpstr>Times New Roman</vt:lpstr>
      <vt:lpstr>Wingdings</vt:lpstr>
      <vt:lpstr>Wingdings 3</vt:lpstr>
      <vt:lpstr>1_Standarddesign</vt:lpstr>
      <vt:lpstr>Equation.3</vt:lpstr>
      <vt:lpstr>Formel</vt:lpstr>
      <vt:lpstr>PowerPoint-Präsentation</vt:lpstr>
      <vt:lpstr>Überblick </vt:lpstr>
      <vt:lpstr>Literatur zur Item Response Theorie</vt:lpstr>
      <vt:lpstr>Messinstrumente und Messmodelle</vt:lpstr>
      <vt:lpstr>Messmodelle werden aus Testtheorien abgeleitet</vt:lpstr>
      <vt:lpstr>KTT vs. IRT</vt:lpstr>
      <vt:lpstr>KTT vs. IRT</vt:lpstr>
      <vt:lpstr>Kompetenztests (z.B. PISA)</vt:lpstr>
      <vt:lpstr>KTT vs. IRT (Hambleton &amp; Jones, 1993)</vt:lpstr>
      <vt:lpstr>Raschmodell: Grundlegende Annahmen</vt:lpstr>
      <vt:lpstr>Raschmodell: Grundlegende Annahmen</vt:lpstr>
      <vt:lpstr>Raschmodell, Annahme 1: parallele Itemcharakteristikkurven</vt:lpstr>
      <vt:lpstr>Raschmodell, Annahme 2: n ist unidimensional</vt:lpstr>
      <vt:lpstr>Raschmodell, Annahme 3: lokale stochastische Unabhängigkeit</vt:lpstr>
      <vt:lpstr>Alternative: Modelle, die lokale Abhängigkeiten parametrisieren</vt:lpstr>
      <vt:lpstr>Zusammenfassung</vt:lpstr>
    </vt:vector>
  </TitlesOfParts>
  <Company>HU IQB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GEBF2015</dc:title>
  <dc:creator>Aleksander Kocaj</dc:creator>
  <cp:lastModifiedBy>Sebastian Weirich</cp:lastModifiedBy>
  <cp:revision>1511</cp:revision>
  <cp:lastPrinted>2013-06-17T07:15:28Z</cp:lastPrinted>
  <dcterms:created xsi:type="dcterms:W3CDTF">2005-12-15T11:27:48Z</dcterms:created>
  <dcterms:modified xsi:type="dcterms:W3CDTF">2024-09-23T07:48:03Z</dcterms:modified>
</cp:coreProperties>
</file>