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4" r:id="rId1"/>
  </p:sldMasterIdLst>
  <p:notesMasterIdLst>
    <p:notesMasterId r:id="rId20"/>
  </p:notesMasterIdLst>
  <p:handoutMasterIdLst>
    <p:handoutMasterId r:id="rId21"/>
  </p:handoutMasterIdLst>
  <p:sldIdLst>
    <p:sldId id="904" r:id="rId2"/>
    <p:sldId id="967" r:id="rId3"/>
    <p:sldId id="961" r:id="rId4"/>
    <p:sldId id="1073" r:id="rId5"/>
    <p:sldId id="1045" r:id="rId6"/>
    <p:sldId id="982" r:id="rId7"/>
    <p:sldId id="1074" r:id="rId8"/>
    <p:sldId id="1077" r:id="rId9"/>
    <p:sldId id="1075" r:id="rId10"/>
    <p:sldId id="1076" r:id="rId11"/>
    <p:sldId id="1078" r:id="rId12"/>
    <p:sldId id="1079" r:id="rId13"/>
    <p:sldId id="1080" r:id="rId14"/>
    <p:sldId id="1083" r:id="rId15"/>
    <p:sldId id="1084" r:id="rId16"/>
    <p:sldId id="1071" r:id="rId17"/>
    <p:sldId id="1081" r:id="rId18"/>
    <p:sldId id="1082" r:id="rId19"/>
  </p:sldIdLst>
  <p:sldSz cx="9144000" cy="6858000" type="screen4x3"/>
  <p:notesSz cx="6662738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1616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pos="249">
          <p15:clr>
            <a:srgbClr val="A4A3A4"/>
          </p15:clr>
        </p15:guide>
        <p15:guide id="6" pos="5556">
          <p15:clr>
            <a:srgbClr val="A4A3A4"/>
          </p15:clr>
        </p15:guide>
        <p15:guide id="7" pos="2200">
          <p15:clr>
            <a:srgbClr val="A4A3A4"/>
          </p15:clr>
        </p15:guide>
        <p15:guide id="8" pos="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bastian Weirich" initials="SW" lastIdx="16" clrIdx="0"/>
  <p:cmAuthor id="1" name="weirichs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3CE"/>
    <a:srgbClr val="3B3BF7"/>
    <a:srgbClr val="F3DBAB"/>
    <a:srgbClr val="CCCCFF"/>
    <a:srgbClr val="8C2435"/>
    <a:srgbClr val="8E0000"/>
    <a:srgbClr val="204353"/>
    <a:srgbClr val="174C4F"/>
    <a:srgbClr val="B2B2B2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8" autoAdjust="0"/>
    <p:restoredTop sz="87398" autoAdjust="0"/>
  </p:normalViewPr>
  <p:slideViewPr>
    <p:cSldViewPr>
      <p:cViewPr>
        <p:scale>
          <a:sx n="100" d="100"/>
          <a:sy n="100" d="100"/>
        </p:scale>
        <p:origin x="1758" y="324"/>
      </p:cViewPr>
      <p:guideLst>
        <p:guide orient="horz" pos="164"/>
        <p:guide orient="horz" pos="4065"/>
        <p:guide orient="horz" pos="1616"/>
        <p:guide orient="horz" pos="2931"/>
        <p:guide pos="249"/>
        <p:guide pos="5556"/>
        <p:guide pos="2200"/>
        <p:guide pos="476"/>
      </p:guideLst>
    </p:cSldViewPr>
  </p:slideViewPr>
  <p:outlineViewPr>
    <p:cViewPr>
      <p:scale>
        <a:sx n="33" d="100"/>
        <a:sy n="33" d="100"/>
      </p:scale>
      <p:origin x="0" y="20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2336" y="-80"/>
      </p:cViewPr>
      <p:guideLst>
        <p:guide orient="horz" pos="3121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825E69A-2DAA-428C-A694-CACBFD461FF1}" type="datetimeFigureOut">
              <a:rPr lang="de-DE"/>
              <a:pPr>
                <a:defRPr/>
              </a:pPr>
              <a:t>23.09.2024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1A551BA-92E5-4368-9082-D5740AA1A0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355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E6CA85C-3511-4876-BBA5-66E6042C49A5}" type="datetimeFigureOut">
              <a:rPr lang="de-DE"/>
              <a:pPr>
                <a:defRPr/>
              </a:pPr>
              <a:t>23.09.2024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744538"/>
            <a:ext cx="4946650" cy="3711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5963" y="4706904"/>
            <a:ext cx="5330813" cy="445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5FCB78E8-A8F1-4343-B429-F8B2FF355DB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410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47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>
              <a:ea typeface="ＭＳ Ｐゴシック" pitchFamily="34" charset="-128"/>
            </a:endParaRPr>
          </a:p>
        </p:txBody>
      </p:sp>
      <p:sp>
        <p:nvSpPr>
          <p:cNvPr id="2447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1pPr>
            <a:lvl2pPr marL="749300" indent="-28733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2pPr>
            <a:lvl3pPr marL="1152525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614488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4pPr>
            <a:lvl5pPr marL="2076450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6197A35-AEF5-4787-A25C-4530718183D5}" type="slidenum">
              <a:rPr lang="de-DE" altLang="de-DE" sz="1200" smtClean="0">
                <a:solidFill>
                  <a:srgbClr val="000000"/>
                </a:solidFill>
                <a:cs typeface="Arial" charset="0"/>
              </a:rPr>
              <a:pPr eaLnBrk="1" hangingPunct="1">
                <a:spcBef>
                  <a:spcPct val="0"/>
                </a:spcBef>
              </a:pPr>
              <a:t>0</a:t>
            </a:fld>
            <a:endParaRPr lang="de-DE" altLang="de-DE" sz="120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9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699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10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86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11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227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12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33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13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14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397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15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61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16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053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17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091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395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5395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5C9DE6BC-5655-44B1-9BF1-741E74039FEC}" type="slidenum">
              <a:rPr lang="de-DE" altLang="de-DE" sz="1200">
                <a:latin typeface="Calibri" pitchFamily="34" charset="0"/>
              </a:rPr>
              <a:pPr algn="r" eaLnBrk="1" hangingPunct="1"/>
              <a:t>1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Dissertation </a:t>
            </a:r>
            <a:r>
              <a:rPr lang="de-DE" altLang="de-DE" dirty="0" err="1">
                <a:sym typeface="Wingdings" pitchFamily="2" charset="2"/>
              </a:rPr>
              <a:t>befasst</a:t>
            </a:r>
            <a:r>
              <a:rPr lang="de-DE" altLang="de-DE" dirty="0">
                <a:sym typeface="Wingdings" pitchFamily="2" charset="2"/>
              </a:rPr>
              <a:t> sich mit methodischen Problemen in Schulleistungsstudien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Die sind inzwischen im nationalen wie internationalen Bereich sehr zahlreich vertreten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Schulleistungsstudien</a:t>
            </a:r>
            <a:r>
              <a:rPr lang="de-DE" altLang="de-DE" baseline="0" dirty="0">
                <a:sym typeface="Wingdings" pitchFamily="2" charset="2"/>
              </a:rPr>
              <a:t> sind in ihren Zielen sowie ihrer grundsätzlichen Konzeption sehr ähnlich</a:t>
            </a:r>
            <a:endParaRPr lang="de-DE" altLang="de-DE" dirty="0">
              <a:sym typeface="Wingdings" pitchFamily="2" charset="2"/>
            </a:endParaRPr>
          </a:p>
        </p:txBody>
      </p:sp>
      <p:sp>
        <p:nvSpPr>
          <p:cNvPr id="24678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8B42A4-E179-46E0-9B4A-6D64174D42F9}" type="slidenum">
              <a:rPr lang="de-DE" altLang="de-DE" sz="1200" smtClean="0">
                <a:latin typeface="Calibri" pitchFamily="34" charset="0"/>
              </a:rPr>
              <a:pPr eaLnBrk="1" hangingPunct="1"/>
              <a:t>2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3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4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5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6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76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7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388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8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95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938F3F59-5929-46F8-BDCC-841BDF60EF5B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00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83249331-39A4-4603-BA98-F1B941A1E10A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99D8D9B8-EA1C-4512-81AA-A2E6E7B7BEB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34507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ECE6B9B7-5B1C-4663-8586-D2F8A10596C1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3388" y="146050"/>
            <a:ext cx="2108200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6050"/>
            <a:ext cx="6173788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333D8E1F-1EDC-48D3-BEFB-5047ACFAB0C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3188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22B3FC46-33AE-40EE-A047-2AFDB51A901B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 lvl="0"/>
            <a:endParaRPr lang="de-DE" noProof="0" dirty="0"/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46B832D-DA30-49DF-9A0A-EF5CF885B15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349316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658627-22DA-4D91-AAD0-91BB179B48CC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73CA8C4-2D40-485F-9753-E2BCBE33D60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0197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179388" y="188913"/>
            <a:ext cx="8640762" cy="6335712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366436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9885406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2204864"/>
            <a:ext cx="6858000" cy="990600"/>
          </a:xfrm>
          <a:prstGeom prst="rect">
            <a:avLst/>
          </a:prstGeom>
          <a:ln w="22225" cap="rnd">
            <a:noFill/>
          </a:ln>
          <a:scene3d>
            <a:camera prst="obliqueBottomRight"/>
            <a:lightRig rig="threePt" dir="t"/>
          </a:scene3d>
          <a:sp3d>
            <a:bevelT w="165100" prst="coolSlant"/>
          </a:sp3d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EF587AB-84C9-4FA2-91ED-DF7F360489D3}" type="datetime1">
              <a:rPr lang="de-DE"/>
              <a:pPr>
                <a:defRPr/>
              </a:pPr>
              <a:t>23.09.2024</a:t>
            </a:fld>
            <a:endParaRPr lang="de-DE" dirty="0"/>
          </a:p>
        </p:txBody>
      </p:sp>
      <p:sp>
        <p:nvSpPr>
          <p:cNvPr id="4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de-DE"/>
              <a:t>Forschungskolloquium IQB/ FU   WS-2012/2013</a:t>
            </a:r>
          </a:p>
        </p:txBody>
      </p:sp>
      <p:sp>
        <p:nvSpPr>
          <p:cNvPr id="5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6B4B4D37-8362-47D4-9839-EA23A58BAB8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36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2657"/>
            <a:ext cx="7354888" cy="43204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spcBef>
                <a:spcPts val="1200"/>
              </a:spcBef>
              <a:defRPr>
                <a:solidFill>
                  <a:srgbClr val="8E0000"/>
                </a:solidFill>
                <a:latin typeface="Calibri" pitchFamily="34" charset="0"/>
              </a:defRPr>
            </a:lvl1pPr>
            <a:lvl2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2pPr>
            <a:lvl3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3pPr>
            <a:lvl4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4pPr>
            <a:lvl5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780406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1A7FA4-B388-4B7E-A681-9894709055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E9814A1-BFD1-409E-87E1-B2D1A089391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5947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91903E87-2D5E-401F-95B1-E4853A42950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7E0831A-5087-4D67-9B04-217F0721A68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2328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8460BFB-C57A-4B8B-A2AF-CB26F2A37F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597C01D-E1C4-4939-AF66-B2C323B50DB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47779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65E4CD21-88D7-490A-98FD-005750295884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6B73278-B3EF-4451-BE41-67A766D3262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3547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264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AFA931FF-BA1D-434E-B2F9-F716F6509A3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B2E68A6E-E88E-464F-B487-9921C7D533D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38629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BA870006-F084-48AE-AC48-8322B14E0AA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E0CE4FE-3246-4226-B4DE-9D51B60B8A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02325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200" b="1" dirty="0">
                <a:solidFill>
                  <a:srgbClr val="8E0000"/>
                </a:solidFill>
                <a:latin typeface="Calibri" pitchFamily="34" charset="0"/>
              </a:rPr>
              <a:t>Oktober 2024 	Slide </a:t>
            </a:r>
            <a:fld id="{23A8623B-B65E-4705-A953-0D208ED73380}" type="slidenum"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sz="1200" b="1" dirty="0">
              <a:solidFill>
                <a:srgbClr val="8E0000"/>
              </a:solidFill>
              <a:latin typeface="Calibri" pitchFamily="34" charset="0"/>
            </a:endParaRPr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Einfache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IRT-</a:t>
            </a: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Modelle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in R</a:t>
            </a:r>
            <a:endParaRPr lang="de-DE" altLang="de-DE" sz="1200" b="1" dirty="0">
              <a:solidFill>
                <a:srgbClr val="F2F2F2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13" r:id="rId2"/>
    <p:sldLayoutId id="2147484225" r:id="rId3"/>
    <p:sldLayoutId id="2147484226" r:id="rId4"/>
    <p:sldLayoutId id="2147484227" r:id="rId5"/>
    <p:sldLayoutId id="2147484228" r:id="rId6"/>
    <p:sldLayoutId id="2147484214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  <p:sldLayoutId id="2147484215" r:id="rId14"/>
    <p:sldLayoutId id="2147484216" r:id="rId15"/>
    <p:sldLayoutId id="2147484402" r:id="rId16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7046"/>
            <a:ext cx="7056783" cy="93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547" name="Untertitel 2"/>
          <p:cNvSpPr>
            <a:spLocks noGrp="1"/>
          </p:cNvSpPr>
          <p:nvPr>
            <p:ph type="subTitle" idx="4294967295"/>
          </p:nvPr>
        </p:nvSpPr>
        <p:spPr>
          <a:xfrm>
            <a:off x="0" y="3789363"/>
            <a:ext cx="9144000" cy="208756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Sebastian Weirich und Nicklas Hafiz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Institut zur Qualitätsentwicklung im Bildungswesen (IQB)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Humboldt-Universität zu Berlin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 err="1">
                <a:latin typeface="Calibri" pitchFamily="34" charset="0"/>
                <a:ea typeface="ＭＳ Ｐゴシック" pitchFamily="34" charset="-128"/>
              </a:rPr>
              <a:t>Gesis</a:t>
            </a: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 Workshop, Oktober 2024</a:t>
            </a:r>
          </a:p>
        </p:txBody>
      </p:sp>
      <p:pic>
        <p:nvPicPr>
          <p:cNvPr id="236548" name="Picture 5" descr="I:\Grafik_Design\IQB-Logos\IQB mit Text\Druck\iqb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6213"/>
            <a:ext cx="2447925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549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65100"/>
            <a:ext cx="104457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2492375"/>
            <a:ext cx="9144000" cy="85566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Übung: einfache IRT-Modelle in R</a:t>
            </a:r>
            <a:endParaRPr lang="de-DE" altLang="de-DE" sz="2200" dirty="0">
              <a:latin typeface="Calibri" pitchFamily="34" charset="0"/>
            </a:endParaRPr>
          </a:p>
        </p:txBody>
      </p:sp>
    </p:spTree>
  </p:cSld>
  <p:clrMapOvr>
    <a:masterClrMapping/>
  </p:clrMapOvr>
  <p:transition advTm="2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Aber: Infit </a:t>
            </a:r>
            <a:r>
              <a:rPr lang="en-US" altLang="de-DE" sz="2200" dirty="0" err="1">
                <a:latin typeface="Calibri" pitchFamily="34" charset="0"/>
              </a:rPr>
              <a:t>kann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missverständlich</a:t>
            </a:r>
            <a:r>
              <a:rPr lang="en-US" altLang="de-DE" sz="2200" dirty="0">
                <a:latin typeface="Calibri" pitchFamily="34" charset="0"/>
              </a:rPr>
              <a:t> sein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A3F54C1-34C5-4967-8C0D-3D596F640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13" y="989984"/>
            <a:ext cx="7427595" cy="560736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F97FD0A-0B61-4B7E-8FA3-95B0EE5D0623}"/>
              </a:ext>
            </a:extLst>
          </p:cNvPr>
          <p:cNvSpPr txBox="1"/>
          <p:nvPr/>
        </p:nvSpPr>
        <p:spPr>
          <a:xfrm>
            <a:off x="2339752" y="2852936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Item ist extrem schwer und hat daher nur scheinbar einen guten Fit</a:t>
            </a:r>
          </a:p>
        </p:txBody>
      </p:sp>
    </p:spTree>
    <p:extLst>
      <p:ext uri="{BB962C8B-B14F-4D97-AF65-F5344CB8AC3E}">
        <p14:creationId xmlns:p14="http://schemas.microsoft.com/office/powerpoint/2010/main" val="3415673294"/>
      </p:ext>
    </p:extLst>
  </p:cSld>
  <p:clrMapOvr>
    <a:masterClrMapping/>
  </p:clrMapOvr>
  <p:transition advTm="2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Prüfung</a:t>
            </a:r>
            <a:r>
              <a:rPr lang="en-US" altLang="de-DE" sz="2200" dirty="0">
                <a:latin typeface="Calibri" pitchFamily="34" charset="0"/>
              </a:rPr>
              <a:t> der </a:t>
            </a:r>
            <a:r>
              <a:rPr lang="en-US" altLang="de-DE" sz="2200" dirty="0" err="1">
                <a:latin typeface="Calibri" pitchFamily="34" charset="0"/>
              </a:rPr>
              <a:t>Raschhomogenität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2.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Variante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Vergleich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gegen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zweiparametrisches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IRT-Modell (2PL-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oder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Birnbaum-Modell)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Spezifizieren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zweier</a:t>
            </a:r>
            <a:r>
              <a:rPr lang="en-US" altLang="de-DE" sz="1400" dirty="0">
                <a:latin typeface="Calibri" pitchFamily="34" charset="0"/>
              </a:rPr>
              <a:t> “</a:t>
            </a:r>
            <a:r>
              <a:rPr lang="en-US" altLang="de-DE" sz="1400" dirty="0" err="1">
                <a:latin typeface="Calibri" pitchFamily="34" charset="0"/>
              </a:rPr>
              <a:t>konkurrierender</a:t>
            </a:r>
            <a:r>
              <a:rPr lang="en-US" altLang="de-DE" sz="1400" dirty="0">
                <a:latin typeface="Calibri" pitchFamily="34" charset="0"/>
              </a:rPr>
              <a:t>” </a:t>
            </a:r>
            <a:r>
              <a:rPr lang="en-US" altLang="de-DE" sz="1400" dirty="0" err="1">
                <a:latin typeface="Calibri" pitchFamily="34" charset="0"/>
              </a:rPr>
              <a:t>Modelle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anschließender</a:t>
            </a:r>
            <a:r>
              <a:rPr lang="en-US" altLang="de-DE" sz="1400" dirty="0">
                <a:latin typeface="Calibri" pitchFamily="34" charset="0"/>
              </a:rPr>
              <a:t> Test, welches Modell die </a:t>
            </a:r>
            <a:r>
              <a:rPr lang="en-US" altLang="de-DE" sz="1400" dirty="0" err="1">
                <a:latin typeface="Calibri" pitchFamily="34" charset="0"/>
              </a:rPr>
              <a:t>empirischen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Daten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besser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beschreibt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Genauer</a:t>
            </a:r>
            <a:r>
              <a:rPr lang="en-US" altLang="de-DE" sz="1400" dirty="0">
                <a:latin typeface="Calibri" pitchFamily="34" charset="0"/>
              </a:rPr>
              <a:t>: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empirischen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Daten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</a:t>
            </a:r>
            <a:r>
              <a:rPr lang="en-US" altLang="de-DE" sz="1400" dirty="0">
                <a:latin typeface="Calibri" pitchFamily="34" charset="0"/>
              </a:rPr>
              <a:t> der 1PL-Modellannahme 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</a:t>
            </a:r>
            <a:r>
              <a:rPr lang="en-US" altLang="de-DE" sz="1400" dirty="0">
                <a:latin typeface="Calibri" pitchFamily="34" charset="0"/>
              </a:rPr>
              <a:t> der 2PL-Modellannahme </a:t>
            </a:r>
            <a:r>
              <a:rPr lang="en-US" altLang="de-DE" sz="1400" dirty="0" err="1">
                <a:latin typeface="Calibri" pitchFamily="34" charset="0"/>
              </a:rPr>
              <a:t>größer</a:t>
            </a:r>
            <a:r>
              <a:rPr lang="en-US" altLang="de-DE" sz="1400" dirty="0">
                <a:latin typeface="Calibri" pitchFamily="34" charset="0"/>
              </a:rPr>
              <a:t>?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Noch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genauer</a:t>
            </a:r>
            <a:r>
              <a:rPr lang="en-US" altLang="de-DE" sz="1400" dirty="0">
                <a:latin typeface="Calibri" pitchFamily="34" charset="0"/>
              </a:rPr>
              <a:t>: die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empirischen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Daten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Annahme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liberaleren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Modells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sofern</a:t>
            </a:r>
            <a:r>
              <a:rPr lang="en-US" altLang="de-DE" sz="1400" dirty="0">
                <a:latin typeface="Calibri" pitchFamily="34" charset="0"/>
              </a:rPr>
              <a:t> das </a:t>
            </a:r>
            <a:r>
              <a:rPr lang="en-US" altLang="de-DE" sz="1400" dirty="0" err="1">
                <a:latin typeface="Calibri" pitchFamily="34" charset="0"/>
              </a:rPr>
              <a:t>strengere</a:t>
            </a:r>
            <a:r>
              <a:rPr lang="en-US" altLang="de-DE" sz="1400" dirty="0">
                <a:latin typeface="Calibri" pitchFamily="34" charset="0"/>
              </a:rPr>
              <a:t> Modell in dem </a:t>
            </a:r>
            <a:r>
              <a:rPr lang="en-US" altLang="de-DE" sz="1400" dirty="0" err="1">
                <a:latin typeface="Calibri" pitchFamily="34" charset="0"/>
              </a:rPr>
              <a:t>liberaleren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genestet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immer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größer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Modellpassung</a:t>
            </a:r>
            <a:r>
              <a:rPr lang="en-US" altLang="de-DE" sz="1400" dirty="0">
                <a:latin typeface="Calibri" pitchFamily="34" charset="0"/>
              </a:rPr>
              <a:t> so </a:t>
            </a:r>
            <a:r>
              <a:rPr lang="en-US" altLang="de-DE" sz="1400" dirty="0" err="1">
                <a:latin typeface="Calibri" pitchFamily="34" charset="0"/>
              </a:rPr>
              <a:t>viel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besser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dass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sie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Spezifizierung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zusätzlichen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Modellparameter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rechtfertigt</a:t>
            </a:r>
            <a:r>
              <a:rPr lang="en-US" altLang="de-DE" sz="1400" dirty="0">
                <a:latin typeface="Calibri" pitchFamily="34" charset="0"/>
              </a:rPr>
              <a:t>?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425345"/>
      </p:ext>
    </p:extLst>
  </p:cSld>
  <p:clrMapOvr>
    <a:masterClrMapping/>
  </p:clrMapOvr>
  <p:transition advTm="2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Prüfung</a:t>
            </a:r>
            <a:r>
              <a:rPr lang="en-US" altLang="de-DE" sz="2200" dirty="0">
                <a:latin typeface="Calibri" pitchFamily="34" charset="0"/>
              </a:rPr>
              <a:t> der </a:t>
            </a:r>
            <a:r>
              <a:rPr lang="en-US" altLang="de-DE" sz="2200" dirty="0" err="1">
                <a:latin typeface="Calibri" pitchFamily="34" charset="0"/>
              </a:rPr>
              <a:t>lokalen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stochastischen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Unabhängigkeit</a:t>
            </a:r>
            <a:r>
              <a:rPr lang="en-US" altLang="de-DE" sz="2200" dirty="0">
                <a:latin typeface="Calibri" pitchFamily="34" charset="0"/>
              </a:rPr>
              <a:t> 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Q3-Statistik von Yen (1984, 1993)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Residualkorrelationen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Itempaaren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sollten</a:t>
            </a:r>
            <a:r>
              <a:rPr lang="en-US" altLang="de-DE" sz="1400" dirty="0">
                <a:latin typeface="Calibri" pitchFamily="34" charset="0"/>
              </a:rPr>
              <a:t> 0 sein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Abweichungen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nach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oben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unten</a:t>
            </a:r>
            <a:r>
              <a:rPr lang="en-US" altLang="de-DE" sz="1400" dirty="0">
                <a:latin typeface="Calibri" pitchFamily="34" charset="0"/>
              </a:rPr>
              <a:t> von ± 0,25 in der Regel </a:t>
            </a:r>
            <a:r>
              <a:rPr lang="en-US" altLang="de-DE" sz="1400" dirty="0" err="1">
                <a:latin typeface="Calibri" pitchFamily="34" charset="0"/>
              </a:rPr>
              <a:t>akzeptabel</a:t>
            </a: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396968"/>
      </p:ext>
    </p:extLst>
  </p:cSld>
  <p:clrMapOvr>
    <a:masterClrMapping/>
  </p:clrMapOvr>
  <p:transition advTm="20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Eigene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Übung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Empirischer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IRT-Datensatzes aus der Evaluation der Bildungsstandards (</a:t>
            </a:r>
            <a:r>
              <a:rPr lang="de-DE" altLang="de-DE" sz="1800" dirty="0" err="1">
                <a:solidFill>
                  <a:srgbClr val="8E0000"/>
                </a:solidFill>
                <a:latin typeface="Calibri" pitchFamily="34" charset="0"/>
              </a:rPr>
              <a:t>trends</a:t>
            </a: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)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zwei Kompetenzbereiche „</a:t>
            </a:r>
            <a:r>
              <a:rPr lang="de-DE" altLang="de-DE" sz="1400" dirty="0" err="1">
                <a:latin typeface="Calibri" pitchFamily="34" charset="0"/>
              </a:rPr>
              <a:t>reading</a:t>
            </a:r>
            <a:r>
              <a:rPr lang="de-DE" altLang="de-DE" sz="1400" dirty="0">
                <a:latin typeface="Calibri" pitchFamily="34" charset="0"/>
              </a:rPr>
              <a:t>“ und „</a:t>
            </a:r>
            <a:r>
              <a:rPr lang="de-DE" altLang="de-DE" sz="1400" dirty="0" err="1">
                <a:latin typeface="Calibri" pitchFamily="34" charset="0"/>
              </a:rPr>
              <a:t>listening</a:t>
            </a:r>
            <a:r>
              <a:rPr lang="de-DE" altLang="de-DE" sz="1400" dirty="0">
                <a:latin typeface="Calibri" pitchFamily="34" charset="0"/>
              </a:rPr>
              <a:t>“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 err="1">
                <a:latin typeface="Calibri" pitchFamily="34" charset="0"/>
              </a:rPr>
              <a:t>Kohortenvergleich</a:t>
            </a:r>
            <a:r>
              <a:rPr lang="de-DE" altLang="de-DE" sz="1400" dirty="0">
                <a:latin typeface="Calibri" pitchFamily="34" charset="0"/>
              </a:rPr>
              <a:t> mit drei Messzeitpunkten (2010, 2015, 2020)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Personen stammen aus drei Ländern (anonymisiert)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Dichotome Items (0/1)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 err="1">
                <a:latin typeface="Calibri" pitchFamily="34" charset="0"/>
              </a:rPr>
              <a:t>Itemformate</a:t>
            </a:r>
            <a:r>
              <a:rPr lang="de-DE" altLang="de-DE" sz="1400" dirty="0">
                <a:latin typeface="Calibri" pitchFamily="34" charset="0"/>
              </a:rPr>
              <a:t>: offen, geschlossen (multiple </a:t>
            </a:r>
            <a:r>
              <a:rPr lang="de-DE" altLang="de-DE" sz="1400" dirty="0" err="1">
                <a:latin typeface="Calibri" pitchFamily="34" charset="0"/>
              </a:rPr>
              <a:t>choice</a:t>
            </a:r>
            <a:r>
              <a:rPr lang="de-DE" altLang="de-DE" sz="1400" dirty="0">
                <a:latin typeface="Calibri" pitchFamily="34" charset="0"/>
              </a:rPr>
              <a:t>), halb offen</a:t>
            </a:r>
          </a:p>
          <a:p>
            <a:pPr marL="685800" lvl="1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165948"/>
      </p:ext>
    </p:extLst>
  </p:cSld>
  <p:clrMapOvr>
    <a:masterClrMapping/>
  </p:clrMapOvr>
  <p:transition advTm="2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Datensatz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im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Langformat</a:t>
            </a:r>
            <a:r>
              <a:rPr lang="en-US" altLang="de-DE" sz="2200" dirty="0">
                <a:latin typeface="Calibri" pitchFamily="34" charset="0"/>
              </a:rPr>
              <a:t> vs. </a:t>
            </a:r>
            <a:r>
              <a:rPr lang="en-US" altLang="de-DE" sz="2200" dirty="0" err="1">
                <a:latin typeface="Calibri" pitchFamily="34" charset="0"/>
              </a:rPr>
              <a:t>Wideformat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altLang="de-DE" sz="1800" dirty="0" err="1">
                <a:solidFill>
                  <a:srgbClr val="8E0000"/>
                </a:solidFill>
                <a:latin typeface="Calibri" pitchFamily="34" charset="0"/>
              </a:rPr>
              <a:t>Wideformat</a:t>
            </a: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Eine Zeile pro Person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Datensatz kann nicht gleichzeitig Eigenschaften der Personen und Eigenschaften der Items abbilden</a:t>
            </a:r>
          </a:p>
          <a:p>
            <a:pPr marL="685800" lvl="1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Langformat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Eine </a:t>
            </a:r>
            <a:r>
              <a:rPr lang="en-US" altLang="de-DE" sz="1400" dirty="0" err="1">
                <a:latin typeface="Calibri" pitchFamily="34" charset="0"/>
              </a:rPr>
              <a:t>Zeile</a:t>
            </a:r>
            <a:r>
              <a:rPr lang="en-US" altLang="de-DE" sz="1400" dirty="0">
                <a:latin typeface="Calibri" pitchFamily="34" charset="0"/>
              </a:rPr>
              <a:t> pro </a:t>
            </a:r>
            <a:r>
              <a:rPr lang="en-US" altLang="de-DE" sz="1400" dirty="0" err="1">
                <a:latin typeface="Calibri" pitchFamily="34" charset="0"/>
              </a:rPr>
              <a:t>Beobachtung</a:t>
            </a:r>
            <a:r>
              <a:rPr lang="en-US" altLang="de-DE" sz="1400" dirty="0">
                <a:latin typeface="Calibri" pitchFamily="34" charset="0"/>
              </a:rPr>
              <a:t>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>
                <a:latin typeface="Calibri" pitchFamily="34" charset="0"/>
              </a:rPr>
              <a:t>(Person 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</a:t>
            </a:r>
            <a:r>
              <a:rPr lang="en-US" altLang="de-DE" sz="1400" dirty="0">
                <a:latin typeface="Calibri" pitchFamily="34" charset="0"/>
              </a:rPr>
              <a:t> Item </a:t>
            </a:r>
            <a:r>
              <a:rPr lang="en-US" altLang="de-DE" sz="1400" dirty="0" err="1">
                <a:latin typeface="Calibri" pitchFamily="34" charset="0"/>
              </a:rPr>
              <a:t>Kombination</a:t>
            </a:r>
            <a:r>
              <a:rPr lang="en-US" altLang="de-DE" sz="1400" dirty="0">
                <a:latin typeface="Calibri" pitchFamily="34" charset="0"/>
              </a:rPr>
              <a:t>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Datensatz kann gleichzeitig Eigenschaften </a:t>
            </a:r>
            <a:br>
              <a:rPr lang="de-DE" altLang="de-DE" sz="1400" dirty="0">
                <a:latin typeface="Calibri" pitchFamily="34" charset="0"/>
              </a:rPr>
            </a:br>
            <a:r>
              <a:rPr lang="de-DE" altLang="de-DE" sz="1400" dirty="0">
                <a:latin typeface="Calibri" pitchFamily="34" charset="0"/>
              </a:rPr>
              <a:t>der Personen und Eigenschaften der </a:t>
            </a:r>
            <a:br>
              <a:rPr lang="de-DE" altLang="de-DE" sz="1400" dirty="0">
                <a:latin typeface="Calibri" pitchFamily="34" charset="0"/>
              </a:rPr>
            </a:br>
            <a:r>
              <a:rPr lang="de-DE" altLang="de-DE" sz="1400" dirty="0">
                <a:latin typeface="Calibri" pitchFamily="34" charset="0"/>
              </a:rPr>
              <a:t>Items abbilden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Für eine IRT-Modellierung muss der </a:t>
            </a:r>
            <a:br>
              <a:rPr lang="de-DE" altLang="de-DE" sz="1400" dirty="0">
                <a:latin typeface="Calibri" pitchFamily="34" charset="0"/>
              </a:rPr>
            </a:br>
            <a:r>
              <a:rPr lang="de-DE" altLang="de-DE" sz="1400" dirty="0">
                <a:latin typeface="Calibri" pitchFamily="34" charset="0"/>
              </a:rPr>
              <a:t>Datensatz gegebenenfalls ins </a:t>
            </a:r>
            <a:r>
              <a:rPr lang="de-DE" altLang="de-DE" sz="1400" dirty="0" err="1">
                <a:latin typeface="Calibri" pitchFamily="34" charset="0"/>
              </a:rPr>
              <a:t>Wideformat</a:t>
            </a:r>
            <a:br>
              <a:rPr lang="de-DE" altLang="de-DE" sz="1400" dirty="0">
                <a:latin typeface="Calibri" pitchFamily="34" charset="0"/>
              </a:rPr>
            </a:br>
            <a:r>
              <a:rPr lang="de-DE" altLang="de-DE" sz="1400" dirty="0">
                <a:latin typeface="Calibri" pitchFamily="34" charset="0"/>
              </a:rPr>
              <a:t>umgeformt werden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A67554CD-1B9B-4881-BB8F-8BA6B8EE4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229165"/>
              </p:ext>
            </p:extLst>
          </p:nvPr>
        </p:nvGraphicFramePr>
        <p:xfrm>
          <a:off x="1475656" y="2292995"/>
          <a:ext cx="2808311" cy="64770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97159276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Geschlecht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weiblich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+mn-lt"/>
                        </a:rPr>
                        <a:t>weiblich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männlich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FCC8FD8A-EA67-4143-9A3D-E6B35A7B1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3405"/>
              </p:ext>
            </p:extLst>
          </p:nvPr>
        </p:nvGraphicFramePr>
        <p:xfrm>
          <a:off x="4499991" y="3717032"/>
          <a:ext cx="3600401" cy="1943100"/>
        </p:xfrm>
        <a:graphic>
          <a:graphicData uri="http://schemas.openxmlformats.org/drawingml/2006/table">
            <a:tbl>
              <a:tblPr/>
              <a:tblGrid>
                <a:gridCol w="378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62">
                  <a:extLst>
                    <a:ext uri="{9D8B030D-6E8A-4147-A177-3AD203B41FA5}">
                      <a16:colId xmlns:a16="http://schemas.microsoft.com/office/drawing/2014/main" val="1971592766"/>
                    </a:ext>
                  </a:extLst>
                </a:gridCol>
                <a:gridCol w="568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90">
                  <a:extLst>
                    <a:ext uri="{9D8B030D-6E8A-4147-A177-3AD203B41FA5}">
                      <a16:colId xmlns:a16="http://schemas.microsoft.com/office/drawing/2014/main" val="277704363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Geschlecht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Format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Domain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Response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weiblich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 err="1">
                          <a:effectLst/>
                          <a:latin typeface="Arial"/>
                        </a:rPr>
                        <a:t>reading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+mn-lt"/>
                        </a:rPr>
                        <a:t>weiblich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de-DE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reading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männlich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de-DE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reading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79313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weiblich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halboffen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 err="1">
                          <a:effectLst/>
                          <a:latin typeface="Arial"/>
                        </a:rPr>
                        <a:t>listening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8425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+mn-lt"/>
                        </a:rPr>
                        <a:t>weiblich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de-D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halboffen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de-DE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listening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07633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männlich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halboffen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de-DE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listening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25391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98184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weiblich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offen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 err="1">
                          <a:effectLst/>
                          <a:latin typeface="Arial"/>
                        </a:rPr>
                        <a:t>listening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16982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+mn-lt"/>
                        </a:rPr>
                        <a:t>weiblich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offen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de-DE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listening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2411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männlich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offen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de-DE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listening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136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076134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Eigene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Übung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Prüfen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Sie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für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den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Teildatensatz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des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Jahres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2010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Ob die Items </a:t>
            </a:r>
            <a:r>
              <a:rPr lang="en-US" altLang="de-DE" sz="1400" dirty="0" err="1">
                <a:latin typeface="Calibri" pitchFamily="34" charset="0"/>
              </a:rPr>
              <a:t>rasch-homogen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bzw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einen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akzeptablen</a:t>
            </a:r>
            <a:r>
              <a:rPr lang="en-US" altLang="de-DE" sz="1400" dirty="0">
                <a:latin typeface="Calibri" pitchFamily="34" charset="0"/>
              </a:rPr>
              <a:t> Fit </a:t>
            </a:r>
            <a:r>
              <a:rPr lang="en-US" altLang="de-DE" sz="1400" dirty="0" err="1">
                <a:latin typeface="Calibri" pitchFamily="34" charset="0"/>
              </a:rPr>
              <a:t>haben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Ob </a:t>
            </a:r>
            <a:r>
              <a:rPr lang="en-US" altLang="de-DE" sz="1400" dirty="0" err="1">
                <a:latin typeface="Calibri" pitchFamily="34" charset="0"/>
              </a:rPr>
              <a:t>eher</a:t>
            </a:r>
            <a:r>
              <a:rPr lang="en-US" altLang="de-DE" sz="1400" dirty="0">
                <a:latin typeface="Calibri" pitchFamily="34" charset="0"/>
              </a:rPr>
              <a:t> 1pl 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2pl </a:t>
            </a:r>
            <a:r>
              <a:rPr lang="en-US" altLang="de-DE" sz="1400" dirty="0" err="1">
                <a:latin typeface="Calibri" pitchFamily="34" charset="0"/>
              </a:rPr>
              <a:t>Modellierung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angeraten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Ob die Items </a:t>
            </a:r>
            <a:r>
              <a:rPr lang="en-US" altLang="de-DE" sz="1400" dirty="0" err="1">
                <a:latin typeface="Calibri" pitchFamily="34" charset="0"/>
              </a:rPr>
              <a:t>lokal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stochastisch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unabhängig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	#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empirischen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Uebungsdatensatz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aufbereiten</a:t>
            </a:r>
            <a:b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Datensatz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enthaelt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Item- UND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Personeninformationen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(trends)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Personendatensatz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ins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wideformat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transformieren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dat_wide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reshape2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dcast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subset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(trends, year 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2010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idstud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 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sex 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 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ses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 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country 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 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item, </a:t>
            </a:r>
            <a:r>
              <a:rPr lang="en-US" sz="12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value.var</a:t>
            </a:r>
            <a:r>
              <a:rPr lang="en-US" sz="12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"value"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Iteminformationen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als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separates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Objekt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item_info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unique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subset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(trends, year 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2010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)[,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"item"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"domain"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"format"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)])</a:t>
            </a:r>
            <a:endParaRPr lang="de-DE" sz="12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251435"/>
      </p:ext>
    </p:extLst>
  </p:cSld>
  <p:clrMapOvr>
    <a:masterClrMapping/>
  </p:clrMapOvr>
  <p:transition advTm="20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Annahme</a:t>
            </a:r>
            <a:r>
              <a:rPr lang="en-US" altLang="de-DE" sz="2200" dirty="0">
                <a:latin typeface="Calibri" pitchFamily="34" charset="0"/>
              </a:rPr>
              <a:t> 2, </a:t>
            </a:r>
            <a:r>
              <a:rPr lang="en-US" altLang="de-DE" sz="2200" dirty="0" err="1">
                <a:latin typeface="Calibri" pitchFamily="34" charset="0"/>
              </a:rPr>
              <a:t>Unidimensionalitätsannahme</a:t>
            </a:r>
            <a:r>
              <a:rPr lang="en-US" altLang="de-DE" sz="2200" dirty="0">
                <a:latin typeface="Calibri" pitchFamily="34" charset="0"/>
              </a:rPr>
              <a:t> 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Die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Wahrscheinlichkeit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</a:rPr>
              <a:t>P 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(</a:t>
            </a:r>
            <a:r>
              <a:rPr lang="en-US" altLang="de-DE" sz="1800" i="1" dirty="0" err="1">
                <a:solidFill>
                  <a:srgbClr val="8E0000"/>
                </a:solidFill>
                <a:latin typeface="Calibri" pitchFamily="34" charset="0"/>
              </a:rPr>
              <a:t>X</a:t>
            </a:r>
            <a:r>
              <a:rPr lang="en-US" altLang="de-DE" sz="1800" i="1" baseline="-25000" dirty="0" err="1">
                <a:solidFill>
                  <a:srgbClr val="8E0000"/>
                </a:solidFill>
                <a:latin typeface="Calibri" pitchFamily="34" charset="0"/>
              </a:rPr>
              <a:t>ni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= 1)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wird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lediglich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durch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  <a:sym typeface="Symbol"/>
              </a:rPr>
              <a:t></a:t>
            </a:r>
            <a:r>
              <a:rPr lang="en-US" altLang="de-DE" sz="1800" i="1" baseline="-25000" dirty="0">
                <a:solidFill>
                  <a:srgbClr val="8E0000"/>
                </a:solidFill>
                <a:latin typeface="Calibri" pitchFamily="34" charset="0"/>
                <a:sym typeface="Symbol"/>
              </a:rPr>
              <a:t>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  <a:sym typeface="Symbol"/>
              </a:rPr>
              <a:t> und 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  <a:sym typeface="Symbol"/>
              </a:rPr>
              <a:t></a:t>
            </a:r>
            <a:r>
              <a:rPr lang="en-US" altLang="de-DE" sz="1800" i="1" baseline="-25000" dirty="0" err="1">
                <a:solidFill>
                  <a:srgbClr val="8E0000"/>
                </a:solidFill>
                <a:latin typeface="Calibri" pitchFamily="34" charset="0"/>
                <a:sym typeface="Symbol"/>
              </a:rPr>
              <a:t>i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  <a:sym typeface="Symbol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  <a:sym typeface="Symbol"/>
              </a:rPr>
              <a:t>bestimmt</a:t>
            </a:r>
            <a:endParaRPr lang="de-DE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Prüfung erfolgt indirekt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Man testet Annahmen, die aus dieser </a:t>
            </a:r>
            <a:r>
              <a:rPr lang="de-DE" altLang="de-DE" sz="1400" dirty="0" err="1">
                <a:latin typeface="Calibri" pitchFamily="34" charset="0"/>
              </a:rPr>
              <a:t>Unidimensionalität</a:t>
            </a:r>
            <a:r>
              <a:rPr lang="de-DE" altLang="de-DE" sz="1400" dirty="0">
                <a:latin typeface="Calibri" pitchFamily="34" charset="0"/>
              </a:rPr>
              <a:t> resultieren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Anders gesagt: was wären mögliche Konsequenzen, wenn die Items eines Tests </a:t>
            </a:r>
            <a:r>
              <a:rPr lang="de-DE" altLang="de-DE" sz="1400" i="1" dirty="0">
                <a:latin typeface="Calibri" pitchFamily="34" charset="0"/>
              </a:rPr>
              <a:t>nicht</a:t>
            </a:r>
            <a:r>
              <a:rPr lang="de-DE" altLang="de-DE" sz="1400" dirty="0">
                <a:latin typeface="Calibri" pitchFamily="34" charset="0"/>
              </a:rPr>
              <a:t> eindimensional wären?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Invarianz verletzt: differentielles </a:t>
            </a:r>
            <a:r>
              <a:rPr lang="de-DE" altLang="de-DE" sz="1400" dirty="0" err="1">
                <a:latin typeface="Calibri" pitchFamily="34" charset="0"/>
              </a:rPr>
              <a:t>Itemfunktionieren</a:t>
            </a:r>
            <a:r>
              <a:rPr lang="de-DE" altLang="de-DE" sz="1400" dirty="0">
                <a:latin typeface="Calibri" pitchFamily="34" charset="0"/>
              </a:rPr>
              <a:t> (differential item </a:t>
            </a:r>
            <a:r>
              <a:rPr lang="de-DE" altLang="de-DE" sz="1400" dirty="0" err="1">
                <a:latin typeface="Calibri" pitchFamily="34" charset="0"/>
              </a:rPr>
              <a:t>functioning</a:t>
            </a:r>
            <a:r>
              <a:rPr lang="de-DE" altLang="de-DE" sz="1400" dirty="0">
                <a:latin typeface="Calibri" pitchFamily="34" charset="0"/>
              </a:rPr>
              <a:t>; DIF)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Mehrdimensionale IRT-Modelle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Kontexteffekte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 … 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Differential Item </a:t>
            </a:r>
            <a:r>
              <a:rPr lang="de-DE" altLang="de-DE" sz="1800" dirty="0" err="1">
                <a:solidFill>
                  <a:srgbClr val="8E0000"/>
                </a:solidFill>
                <a:latin typeface="Calibri" pitchFamily="34" charset="0"/>
              </a:rPr>
              <a:t>Functioning</a:t>
            </a: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 (DIF): ist der Test fair?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DIF-Modell: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Test des Interaktionsterms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formal: </a:t>
            </a:r>
            <a:r>
              <a:rPr lang="de-DE" altLang="de-DE" sz="1400" i="1" dirty="0" err="1">
                <a:latin typeface="Calibri" pitchFamily="34" charset="0"/>
              </a:rPr>
              <a:t>g</a:t>
            </a:r>
            <a:r>
              <a:rPr lang="de-DE" altLang="de-DE" sz="1400" i="1" baseline="-25000" dirty="0" err="1">
                <a:latin typeface="Calibri" pitchFamily="34" charset="0"/>
              </a:rPr>
              <a:t>j</a:t>
            </a:r>
            <a:r>
              <a:rPr lang="de-DE" altLang="de-DE" sz="1400" dirty="0">
                <a:latin typeface="Calibri" pitchFamily="34" charset="0"/>
              </a:rPr>
              <a:t> ist ein Indikator für die Gruppe, </a:t>
            </a:r>
            <a:r>
              <a:rPr lang="de-DE" altLang="de-DE" sz="1400" i="1" dirty="0">
                <a:latin typeface="Calibri" pitchFamily="34" charset="0"/>
                <a:sym typeface="Symbol" panose="05050102010706020507" pitchFamily="18" charset="2"/>
              </a:rPr>
              <a:t></a:t>
            </a:r>
            <a:r>
              <a:rPr lang="de-DE" altLang="de-DE" sz="1400" dirty="0">
                <a:latin typeface="Calibri" pitchFamily="34" charset="0"/>
              </a:rPr>
              <a:t> ist der (Haupt-)Effekt der Gruppe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Die Interaktion beschreibt, ob ich zu einem anderen Gruppeneffekt kommen würde, wenn ich andere Testitems verwenden würde … das wäre DIF und der Test damit potenziell unfair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i="1" dirty="0"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57B7CFA4-5BAF-4BE9-BB6E-1D6EF4A26E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897198"/>
              </p:ext>
            </p:extLst>
          </p:nvPr>
        </p:nvGraphicFramePr>
        <p:xfrm>
          <a:off x="2209726" y="4497115"/>
          <a:ext cx="3154362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79" name="Formel" r:id="rId4" imgW="2628720" imgH="241200" progId="Equation.3">
                  <p:embed/>
                </p:oleObj>
              </mc:Choice>
              <mc:Fallback>
                <p:oleObj name="Formel" r:id="rId4" imgW="2628720" imgH="241200" progId="Equation.3">
                  <p:embed/>
                  <p:pic>
                    <p:nvPicPr>
                      <p:cNvPr id="15" name="Objek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726" y="4497115"/>
                        <a:ext cx="3154362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kt 10">
                <a:extLst>
                  <a:ext uri="{FF2B5EF4-FFF2-40B4-BE49-F238E27FC236}">
                    <a16:creationId xmlns:a16="http://schemas.microsoft.com/office/drawing/2014/main" id="{BBFAF21A-E609-43F4-B3C6-B4691AC66244}"/>
                  </a:ext>
                </a:extLst>
              </p:cNvPr>
              <p:cNvSpPr txBox="1"/>
              <p:nvPr/>
            </p:nvSpPr>
            <p:spPr bwMode="auto">
              <a:xfrm>
                <a:off x="3218705" y="4787627"/>
                <a:ext cx="848202" cy="34861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Objekt 10">
                <a:extLst>
                  <a:ext uri="{FF2B5EF4-FFF2-40B4-BE49-F238E27FC236}">
                    <a16:creationId xmlns:a16="http://schemas.microsoft.com/office/drawing/2014/main" id="{BBFAF21A-E609-43F4-B3C6-B4691AC66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8705" y="4787627"/>
                <a:ext cx="848202" cy="348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507525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DIF: Differential Item Functioning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DIF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ist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das “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Gegenteil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” von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Messinvarianz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DIF bedeutet, dass die Messeigenschaften eines Items sich bspw. zwischen Gruppen (männlich, weiblich; deutsche Muttersprache, nicht-deutsche Muttersprache) unterscheiden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Test wäre dann im Extremfall nicht mehr fair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Bsp.: Mathematiktest, der sprachlich anspruchsvolle Aufgabenformulierungen enthält und daher Personen nicht-deutscher Muttersprache benachteiligt: obwohl deren „wahre“ mathematische Kompetenz genau so groß wäre, würden sie schlechter abschneiden, als Personen deutscher Muttersprache</a:t>
            </a:r>
            <a:endParaRPr lang="en-US" altLang="de-DE" sz="1400" i="1" dirty="0"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425664"/>
      </p:ext>
    </p:extLst>
  </p:cSld>
  <p:clrMapOvr>
    <a:masterClrMapping/>
  </p:clrMapOvr>
  <p:transition advTm="2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Mehrdimensionale</a:t>
            </a:r>
            <a:r>
              <a:rPr lang="en-US" altLang="de-DE" sz="2200" dirty="0">
                <a:latin typeface="Calibri" pitchFamily="34" charset="0"/>
              </a:rPr>
              <a:t> IRT-</a:t>
            </a:r>
            <a:r>
              <a:rPr lang="en-US" altLang="de-DE" sz="2200" dirty="0" err="1">
                <a:latin typeface="Calibri" pitchFamily="34" charset="0"/>
              </a:rPr>
              <a:t>Modelle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Konfirmatorische Spezifizierung der Mehrdimensionalität 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Vergleich zweier konkurrierender Modelle (ein- vs. mehrdimensional; vergleichbar des Vergleichs 1pl vs. 2pl)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A540F76-D065-4FBA-BB7B-8E76AF0EF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644" y="1988964"/>
            <a:ext cx="2407730" cy="457028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DCDC263-F0E5-44BB-9499-AC0DF4C35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229" y="5334912"/>
            <a:ext cx="2671763" cy="9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92154"/>
      </p:ext>
    </p:extLst>
  </p:cSld>
  <p:clrMapOvr>
    <a:masterClrMapping/>
  </p:clrMapOvr>
  <p:transition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Überblick</a:t>
            </a:r>
            <a:r>
              <a:rPr lang="en-US" altLang="de-DE" sz="2200" dirty="0">
                <a:latin typeface="Calibri" pitchFamily="34" charset="0"/>
              </a:rPr>
              <a:t>: R-</a:t>
            </a:r>
            <a:r>
              <a:rPr lang="en-US" altLang="de-DE" sz="2200" dirty="0" err="1">
                <a:latin typeface="Calibri" pitchFamily="34" charset="0"/>
              </a:rPr>
              <a:t>Pakete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für</a:t>
            </a:r>
            <a:r>
              <a:rPr lang="en-US" altLang="de-DE" sz="2200" dirty="0">
                <a:latin typeface="Calibri" pitchFamily="34" charset="0"/>
              </a:rPr>
              <a:t> IRT-</a:t>
            </a:r>
            <a:r>
              <a:rPr lang="en-US" altLang="de-DE" sz="2200" dirty="0" err="1">
                <a:latin typeface="Calibri" pitchFamily="34" charset="0"/>
              </a:rPr>
              <a:t>Modellierung</a:t>
            </a:r>
            <a:r>
              <a:rPr lang="en-US" altLang="de-DE" sz="2200" dirty="0">
                <a:latin typeface="Calibri" pitchFamily="34" charset="0"/>
              </a:rPr>
              <a:t> 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Überblick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Ca. 45 R-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Pakete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für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IRT-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Modellierung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200" dirty="0">
                <a:solidFill>
                  <a:srgbClr val="8E0000"/>
                </a:solidFill>
                <a:latin typeface="Calibri" pitchFamily="34" charset="0"/>
              </a:rPr>
              <a:t>(Choi &amp; </a:t>
            </a:r>
            <a:r>
              <a:rPr lang="en-US" altLang="de-DE" sz="1200" dirty="0" err="1">
                <a:solidFill>
                  <a:srgbClr val="8E0000"/>
                </a:solidFill>
                <a:latin typeface="Calibri" pitchFamily="34" charset="0"/>
              </a:rPr>
              <a:t>Asilkalkan</a:t>
            </a:r>
            <a:r>
              <a:rPr lang="en-US" altLang="de-DE" sz="1200" dirty="0">
                <a:solidFill>
                  <a:srgbClr val="8E0000"/>
                </a:solidFill>
                <a:latin typeface="Calibri" pitchFamily="34" charset="0"/>
              </a:rPr>
              <a:t>, 2019)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In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diesem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Workshop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werden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jedoch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nur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vier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Pakete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betrachtet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bzw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.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verwendet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AutoNum type="arabicPeriod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BDD498-AB68-470E-80A0-2D65588CE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301741"/>
              </p:ext>
            </p:extLst>
          </p:nvPr>
        </p:nvGraphicFramePr>
        <p:xfrm>
          <a:off x="476250" y="2150864"/>
          <a:ext cx="8056188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398">
                  <a:extLst>
                    <a:ext uri="{9D8B030D-6E8A-4147-A177-3AD203B41FA5}">
                      <a16:colId xmlns:a16="http://schemas.microsoft.com/office/drawing/2014/main" val="212370436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48567105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87699660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17283571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740608089"/>
                    </a:ext>
                  </a:extLst>
                </a:gridCol>
                <a:gridCol w="1872206">
                  <a:extLst>
                    <a:ext uri="{9D8B030D-6E8A-4147-A177-3AD203B41FA5}">
                      <a16:colId xmlns:a16="http://schemas.microsoft.com/office/drawing/2014/main" val="3808183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Autoren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Features und 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1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/>
                        <a:t>TAM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Alexander </a:t>
                      </a:r>
                      <a:r>
                        <a:rPr lang="de-DE" sz="1100" dirty="0" err="1"/>
                        <a:t>Robitzsch</a:t>
                      </a:r>
                      <a:r>
                        <a:rPr lang="de-DE" sz="1100" dirty="0"/>
                        <a:t>, Thomas Kiefer, Margaret Wu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install.packages</a:t>
                      </a:r>
                      <a:r>
                        <a:rPr lang="de-DE" sz="1100" dirty="0"/>
                        <a:t>("TAM")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Vielfältige Modelle, sehr schnell, sehr flexibel, plausible </a:t>
                      </a:r>
                      <a:r>
                        <a:rPr lang="de-DE" sz="1100" dirty="0" err="1"/>
                        <a:t>values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eingeschränkt einsteigerfreundlich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89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/>
                        <a:t>lme4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Douglas Bates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install.packages</a:t>
                      </a:r>
                      <a:r>
                        <a:rPr lang="de-DE" sz="1100" dirty="0"/>
                        <a:t>("lme4")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große Flexibilität bei Modellspezifikation; instruktiv für das Verständnis der 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kein originäres IRT-Paket, teils langsam, nur Modelle aus der 1PL-“Familie“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2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 err="1"/>
                        <a:t>mirt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Phil Chalmers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/>
                        <a:t>install.packages</a:t>
                      </a:r>
                      <a:r>
                        <a:rPr lang="de-DE" sz="1100" dirty="0"/>
                        <a:t>("</a:t>
                      </a:r>
                      <a:r>
                        <a:rPr lang="de-DE" sz="1100" dirty="0" err="1"/>
                        <a:t>mirt</a:t>
                      </a:r>
                      <a:r>
                        <a:rPr lang="de-DE" sz="1100" dirty="0"/>
                        <a:t>")</a:t>
                      </a:r>
                    </a:p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sehr flexibel, auch 2pl, 3pl, </a:t>
                      </a:r>
                      <a:r>
                        <a:rPr lang="de-DE" sz="1100" dirty="0" err="1"/>
                        <a:t>mixed</a:t>
                      </a:r>
                      <a:r>
                        <a:rPr lang="de-DE" sz="1100" dirty="0"/>
                        <a:t> IRT, plausible </a:t>
                      </a:r>
                      <a:r>
                        <a:rPr lang="de-DE" sz="1100" dirty="0" err="1"/>
                        <a:t>values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Modelle sind teils anspruchsvoll zu spezifizieren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3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 err="1"/>
                        <a:t>eatModel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Sebastian Weirich, Karoline Sachse, Benjamin Becker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Github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remotes</a:t>
                      </a:r>
                      <a:r>
                        <a:rPr lang="de-DE" sz="1100" dirty="0"/>
                        <a:t>::</a:t>
                      </a:r>
                      <a:r>
                        <a:rPr lang="de-DE" sz="1100" dirty="0" err="1"/>
                        <a:t>install_github</a:t>
                      </a:r>
                      <a:r>
                        <a:rPr lang="de-DE" sz="1100" dirty="0"/>
                        <a:t>("</a:t>
                      </a:r>
                      <a:r>
                        <a:rPr lang="de-DE" sz="1100" dirty="0" err="1"/>
                        <a:t>weirichs</a:t>
                      </a:r>
                      <a:r>
                        <a:rPr lang="de-DE" sz="1100" dirty="0"/>
                        <a:t>/</a:t>
                      </a:r>
                      <a:r>
                        <a:rPr lang="de-DE" sz="1100" dirty="0" err="1"/>
                        <a:t>eatModel</a:t>
                      </a:r>
                      <a:r>
                        <a:rPr lang="de-DE" sz="1100" dirty="0"/>
                        <a:t>", upgrade= "</a:t>
                      </a:r>
                      <a:r>
                        <a:rPr lang="de-DE" sz="1100" dirty="0" err="1"/>
                        <a:t>never</a:t>
                      </a:r>
                      <a:r>
                        <a:rPr lang="de-DE" sz="1100" dirty="0"/>
                        <a:t>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Einsteigerfreundlich, Konsistenzprüfungen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weniger flexibel, weniger schnell, nicht sonderlich effizient programmiert, nicht auf CRAN verfügbar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37399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7354888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de-DE" sz="2200" dirty="0" err="1"/>
              <a:t>Erste</a:t>
            </a:r>
            <a:r>
              <a:rPr lang="en-US" altLang="de-DE" sz="2200" dirty="0"/>
              <a:t> </a:t>
            </a:r>
            <a:r>
              <a:rPr lang="en-US" altLang="de-DE" sz="2200" dirty="0" err="1"/>
              <a:t>Übung</a:t>
            </a:r>
            <a:endParaRPr lang="de-DE" altLang="de-DE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Bitte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dazu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das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Skript</a:t>
            </a:r>
            <a:b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</a:b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	</a:t>
            </a:r>
            <a:r>
              <a:rPr lang="de-DE" altLang="de-DE" sz="1800" dirty="0">
                <a:latin typeface="Calibri" pitchFamily="34" charset="0"/>
              </a:rPr>
              <a:t>Tag1_2Nachmittag_Nr1_einfache_IRT_Modelle.r</a:t>
            </a:r>
            <a:b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</a:b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öffnen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Nächster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Schritt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Prüfen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der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drei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Voraussetzungen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des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Raschmodells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 indent="-342900">
              <a:lnSpc>
                <a:spcPct val="114000"/>
              </a:lnSpc>
              <a:spcBef>
                <a:spcPts val="600"/>
              </a:spcBef>
              <a:buFont typeface="+mj-lt"/>
              <a:buAutoNum type="arabicPeriod"/>
              <a:tabLst>
                <a:tab pos="4124325" algn="ctr"/>
              </a:tabLst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Voraussetzung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Raschhomogenität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parallele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Item-Response-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Kurven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B344617-CF3D-4AB2-B4CF-50FF3D75E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38" y="2348880"/>
            <a:ext cx="6800850" cy="21907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Raschmodell</a:t>
            </a:r>
            <a:r>
              <a:rPr lang="en-US" altLang="de-DE" sz="2200" dirty="0">
                <a:latin typeface="Calibri" pitchFamily="34" charset="0"/>
              </a:rPr>
              <a:t>, </a:t>
            </a:r>
            <a:r>
              <a:rPr lang="en-US" altLang="de-DE" sz="2200" dirty="0" err="1">
                <a:latin typeface="Calibri" pitchFamily="34" charset="0"/>
              </a:rPr>
              <a:t>Annahme</a:t>
            </a:r>
            <a:r>
              <a:rPr lang="en-US" altLang="de-DE" sz="2200" dirty="0">
                <a:latin typeface="Calibri" pitchFamily="34" charset="0"/>
              </a:rPr>
              <a:t> 1: </a:t>
            </a:r>
            <a:r>
              <a:rPr lang="en-US" altLang="de-DE" sz="2200" dirty="0" err="1">
                <a:latin typeface="Calibri" pitchFamily="34" charset="0"/>
              </a:rPr>
              <a:t>parallele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Itemcharakteristikkurven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i="1" dirty="0">
              <a:latin typeface="Calibri" pitchFamily="34" charset="0"/>
              <a:sym typeface="Symbol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i="1" dirty="0">
              <a:latin typeface="Calibri" pitchFamily="34" charset="0"/>
              <a:sym typeface="Symbol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: unidimensional latent trait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Doppelte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Monotonizität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Rangfolge</a:t>
            </a:r>
            <a:r>
              <a:rPr lang="en-US" altLang="de-DE" sz="1400" dirty="0">
                <a:latin typeface="Calibri" pitchFamily="34" charset="0"/>
              </a:rPr>
              <a:t> der Items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populationen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gleich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Rangfolge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Item-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populationen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gleich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Beide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Annahmen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folgen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aus</a:t>
            </a:r>
            <a:r>
              <a:rPr lang="en-US" altLang="de-DE" sz="1400" dirty="0">
                <a:latin typeface="Calibri" pitchFamily="34" charset="0"/>
              </a:rPr>
              <a:t> der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Annahme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paralleler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Itemcharakteristik</a:t>
            </a:r>
            <a:r>
              <a:rPr lang="en-US" altLang="de-DE" sz="1400" dirty="0">
                <a:latin typeface="Calibri" pitchFamily="34" charset="0"/>
              </a:rPr>
              <a:t>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kurven</a:t>
            </a:r>
            <a:r>
              <a:rPr lang="en-US" altLang="de-DE" sz="1400" dirty="0">
                <a:latin typeface="Calibri" pitchFamily="34" charset="0"/>
              </a:rPr>
              <a:t> (ICC)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gleiche</a:t>
            </a:r>
            <a:r>
              <a:rPr lang="en-US" altLang="de-DE" sz="1400" dirty="0">
                <a:latin typeface="Calibri" pitchFamily="34" charset="0"/>
              </a:rPr>
              <a:t>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Trennschärfe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Items)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Parallele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Itemcharakteristikkurven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Kurven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überschneiden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Item A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jede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beliebige</a:t>
            </a:r>
            <a:r>
              <a:rPr lang="en-US" altLang="de-DE" sz="1400" dirty="0">
                <a:latin typeface="Calibri" pitchFamily="34" charset="0"/>
              </a:rPr>
              <a:t> Person und in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jeder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beliebigen</a:t>
            </a:r>
            <a:r>
              <a:rPr lang="en-US" altLang="de-DE" sz="1400" dirty="0">
                <a:latin typeface="Calibri" pitchFamily="34" charset="0"/>
              </a:rPr>
              <a:t> Population </a:t>
            </a:r>
            <a:r>
              <a:rPr lang="en-US" altLang="de-DE" sz="1400" dirty="0" err="1">
                <a:latin typeface="Calibri" pitchFamily="34" charset="0"/>
              </a:rPr>
              <a:t>schwerer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Item B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3368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783" y="1521719"/>
            <a:ext cx="4314434" cy="35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7380312" y="3428999"/>
            <a:ext cx="864096" cy="2160240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8028384" y="5589239"/>
            <a:ext cx="75505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Item A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 flipV="1">
            <a:off x="6641976" y="4149079"/>
            <a:ext cx="216024" cy="1440159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6641976" y="5589239"/>
            <a:ext cx="75505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Item B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/>
          </p:nvPr>
        </p:nvGraphicFramePr>
        <p:xfrm>
          <a:off x="5649292" y="1268760"/>
          <a:ext cx="24511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38" name="Formel" r:id="rId5" imgW="1638300" imgH="228600" progId="Equation.3">
                  <p:embed/>
                </p:oleObj>
              </mc:Choice>
              <mc:Fallback>
                <p:oleObj name="Formel" r:id="rId5" imgW="1638300" imgH="228600" progId="Equation.3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292" y="1268760"/>
                        <a:ext cx="24511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7061870"/>
      </p:ext>
    </p:extLst>
  </p:cSld>
  <p:clrMapOvr>
    <a:masterClrMapping/>
  </p:clrMapOvr>
  <p:transition advTm="2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9696"/>
            <a:ext cx="4268190" cy="352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Alternativ</a:t>
            </a:r>
            <a:r>
              <a:rPr lang="en-US" altLang="de-DE" sz="2200" dirty="0">
                <a:latin typeface="Calibri" pitchFamily="34" charset="0"/>
              </a:rPr>
              <a:t>: 2PL-Modell, </a:t>
            </a:r>
            <a:r>
              <a:rPr lang="en-US" altLang="de-DE" sz="2200" dirty="0" err="1">
                <a:latin typeface="Calibri" pitchFamily="34" charset="0"/>
              </a:rPr>
              <a:t>keine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parallelen</a:t>
            </a:r>
            <a:r>
              <a:rPr lang="en-US" altLang="de-DE" sz="2200" dirty="0">
                <a:latin typeface="Calibri" pitchFamily="34" charset="0"/>
              </a:rPr>
              <a:t> ICCs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i="1" dirty="0">
              <a:latin typeface="Calibri" pitchFamily="34" charset="0"/>
              <a:sym typeface="Symbol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Item A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schwerer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Item B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Item B hat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höhere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Trennschärfe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Item A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weniger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fähige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hat Item B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ge</a:t>
            </a:r>
            <a:r>
              <a:rPr lang="en-US" altLang="de-DE" sz="1400" dirty="0">
                <a:latin typeface="Calibri" pitchFamily="34" charset="0"/>
              </a:rPr>
              <a:t>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ringere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Lösungswahrscheinlichkeit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Item A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b="1" dirty="0">
                <a:latin typeface="Calibri" pitchFamily="34" charset="0"/>
              </a:rPr>
              <a:t>(</a:t>
            </a:r>
            <a:r>
              <a:rPr lang="en-US" altLang="de-DE" sz="1400" b="1" dirty="0" err="1">
                <a:latin typeface="Calibri" pitchFamily="34" charset="0"/>
              </a:rPr>
              <a:t>obwohl</a:t>
            </a:r>
            <a:r>
              <a:rPr lang="en-US" altLang="de-DE" sz="1400" b="1" dirty="0">
                <a:latin typeface="Calibri" pitchFamily="34" charset="0"/>
              </a:rPr>
              <a:t> Item B das </a:t>
            </a:r>
            <a:r>
              <a:rPr lang="en-US" altLang="de-DE" sz="1400" b="1" dirty="0" err="1">
                <a:latin typeface="Calibri" pitchFamily="34" charset="0"/>
              </a:rPr>
              <a:t>leichtere</a:t>
            </a:r>
            <a:r>
              <a:rPr lang="en-US" altLang="de-DE" sz="1400" b="1" dirty="0">
                <a:latin typeface="Calibri" pitchFamily="34" charset="0"/>
              </a:rPr>
              <a:t> Item </a:t>
            </a:r>
            <a:r>
              <a:rPr lang="en-US" altLang="de-DE" sz="1400" b="1" dirty="0" err="1">
                <a:latin typeface="Calibri" pitchFamily="34" charset="0"/>
              </a:rPr>
              <a:t>ist</a:t>
            </a:r>
            <a:r>
              <a:rPr lang="en-US" altLang="de-DE" sz="1400" b="1" dirty="0">
                <a:latin typeface="Calibri" pitchFamily="34" charset="0"/>
              </a:rPr>
              <a:t>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fähige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Pesonen</a:t>
            </a:r>
            <a:r>
              <a:rPr lang="en-US" altLang="de-DE" sz="1400" dirty="0">
                <a:latin typeface="Calibri" pitchFamily="34" charset="0"/>
              </a:rPr>
              <a:t> hat Item B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höhere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Lö</a:t>
            </a:r>
            <a:r>
              <a:rPr lang="en-US" altLang="de-DE" sz="1400" dirty="0">
                <a:latin typeface="Calibri" pitchFamily="34" charset="0"/>
              </a:rPr>
              <a:t>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sungswahrscheinlichkeit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Item A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ggf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schwere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Interpretierbarkeit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In </a:t>
            </a:r>
            <a:r>
              <a:rPr lang="en-US" altLang="de-DE" sz="1400" dirty="0" err="1">
                <a:latin typeface="Calibri" pitchFamily="34" charset="0"/>
              </a:rPr>
              <a:t>einem</a:t>
            </a:r>
            <a:r>
              <a:rPr lang="en-US" altLang="de-DE" sz="1400" dirty="0">
                <a:latin typeface="Calibri" pitchFamily="34" charset="0"/>
              </a:rPr>
              <a:t> 2PL-Modell </a:t>
            </a:r>
            <a:r>
              <a:rPr lang="en-US" altLang="de-DE" sz="1400" dirty="0" err="1">
                <a:latin typeface="Calibri" pitchFamily="34" charset="0"/>
              </a:rPr>
              <a:t>wäre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bspw</a:t>
            </a:r>
            <a:r>
              <a:rPr lang="en-US" altLang="de-DE" sz="1400" dirty="0">
                <a:latin typeface="Calibri" pitchFamily="34" charset="0"/>
              </a:rPr>
              <a:t>.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schwierig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Kompetenzstufen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>
                <a:latin typeface="Calibri" pitchFamily="34" charset="0"/>
              </a:rPr>
              <a:t>und Items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definieren</a:t>
            </a:r>
            <a:r>
              <a:rPr lang="en-US" altLang="de-DE" sz="1400" dirty="0">
                <a:latin typeface="Calibri" pitchFamily="34" charset="0"/>
              </a:rPr>
              <a:t>, die </a:t>
            </a:r>
            <a:r>
              <a:rPr lang="en-US" altLang="de-DE" sz="1400" dirty="0" err="1">
                <a:latin typeface="Calibri" pitchFamily="34" charset="0"/>
              </a:rPr>
              <a:t>beidemale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dieselbe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Intervallbreite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z.B</a:t>
            </a:r>
            <a:r>
              <a:rPr lang="en-US" altLang="de-DE" sz="1400" dirty="0">
                <a:latin typeface="Calibri" pitchFamily="34" charset="0"/>
              </a:rPr>
              <a:t>. 75 </a:t>
            </a:r>
            <a:r>
              <a:rPr lang="en-US" altLang="de-DE" sz="1400" dirty="0" err="1">
                <a:latin typeface="Calibri" pitchFamily="34" charset="0"/>
              </a:rPr>
              <a:t>Punkte</a:t>
            </a:r>
            <a:r>
              <a:rPr lang="en-US" altLang="de-DE" sz="1400" dirty="0">
                <a:latin typeface="Calibri" pitchFamily="34" charset="0"/>
              </a:rPr>
              <a:t>)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haben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Symbol"/>
              <a:buChar char="®"/>
            </a:pPr>
            <a:endParaRPr lang="en-US" altLang="de-DE" sz="1400" b="1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/>
          </p:nvPr>
        </p:nvGraphicFramePr>
        <p:xfrm>
          <a:off x="5608587" y="1215480"/>
          <a:ext cx="2563813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62" name="Formel" r:id="rId5" imgW="1714320" imgH="228600" progId="Equation.3">
                  <p:embed/>
                </p:oleObj>
              </mc:Choice>
              <mc:Fallback>
                <p:oleObj name="Formel" r:id="rId5" imgW="1714320" imgH="228600" progId="Equation.3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587" y="1215480"/>
                        <a:ext cx="2563813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7524328" y="2420888"/>
            <a:ext cx="720080" cy="3168351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8028384" y="5589239"/>
            <a:ext cx="75505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Item A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 flipV="1">
            <a:off x="6516216" y="4293095"/>
            <a:ext cx="341784" cy="1296142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6641976" y="5589239"/>
            <a:ext cx="75505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2763195627"/>
      </p:ext>
    </p:extLst>
  </p:cSld>
  <p:clrMapOvr>
    <a:masterClrMapping/>
  </p:clrMapOvr>
  <p:transition advTm="2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Prüfung</a:t>
            </a:r>
            <a:r>
              <a:rPr lang="en-US" altLang="de-DE" sz="2200" dirty="0">
                <a:latin typeface="Calibri" pitchFamily="34" charset="0"/>
              </a:rPr>
              <a:t> der </a:t>
            </a:r>
            <a:r>
              <a:rPr lang="en-US" altLang="de-DE" sz="2200" dirty="0" err="1">
                <a:latin typeface="Calibri" pitchFamily="34" charset="0"/>
              </a:rPr>
              <a:t>Raschhomogenität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Variante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Itemfit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(Infit)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Beruht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einem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Vergleich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empirischen</a:t>
            </a:r>
            <a:r>
              <a:rPr lang="en-US" altLang="de-DE" sz="1400" dirty="0">
                <a:latin typeface="Calibri" pitchFamily="34" charset="0"/>
              </a:rPr>
              <a:t> Item-response-</a:t>
            </a:r>
            <a:r>
              <a:rPr lang="en-US" altLang="de-DE" sz="1400" dirty="0" err="1">
                <a:latin typeface="Calibri" pitchFamily="34" charset="0"/>
              </a:rPr>
              <a:t>Kurve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durch</a:t>
            </a:r>
            <a:r>
              <a:rPr lang="en-US" altLang="de-DE" sz="1400" dirty="0">
                <a:latin typeface="Calibri" pitchFamily="34" charset="0"/>
              </a:rPr>
              <a:t> das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implizierten</a:t>
            </a:r>
            <a:r>
              <a:rPr lang="en-US" altLang="de-DE" sz="1400" dirty="0">
                <a:latin typeface="Calibri" pitchFamily="34" charset="0"/>
              </a:rPr>
              <a:t> Item-Response-</a:t>
            </a:r>
            <a:r>
              <a:rPr lang="en-US" altLang="de-DE" sz="1400" dirty="0" err="1">
                <a:latin typeface="Calibri" pitchFamily="34" charset="0"/>
              </a:rPr>
              <a:t>Kurve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Idealerweise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sollte</a:t>
            </a:r>
            <a:r>
              <a:rPr lang="en-US" altLang="de-DE" sz="1400" dirty="0">
                <a:latin typeface="Calibri" pitchFamily="34" charset="0"/>
              </a:rPr>
              <a:t> der Infit = 1 sein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Werte</a:t>
            </a:r>
            <a:r>
              <a:rPr lang="en-US" altLang="de-DE" sz="1400" dirty="0">
                <a:latin typeface="Calibri" pitchFamily="34" charset="0"/>
              </a:rPr>
              <a:t> &lt; 1, Overfit: die </a:t>
            </a:r>
            <a:r>
              <a:rPr lang="en-US" altLang="de-DE" sz="1400" dirty="0" err="1">
                <a:latin typeface="Calibri" pitchFamily="34" charset="0"/>
              </a:rPr>
              <a:t>empirische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Kurve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verläuft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steiler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modellimplizierte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Werte</a:t>
            </a:r>
            <a:r>
              <a:rPr lang="en-US" altLang="de-DE" sz="1400" dirty="0">
                <a:latin typeface="Calibri" pitchFamily="34" charset="0"/>
              </a:rPr>
              <a:t> &gt; 1: die </a:t>
            </a:r>
            <a:r>
              <a:rPr lang="en-US" altLang="de-DE" sz="1400" dirty="0" err="1">
                <a:latin typeface="Calibri" pitchFamily="34" charset="0"/>
              </a:rPr>
              <a:t>empirische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Kurve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verläuft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flacher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modellimplizierte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Kurve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Werte</a:t>
            </a:r>
            <a:r>
              <a:rPr lang="en-US" altLang="de-DE" sz="1400" dirty="0">
                <a:latin typeface="Calibri" pitchFamily="34" charset="0"/>
              </a:rPr>
              <a:t> &gt; 1.15 </a:t>
            </a:r>
            <a:r>
              <a:rPr lang="en-US" altLang="de-DE" sz="1400" dirty="0" err="1">
                <a:latin typeface="Calibri" pitchFamily="34" charset="0"/>
              </a:rPr>
              <a:t>gelten</a:t>
            </a:r>
            <a:r>
              <a:rPr lang="en-US" altLang="de-DE" sz="1400" dirty="0">
                <a:latin typeface="Calibri" pitchFamily="34" charset="0"/>
              </a:rPr>
              <a:t> in der Regel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kritisch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zuweilen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findet</a:t>
            </a:r>
            <a:r>
              <a:rPr lang="en-US" altLang="de-DE" sz="1400" dirty="0">
                <a:latin typeface="Calibri" pitchFamily="34" charset="0"/>
              </a:rPr>
              <a:t> man </a:t>
            </a:r>
            <a:r>
              <a:rPr lang="en-US" altLang="de-DE" sz="1400" dirty="0" err="1">
                <a:latin typeface="Calibri" pitchFamily="34" charset="0"/>
              </a:rPr>
              <a:t>aber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auch</a:t>
            </a:r>
            <a:r>
              <a:rPr lang="en-US" altLang="de-DE" sz="1400" dirty="0">
                <a:latin typeface="Calibri" pitchFamily="34" charset="0"/>
              </a:rPr>
              <a:t> 1.25 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sogar</a:t>
            </a:r>
            <a:r>
              <a:rPr lang="en-US" altLang="de-DE" sz="1400" dirty="0">
                <a:latin typeface="Calibri" pitchFamily="34" charset="0"/>
              </a:rPr>
              <a:t> 1.5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Grenze</a:t>
            </a:r>
            <a:r>
              <a:rPr lang="en-US" altLang="de-DE" sz="1400" dirty="0">
                <a:latin typeface="Calibri" pitchFamily="34" charset="0"/>
              </a:rPr>
              <a:t>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Möglichkeit</a:t>
            </a:r>
            <a:r>
              <a:rPr lang="en-US" altLang="de-DE" sz="1400" dirty="0">
                <a:latin typeface="Calibri" pitchFamily="34" charset="0"/>
              </a:rPr>
              <a:t>: </a:t>
            </a:r>
            <a:r>
              <a:rPr lang="en-US" altLang="de-DE" sz="1400" dirty="0" err="1">
                <a:latin typeface="Calibri" pitchFamily="34" charset="0"/>
              </a:rPr>
              <a:t>Plotten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itemspezifischen</a:t>
            </a:r>
            <a:r>
              <a:rPr lang="en-US" altLang="de-DE" sz="1400" dirty="0">
                <a:latin typeface="Calibri" pitchFamily="34" charset="0"/>
              </a:rPr>
              <a:t> Response-</a:t>
            </a:r>
            <a:r>
              <a:rPr lang="en-US" altLang="de-DE" sz="1400" dirty="0" err="1">
                <a:latin typeface="Calibri" pitchFamily="34" charset="0"/>
              </a:rPr>
              <a:t>Kurven</a:t>
            </a: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</p:cSld>
  <p:clrMapOvr>
    <a:masterClrMapping/>
  </p:clrMapOvr>
  <p:transition advTm="2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Infit: </a:t>
            </a:r>
            <a:r>
              <a:rPr lang="en-US" altLang="de-DE" sz="2200" dirty="0" err="1">
                <a:latin typeface="Calibri" pitchFamily="34" charset="0"/>
              </a:rPr>
              <a:t>Beispiel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für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guten</a:t>
            </a:r>
            <a:r>
              <a:rPr lang="en-US" altLang="de-DE" sz="2200" dirty="0">
                <a:latin typeface="Calibri" pitchFamily="34" charset="0"/>
              </a:rPr>
              <a:t> Fit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6E1A550-B52D-4BDC-A8B4-D73AE5A00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937979"/>
            <a:ext cx="7427595" cy="55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68658"/>
      </p:ext>
    </p:extLst>
  </p:cSld>
  <p:clrMapOvr>
    <a:masterClrMapping/>
  </p:clrMapOvr>
  <p:transition advTm="2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Infit: </a:t>
            </a:r>
            <a:r>
              <a:rPr lang="en-US" altLang="de-DE" sz="2200" dirty="0" err="1">
                <a:latin typeface="Calibri" pitchFamily="34" charset="0"/>
              </a:rPr>
              <a:t>Beispiel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für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schlechten</a:t>
            </a:r>
            <a:r>
              <a:rPr lang="en-US" altLang="de-DE" sz="2200" dirty="0">
                <a:latin typeface="Calibri" pitchFamily="34" charset="0"/>
              </a:rPr>
              <a:t> Fit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8773D5-896E-41ED-8360-4ABFA1822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81" y="951314"/>
            <a:ext cx="7420927" cy="557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20022"/>
      </p:ext>
    </p:extLst>
  </p:cSld>
  <p:clrMapOvr>
    <a:masterClrMapping/>
  </p:clrMapOvr>
  <p:transition advTm="2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Infit: </a:t>
            </a:r>
            <a:r>
              <a:rPr lang="en-US" altLang="de-DE" sz="2200" dirty="0" err="1">
                <a:latin typeface="Calibri" pitchFamily="34" charset="0"/>
              </a:rPr>
              <a:t>Beispiel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für</a:t>
            </a:r>
            <a:r>
              <a:rPr lang="en-US" altLang="de-DE" sz="2200" dirty="0">
                <a:latin typeface="Calibri" pitchFamily="34" charset="0"/>
              </a:rPr>
              <a:t> “Overfit”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AB6340C-5F5A-4976-B877-E0D0CB80F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996652"/>
            <a:ext cx="7434262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26945"/>
      </p:ext>
    </p:extLst>
  </p:cSld>
  <p:clrMapOvr>
    <a:masterClrMapping/>
  </p:clrMapOvr>
  <p:transition advTm="20000"/>
</p:sld>
</file>

<file path=ppt/theme/theme1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1317</Words>
  <Application>Microsoft Office PowerPoint</Application>
  <PresentationFormat>Bildschirmpräsentation (4:3)</PresentationFormat>
  <Paragraphs>266</Paragraphs>
  <Slides>18</Slides>
  <Notes>18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30" baseType="lpstr">
      <vt:lpstr>ＭＳ Ｐゴシック</vt:lpstr>
      <vt:lpstr>Arial</vt:lpstr>
      <vt:lpstr>Calibri</vt:lpstr>
      <vt:lpstr>Cambria</vt:lpstr>
      <vt:lpstr>Cambria Math</vt:lpstr>
      <vt:lpstr>Consolas</vt:lpstr>
      <vt:lpstr>Symbol</vt:lpstr>
      <vt:lpstr>Times New Roman</vt:lpstr>
      <vt:lpstr>Wingdings</vt:lpstr>
      <vt:lpstr>Wingdings 3</vt:lpstr>
      <vt:lpstr>1_Standarddesign</vt:lpstr>
      <vt:lpstr>Formel</vt:lpstr>
      <vt:lpstr>PowerPoint-Präsentation</vt:lpstr>
      <vt:lpstr>Überblick: R-Pakete für IRT-Modellierung </vt:lpstr>
      <vt:lpstr>Erste Übung</vt:lpstr>
      <vt:lpstr>Raschmodell, Annahme 1: parallele Itemcharakteristikkurven</vt:lpstr>
      <vt:lpstr>Alternativ: 2PL-Modell, keine parallelen ICCs</vt:lpstr>
      <vt:lpstr>Prüfung der Raschhomogenität</vt:lpstr>
      <vt:lpstr>Infit: Beispiel für guten Fit</vt:lpstr>
      <vt:lpstr>Infit: Beispiel für schlechten Fit</vt:lpstr>
      <vt:lpstr>Infit: Beispiel für “Overfit”</vt:lpstr>
      <vt:lpstr>Aber: Infit kann missverständlich sein</vt:lpstr>
      <vt:lpstr>Prüfung der Raschhomogenität</vt:lpstr>
      <vt:lpstr>Prüfung der lokalen stochastischen Unabhängigkeit </vt:lpstr>
      <vt:lpstr>Eigene Übung</vt:lpstr>
      <vt:lpstr>Datensatz im Langformat vs. Wideformat</vt:lpstr>
      <vt:lpstr>Eigene Übung</vt:lpstr>
      <vt:lpstr>Annahme 2, Unidimensionalitätsannahme </vt:lpstr>
      <vt:lpstr>DIF: Differential Item Functioning</vt:lpstr>
      <vt:lpstr>Mehrdimensionale IRT-Modelle</vt:lpstr>
    </vt:vector>
  </TitlesOfParts>
  <Company>HU IQB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GEBF2015</dc:title>
  <dc:creator>Aleksander Kocaj</dc:creator>
  <cp:lastModifiedBy>Sebastian Weirich</cp:lastModifiedBy>
  <cp:revision>1536</cp:revision>
  <cp:lastPrinted>2013-06-17T07:15:28Z</cp:lastPrinted>
  <dcterms:created xsi:type="dcterms:W3CDTF">2005-12-15T11:27:48Z</dcterms:created>
  <dcterms:modified xsi:type="dcterms:W3CDTF">2024-09-23T07:47:51Z</dcterms:modified>
</cp:coreProperties>
</file>