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904" r:id="rId2"/>
    <p:sldId id="972" r:id="rId3"/>
    <p:sldId id="1073" r:id="rId4"/>
    <p:sldId id="1074" r:id="rId5"/>
    <p:sldId id="1072" r:id="rId6"/>
    <p:sldId id="1075" r:id="rId7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CE"/>
    <a:srgbClr val="3B3BF7"/>
    <a:srgbClr val="F3DBAB"/>
    <a:srgbClr val="CCCCFF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8" autoAdjust="0"/>
    <p:restoredTop sz="87398" autoAdjust="0"/>
  </p:normalViewPr>
  <p:slideViewPr>
    <p:cSldViewPr>
      <p:cViewPr>
        <p:scale>
          <a:sx n="100" d="100"/>
          <a:sy n="100" d="100"/>
        </p:scale>
        <p:origin x="1758" y="324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23.09.2024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23.09.2024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2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3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3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4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0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5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7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38F3F59-5929-46F8-BDCC-841BDF60EF5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22B3FC46-33AE-40EE-A047-2AFDB51A901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46B832D-DA30-49DF-9A0A-EF5CF885B1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931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23.09.2024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Raschmodell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als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Spezialfall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des GLMM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25" r:id="rId3"/>
    <p:sldLayoutId id="2147484226" r:id="rId4"/>
    <p:sldLayoutId id="2147484227" r:id="rId5"/>
    <p:sldLayoutId id="2147484228" r:id="rId6"/>
    <p:sldLayoutId id="2147484214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15" r:id="rId14"/>
    <p:sldLayoutId id="2147484216" r:id="rId15"/>
    <p:sldLayoutId id="2147484402" r:id="rId1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712968" cy="260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4365774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4A9634F-7920-4475-BAB3-5920D3B0EBC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41289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Das Raschmodell als Spezialfall des Allgemeinen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Linearen Gemischen Modells (</a:t>
            </a:r>
            <a:r>
              <a:rPr lang="de-DE" altLang="de-DE" sz="2200" dirty="0" err="1">
                <a:solidFill>
                  <a:srgbClr val="8E0000"/>
                </a:solidFill>
                <a:latin typeface="Calibri" pitchFamily="34" charset="0"/>
              </a:rPr>
              <a:t>Generalized</a:t>
            </a: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 Linear Mixed Model, GLMM)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mit fixierten Effekten auf der Item-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und zufälligen Effekten auf der Personenseite</a:t>
            </a:r>
            <a:endParaRPr lang="de-DE" altLang="de-DE" sz="2200" dirty="0">
              <a:latin typeface="Calibri" pitchFamily="34" charset="0"/>
            </a:endParaRPr>
          </a:p>
        </p:txBody>
      </p:sp>
    </p:spTree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Bis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jetzt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als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reines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Keine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Zusammenhangsanalysen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Generalized Linear Mixed Models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Framework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Modellierung</a:t>
            </a:r>
            <a:r>
              <a:rPr lang="en-US" altLang="de-DE" sz="1400" dirty="0">
                <a:latin typeface="Calibri" pitchFamily="34" charset="0"/>
              </a:rPr>
              <a:t> (log-)</a:t>
            </a:r>
            <a:r>
              <a:rPr lang="en-US" altLang="de-DE" sz="1400" dirty="0" err="1">
                <a:latin typeface="Calibri" pitchFamily="34" charset="0"/>
              </a:rPr>
              <a:t>linearer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fixierte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Fixiert</a:t>
            </a:r>
            <a:r>
              <a:rPr lang="en-US" altLang="de-DE" sz="1400" dirty="0">
                <a:latin typeface="Calibri" pitchFamily="34" charset="0"/>
              </a:rPr>
              <a:t>: “Levels” der </a:t>
            </a:r>
            <a:r>
              <a:rPr lang="en-US" altLang="de-DE" sz="1400" dirty="0" err="1">
                <a:latin typeface="Calibri" pitchFamily="34" charset="0"/>
              </a:rPr>
              <a:t>Variablen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begrenzt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Geschlecht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Zufällig</a:t>
            </a:r>
            <a:r>
              <a:rPr lang="en-US" altLang="de-DE" sz="1400" dirty="0">
                <a:latin typeface="Calibri" pitchFamily="34" charset="0"/>
              </a:rPr>
              <a:t>: “Levels” der </a:t>
            </a:r>
            <a:r>
              <a:rPr lang="en-US" altLang="de-DE" sz="1400" dirty="0" err="1">
                <a:latin typeface="Calibri" pitchFamily="34" charset="0"/>
              </a:rPr>
              <a:t>Variablen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unbegrenzt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sehr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groß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individuelle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Itemeffekte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Das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kann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GLMM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fixierten</a:t>
            </a:r>
            <a:r>
              <a:rPr lang="en-US" altLang="de-DE" sz="1400" dirty="0">
                <a:latin typeface="Calibri" pitchFamily="34" charset="0"/>
              </a:rPr>
              <a:t> Item- und </a:t>
            </a:r>
            <a:r>
              <a:rPr lang="en-US" altLang="de-DE" sz="1400" dirty="0" err="1">
                <a:latin typeface="Calibri" pitchFamily="34" charset="0"/>
              </a:rPr>
              <a:t>zufälligen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Personeneffekten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verstanden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.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GLMM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noch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mehr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Ebenen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und Items </a:t>
            </a:r>
            <a:r>
              <a:rPr lang="en-US" altLang="de-DE" sz="1400" dirty="0" err="1">
                <a:latin typeface="Calibri" pitchFamily="34" charset="0"/>
              </a:rPr>
              <a:t>betrachtet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(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große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Flexibilität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),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z.B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.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Messzeitpunkte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(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genestet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in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Personen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),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Im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GLMM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können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auch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Interaktionen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von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Effekten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verschiedener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Ebenen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modelliert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</a:t>
            </a:r>
            <a:r>
              <a:rPr lang="de-DE" altLang="de-DE" sz="1400" dirty="0">
                <a:latin typeface="Calibri" pitchFamily="34" charset="0"/>
                <a:sym typeface="Symbol" panose="05050102010706020507" pitchFamily="18" charset="2"/>
              </a:rPr>
              <a:t>Tag1_2Nachmittag_Nr2_Raschmodell_als_GLMM.r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 </a:t>
            </a:r>
            <a:r>
              <a:rPr lang="en-US" altLang="de-DE" sz="1200" dirty="0">
                <a:latin typeface="Calibri" pitchFamily="34" charset="0"/>
              </a:rPr>
              <a:t>(De </a:t>
            </a:r>
            <a:r>
              <a:rPr lang="en-US" altLang="de-DE" sz="1200" dirty="0" err="1">
                <a:latin typeface="Calibri" pitchFamily="34" charset="0"/>
              </a:rPr>
              <a:t>Boeck</a:t>
            </a:r>
            <a:r>
              <a:rPr lang="en-US" altLang="de-DE" sz="1200" dirty="0">
                <a:latin typeface="Calibri" pitchFamily="34" charset="0"/>
              </a:rPr>
              <a:t> &amp; Wilson, 2004)</a:t>
            </a:r>
            <a:endParaRPr lang="de-DE" altLang="de-DE" sz="1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GLMM vs.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modelliert</a:t>
            </a:r>
            <a:r>
              <a:rPr lang="en-US" altLang="de-DE" sz="1400" dirty="0">
                <a:latin typeface="Calibri" pitchFamily="34" charset="0"/>
              </a:rPr>
              <a:t> (“Minus”-</a:t>
            </a:r>
            <a:r>
              <a:rPr lang="en-US" altLang="de-DE" sz="1400" dirty="0" err="1">
                <a:latin typeface="Calibri" pitchFamily="34" charset="0"/>
              </a:rPr>
              <a:t>Parametrisierung</a:t>
            </a:r>
            <a:r>
              <a:rPr lang="en-US" altLang="de-DE" sz="1400" dirty="0">
                <a:latin typeface="Calibri" pitchFamily="34" charset="0"/>
              </a:rPr>
              <a:t>): </a:t>
            </a:r>
            <a:br>
              <a:rPr lang="en-US" altLang="de-DE" sz="1400" dirty="0">
                <a:latin typeface="Calibri" pitchFamily="34" charset="0"/>
              </a:rPr>
            </a:b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GLMM “</a:t>
            </a:r>
            <a:r>
              <a:rPr lang="en-US" altLang="de-DE" sz="1400" dirty="0" err="1">
                <a:latin typeface="Calibri" pitchFamily="34" charset="0"/>
              </a:rPr>
              <a:t>Itemleichtigkeiten</a:t>
            </a:r>
            <a:r>
              <a:rPr lang="en-US" altLang="de-DE" sz="1400" dirty="0">
                <a:latin typeface="Calibri" pitchFamily="34" charset="0"/>
              </a:rPr>
              <a:t>”, also additive </a:t>
            </a:r>
            <a:r>
              <a:rPr lang="en-US" altLang="de-DE" sz="1400" dirty="0" err="1">
                <a:latin typeface="Calibri" pitchFamily="34" charset="0"/>
              </a:rPr>
              <a:t>lineare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: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Notation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X: </a:t>
            </a:r>
            <a:r>
              <a:rPr lang="en-US" altLang="de-DE" sz="1400" dirty="0" err="1">
                <a:latin typeface="Calibri" pitchFamily="34" charset="0"/>
              </a:rPr>
              <a:t>Prädiktor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fixiertem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Z: </a:t>
            </a:r>
            <a:r>
              <a:rPr lang="en-US" altLang="de-DE" sz="1400" dirty="0" err="1">
                <a:latin typeface="Calibri" pitchFamily="34" charset="0"/>
              </a:rPr>
              <a:t>Prädiktor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in GLMM Notation:                    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Letzteres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dient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Modellidentifizierung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random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ranef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(mod2)</a:t>
            </a:r>
          </a:p>
          <a:p>
            <a:pPr marL="447675" indent="0" latinLnBrk="1">
              <a:spcAft>
                <a:spcPts val="1000"/>
              </a:spcAft>
            </a:pP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Mittelwert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des random effects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entspricht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naeherungsweise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0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random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person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digits 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-4e-04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standardabweichung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des random effects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entspricht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naeherungsweise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random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person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digits 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1.1037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r>
              <a:rPr lang="en-US" altLang="de-DE" sz="1400" dirty="0">
                <a:latin typeface="Calibri" pitchFamily="34" charset="0"/>
              </a:rPr>
              <a:t> 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B4752A58-48A1-45CC-AB68-D1C08F62B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578401"/>
              </p:ext>
            </p:extLst>
          </p:nvPr>
        </p:nvGraphicFramePr>
        <p:xfrm>
          <a:off x="1294316" y="1817283"/>
          <a:ext cx="19659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68" name="Formel" r:id="rId4" imgW="1638300" imgH="228600" progId="Equation.3">
                  <p:embed/>
                </p:oleObj>
              </mc:Choice>
              <mc:Fallback>
                <p:oleObj name="Formel" r:id="rId4" imgW="1638300" imgH="228600" progId="Equation.3">
                  <p:embed/>
                  <p:pic>
                    <p:nvPicPr>
                      <p:cNvPr id="17" name="Objekt 16">
                        <a:extLst>
                          <a:ext uri="{FF2B5EF4-FFF2-40B4-BE49-F238E27FC236}">
                            <a16:creationId xmlns:a16="http://schemas.microsoft.com/office/drawing/2014/main" id="{77E38A9A-F705-4584-9882-92A64C2949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316" y="1817283"/>
                        <a:ext cx="196596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500A5575-D4D9-4B21-B954-98CE9B66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253095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13A67712-D0C1-4F9B-8D8C-620D2F6B8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293121"/>
              </p:ext>
            </p:extLst>
          </p:nvPr>
        </p:nvGraphicFramePr>
        <p:xfrm>
          <a:off x="5737587" y="2170258"/>
          <a:ext cx="25450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69" r:id="rId6" imgW="2120900" imgH="444500" progId="Equation.3">
                  <p:embed/>
                </p:oleObj>
              </mc:Choice>
              <mc:Fallback>
                <p:oleObj r:id="rId6" imgW="21209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587" y="2170258"/>
                        <a:ext cx="254508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8351044D-DB1C-4A47-8C0C-1EF72067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700770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2" name="Objekt 21">
            <a:extLst>
              <a:ext uri="{FF2B5EF4-FFF2-40B4-BE49-F238E27FC236}">
                <a16:creationId xmlns:a16="http://schemas.microsoft.com/office/drawing/2014/main" id="{EAFB7D0C-E501-44D9-999A-63C62F92F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293121"/>
              </p:ext>
            </p:extLst>
          </p:nvPr>
        </p:nvGraphicFramePr>
        <p:xfrm>
          <a:off x="4134644" y="3453455"/>
          <a:ext cx="25450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70" r:id="rId8" imgW="2120900" imgH="444500" progId="Equation.3">
                  <p:embed/>
                </p:oleObj>
              </mc:Choice>
              <mc:Fallback>
                <p:oleObj r:id="rId8" imgW="2120900" imgH="444500" progId="Equation.3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13A67712-D0C1-4F9B-8D8C-620D2F6B8D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644" y="3453455"/>
                        <a:ext cx="254508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>
            <a:extLst>
              <a:ext uri="{FF2B5EF4-FFF2-40B4-BE49-F238E27FC236}">
                <a16:creationId xmlns:a16="http://schemas.microsoft.com/office/drawing/2014/main" id="{A5A76A66-2DC0-4E2F-AD58-3FC3EA40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718DC8C0-81F7-4ADF-BF88-2BBDD2E8F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51679"/>
              </p:ext>
            </p:extLst>
          </p:nvPr>
        </p:nvGraphicFramePr>
        <p:xfrm>
          <a:off x="7136924" y="3565773"/>
          <a:ext cx="109728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71" r:id="rId9" imgW="914400" imgH="254000" progId="Equation.3">
                  <p:embed/>
                </p:oleObj>
              </mc:Choice>
              <mc:Fallback>
                <p:oleObj r:id="rId9" imgW="9144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924" y="3565773"/>
                        <a:ext cx="109728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>
            <a:extLst>
              <a:ext uri="{FF2B5EF4-FFF2-40B4-BE49-F238E27FC236}">
                <a16:creationId xmlns:a16="http://schemas.microsoft.com/office/drawing/2014/main" id="{219AF53E-B287-4122-A594-EF1674D9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125467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GLMM vs.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GLMMs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gut </a:t>
            </a:r>
            <a:r>
              <a:rPr lang="en-US" altLang="de-DE" sz="1400" dirty="0" err="1">
                <a:latin typeface="Calibri" pitchFamily="34" charset="0"/>
              </a:rPr>
              <a:t>geeignet</a:t>
            </a:r>
            <a:r>
              <a:rPr lang="en-US" altLang="de-DE" sz="1400" dirty="0">
                <a:latin typeface="Calibri" pitchFamily="34" charset="0"/>
              </a:rPr>
              <a:t>, um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Vielzahl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Modellen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Rasch-”</a:t>
            </a:r>
            <a:r>
              <a:rPr lang="en-US" altLang="de-DE" sz="1400" dirty="0" err="1">
                <a:latin typeface="Calibri" pitchFamily="34" charset="0"/>
              </a:rPr>
              <a:t>Familie</a:t>
            </a:r>
            <a:r>
              <a:rPr lang="en-US" altLang="de-DE" sz="1400" dirty="0">
                <a:latin typeface="Calibri" pitchFamily="34" charset="0"/>
              </a:rPr>
              <a:t>” (1pl)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Linear-</a:t>
            </a:r>
            <a:r>
              <a:rPr lang="en-US" altLang="de-DE" sz="1400" dirty="0" err="1">
                <a:latin typeface="Calibri" pitchFamily="34" charset="0"/>
              </a:rPr>
              <a:t>logistische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Testmodelle</a:t>
            </a:r>
            <a:r>
              <a:rPr lang="en-US" altLang="de-DE" sz="1400" dirty="0">
                <a:latin typeface="Calibri" pitchFamily="34" charset="0"/>
              </a:rPr>
              <a:t> (LLTMs), </a:t>
            </a:r>
            <a:r>
              <a:rPr lang="en-US" altLang="de-DE" sz="1400" dirty="0" err="1">
                <a:latin typeface="Calibri" pitchFamily="34" charset="0"/>
              </a:rPr>
              <a:t>Längsschnittmodelle</a:t>
            </a:r>
            <a:r>
              <a:rPr lang="en-US" altLang="de-DE" sz="1400" dirty="0">
                <a:latin typeface="Calibri" pitchFamily="34" charset="0"/>
              </a:rPr>
              <a:t>, …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“</a:t>
            </a:r>
            <a:r>
              <a:rPr lang="en-US" altLang="de-DE" sz="1400" dirty="0" err="1">
                <a:latin typeface="Calibri" pitchFamily="34" charset="0"/>
              </a:rPr>
              <a:t>klassische</a:t>
            </a:r>
            <a:r>
              <a:rPr lang="en-US" altLang="de-DE" sz="1400" dirty="0">
                <a:latin typeface="Calibri" pitchFamily="34" charset="0"/>
              </a:rPr>
              <a:t>” IRT/</a:t>
            </a:r>
            <a:r>
              <a:rPr lang="en-US" altLang="de-DE" sz="1400" dirty="0" err="1">
                <a:latin typeface="Calibri" pitchFamily="34" charset="0"/>
              </a:rPr>
              <a:t>Raschmodelle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weniger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flexibel</a:t>
            </a: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besteht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aus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drei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Komponenten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en-US" altLang="de-DE" sz="1400" dirty="0" err="1">
                <a:latin typeface="Calibri" pitchFamily="34" charset="0"/>
              </a:rPr>
              <a:t>Modellgleichung</a:t>
            </a:r>
            <a:r>
              <a:rPr lang="en-US" altLang="de-DE" sz="1400" dirty="0">
                <a:latin typeface="Calibri" pitchFamily="34" charset="0"/>
              </a:rPr>
              <a:t>:</a:t>
            </a: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en-US" altLang="de-DE" sz="1400" dirty="0" err="1">
                <a:latin typeface="Calibri" pitchFamily="34" charset="0"/>
              </a:rPr>
              <a:t>Transformationsfunktion</a:t>
            </a:r>
            <a:r>
              <a:rPr lang="en-US" altLang="de-DE" sz="1400" dirty="0">
                <a:latin typeface="Calibri" pitchFamily="34" charset="0"/>
              </a:rPr>
              <a:t>:</a:t>
            </a: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en-US" altLang="de-DE" sz="1400" dirty="0">
                <a:latin typeface="Calibri" pitchFamily="34" charset="0"/>
              </a:rPr>
              <a:t>Random component: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0A5575-D4D9-4B21-B954-98CE9B66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253095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351044D-DB1C-4A47-8C0C-1EF72067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700770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5A76A66-2DC0-4E2F-AD58-3FC3EA40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19AF53E-B287-4122-A594-EF1674D9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8044A7-798D-4BBB-B363-CE081FF8C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3050952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FEA8CD99-9DEE-44B2-8A9A-C60461D399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152042"/>
              </p:ext>
            </p:extLst>
          </p:nvPr>
        </p:nvGraphicFramePr>
        <p:xfrm>
          <a:off x="2687216" y="2977902"/>
          <a:ext cx="96012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7" r:id="rId4" imgW="800100" imgH="228600" progId="Equation.3">
                  <p:embed/>
                </p:oleObj>
              </mc:Choice>
              <mc:Fallback>
                <p:oleObj r:id="rId4" imgW="8001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216" y="2977902"/>
                        <a:ext cx="96012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33BA98D-7C82-48DC-8E49-DAE09DAC2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3429000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19F7C079-BABA-4477-BC65-DD348A72D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549506"/>
              </p:ext>
            </p:extLst>
          </p:nvPr>
        </p:nvGraphicFramePr>
        <p:xfrm>
          <a:off x="3305571" y="3381374"/>
          <a:ext cx="181356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8" r:id="rId6" imgW="1511300" imgH="482600" progId="Equation.3">
                  <p:embed/>
                </p:oleObj>
              </mc:Choice>
              <mc:Fallback>
                <p:oleObj r:id="rId6" imgW="15113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571" y="3381374"/>
                        <a:ext cx="1813560" cy="579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>
            <a:extLst>
              <a:ext uri="{FF2B5EF4-FFF2-40B4-BE49-F238E27FC236}">
                <a16:creationId xmlns:a16="http://schemas.microsoft.com/office/drawing/2014/main" id="{29D9572B-7F1F-44FD-92FC-95CF27707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41340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8" name="Objekt 17">
            <a:extLst>
              <a:ext uri="{FF2B5EF4-FFF2-40B4-BE49-F238E27FC236}">
                <a16:creationId xmlns:a16="http://schemas.microsoft.com/office/drawing/2014/main" id="{3BD110F9-0150-4D8F-8EC6-1B2E4ED5C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070247"/>
              </p:ext>
            </p:extLst>
          </p:nvPr>
        </p:nvGraphicFramePr>
        <p:xfrm>
          <a:off x="3059831" y="4134076"/>
          <a:ext cx="163068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9" r:id="rId8" imgW="1358900" imgH="228600" progId="Equation.3">
                  <p:embed/>
                </p:oleObj>
              </mc:Choice>
              <mc:Fallback>
                <p:oleObj r:id="rId8" imgW="1358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1" y="4134076"/>
                        <a:ext cx="163068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>
            <a:extLst>
              <a:ext uri="{FF2B5EF4-FFF2-40B4-BE49-F238E27FC236}">
                <a16:creationId xmlns:a16="http://schemas.microsoft.com/office/drawing/2014/main" id="{158A1FA1-848F-4A7C-BF0C-97E7B0C86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706" y="42940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0" name="Objekt 19">
            <a:extLst>
              <a:ext uri="{FF2B5EF4-FFF2-40B4-BE49-F238E27FC236}">
                <a16:creationId xmlns:a16="http://schemas.microsoft.com/office/drawing/2014/main" id="{F138025F-0BF0-45D2-B945-1962D0AC2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558847"/>
              </p:ext>
            </p:extLst>
          </p:nvPr>
        </p:nvGraphicFramePr>
        <p:xfrm>
          <a:off x="5155405" y="4128884"/>
          <a:ext cx="13563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80" r:id="rId10" imgW="1130300" imgH="228600" progId="Equation.3">
                  <p:embed/>
                </p:oleObj>
              </mc:Choice>
              <mc:Fallback>
                <p:oleObj r:id="rId10" imgW="1130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405" y="4128884"/>
                        <a:ext cx="135636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921406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Items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fixierte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Prädiktoren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i.d.R.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Personenseite</a:t>
            </a:r>
            <a:r>
              <a:rPr lang="en-US" altLang="de-DE" sz="1400" dirty="0">
                <a:latin typeface="Calibri" pitchFamily="34" charset="0"/>
              </a:rPr>
              <a:t>:      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und 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GLMM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oft </a:t>
            </a:r>
            <a:r>
              <a:rPr lang="en-US" altLang="de-DE" sz="1400" dirty="0" err="1">
                <a:latin typeface="Calibri" pitchFamily="34" charset="0"/>
              </a:rPr>
              <a:t>sinnvoll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auch</a:t>
            </a:r>
            <a:r>
              <a:rPr lang="en-US" altLang="de-DE" sz="1400" dirty="0">
                <a:latin typeface="Calibri" pitchFamily="34" charset="0"/>
              </a:rPr>
              <a:t> Items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Prädiktoren</a:t>
            </a:r>
            <a:r>
              <a:rPr lang="en-US" altLang="de-DE" sz="1400" dirty="0">
                <a:latin typeface="Calibri" pitchFamily="34" charset="0"/>
              </a:rPr>
              <a:t> auf Item- und/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Personenseite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Cross-level </a:t>
            </a:r>
            <a:r>
              <a:rPr lang="en-US" altLang="de-DE" sz="1400" dirty="0" err="1">
                <a:latin typeface="Calibri" pitchFamily="34" charset="0"/>
              </a:rPr>
              <a:t>Interaktionen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Zusammenhangsanalysen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1pl-Kontext </a:t>
            </a:r>
            <a:r>
              <a:rPr lang="en-US" altLang="de-DE" sz="1400" dirty="0" err="1">
                <a:latin typeface="Calibri" pitchFamily="34" charset="0"/>
              </a:rPr>
              <a:t>geeignet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D579C6-8FE4-45C1-A49A-92EE08BD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A9A51F20-F03B-4999-885F-4BE1EF534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079189"/>
              </p:ext>
            </p:extLst>
          </p:nvPr>
        </p:nvGraphicFramePr>
        <p:xfrm>
          <a:off x="4283968" y="1817283"/>
          <a:ext cx="19659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37" name="Formel" r:id="rId4" imgW="1638300" imgH="228600" progId="Equation.3">
                  <p:embed/>
                </p:oleObj>
              </mc:Choice>
              <mc:Fallback>
                <p:oleObj name="Formel" r:id="rId4" imgW="1638300" imgH="228600" progId="Equation.3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B4752A58-48A1-45CC-AB68-D1C08F62B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817283"/>
                        <a:ext cx="196596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1">
            <a:extLst>
              <a:ext uri="{FF2B5EF4-FFF2-40B4-BE49-F238E27FC236}">
                <a16:creationId xmlns:a16="http://schemas.microsoft.com/office/drawing/2014/main" id="{B1661288-E2B5-4288-A5D2-B3363A55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01FBFC6A-83C1-4704-AA9D-3B9EAE13B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659911"/>
              </p:ext>
            </p:extLst>
          </p:nvPr>
        </p:nvGraphicFramePr>
        <p:xfrm>
          <a:off x="6685756" y="1805578"/>
          <a:ext cx="10515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38" r:id="rId6" imgW="876300" imgH="228600" progId="Equation.3">
                  <p:embed/>
                </p:oleObj>
              </mc:Choice>
              <mc:Fallback>
                <p:oleObj r:id="rId6" imgW="8763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756" y="1805578"/>
                        <a:ext cx="105156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3">
            <a:extLst>
              <a:ext uri="{FF2B5EF4-FFF2-40B4-BE49-F238E27FC236}">
                <a16:creationId xmlns:a16="http://schemas.microsoft.com/office/drawing/2014/main" id="{AE6AF98F-02EE-4B3E-8A50-D37F7625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0916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9956D007-DF80-4F89-ACE0-9A9CC9DE3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08255"/>
              </p:ext>
            </p:extLst>
          </p:nvPr>
        </p:nvGraphicFramePr>
        <p:xfrm>
          <a:off x="1649388" y="2036465"/>
          <a:ext cx="1051560" cy="28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39" r:id="rId8" imgW="876300" imgH="241300" progId="Equation.3">
                  <p:embed/>
                </p:oleObj>
              </mc:Choice>
              <mc:Fallback>
                <p:oleObj r:id="rId8" imgW="8763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388" y="2036465"/>
                        <a:ext cx="1051560" cy="289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7009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Gütekriterien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vs. GLMM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b="1" dirty="0" err="1">
                <a:latin typeface="Calibri" pitchFamily="34" charset="0"/>
              </a:rPr>
              <a:t>Empfehlung</a:t>
            </a:r>
            <a:r>
              <a:rPr lang="en-US" altLang="de-DE" sz="1400" b="1" dirty="0">
                <a:latin typeface="Calibri" pitchFamily="34" charset="0"/>
              </a:rPr>
              <a:t>: </a:t>
            </a:r>
            <a:r>
              <a:rPr lang="en-US" altLang="de-DE" sz="1400" b="1" dirty="0" err="1">
                <a:latin typeface="Calibri" pitchFamily="34" charset="0"/>
              </a:rPr>
              <a:t>mehrschrittiges</a:t>
            </a:r>
            <a:r>
              <a:rPr lang="en-US" altLang="de-DE" sz="1400" b="1" dirty="0">
                <a:latin typeface="Calibri" pitchFamily="34" charset="0"/>
              </a:rPr>
              <a:t> </a:t>
            </a:r>
            <a:r>
              <a:rPr lang="en-US" altLang="de-DE" sz="1400" b="1" dirty="0" err="1">
                <a:latin typeface="Calibri" pitchFamily="34" charset="0"/>
              </a:rPr>
              <a:t>Vorgehen</a:t>
            </a:r>
            <a:r>
              <a:rPr lang="en-US" altLang="de-DE" sz="1400" b="1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, um die </a:t>
            </a:r>
            <a:r>
              <a:rPr lang="en-US" altLang="de-DE" sz="1400" dirty="0" err="1">
                <a:latin typeface="Calibri" pitchFamily="34" charset="0"/>
              </a:rPr>
              <a:t>Eignung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intendierte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Untersuchung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prüfen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GLMM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Überprüfung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konkreten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Forschungshypothesen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Eignung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Gütekriterien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Reliabilität</a:t>
            </a:r>
            <a:r>
              <a:rPr lang="en-US" altLang="de-DE" sz="1400" dirty="0">
                <a:latin typeface="Calibri" pitchFamily="34" charset="0"/>
              </a:rPr>
              <a:t>: da IRT “</a:t>
            </a:r>
            <a:r>
              <a:rPr lang="en-US" altLang="de-DE" sz="1400" dirty="0" err="1">
                <a:latin typeface="Calibri" pitchFamily="34" charset="0"/>
              </a:rPr>
              <a:t>itembasiert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hängt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Reliabilität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notwendig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aber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hinreichend</a:t>
            </a:r>
            <a:r>
              <a:rPr lang="en-US" altLang="de-DE" sz="1400" dirty="0">
                <a:latin typeface="Calibri" pitchFamily="34" charset="0"/>
              </a:rPr>
              <a:t>) von </a:t>
            </a:r>
            <a:r>
              <a:rPr lang="en-US" altLang="de-DE" sz="1400" dirty="0" err="1">
                <a:latin typeface="Calibri" pitchFamily="34" charset="0"/>
              </a:rPr>
              <a:t>Itemeigenschaften</a:t>
            </a:r>
            <a:r>
              <a:rPr lang="en-US" altLang="de-DE" sz="1400" dirty="0">
                <a:latin typeface="Calibri" pitchFamily="34" charset="0"/>
              </a:rPr>
              <a:t> ab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Passung</a:t>
            </a:r>
            <a:r>
              <a:rPr lang="en-US" altLang="de-DE" sz="1400" dirty="0">
                <a:latin typeface="Calibri" pitchFamily="34" charset="0"/>
              </a:rPr>
              <a:t> (Fit)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Lokale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stochastische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Unabhängigkeit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Unidimensionalität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Bedingungen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gegeben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gelten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kann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Reliabilität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WLE-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Konstrukt</a:t>
            </a:r>
            <a:r>
              <a:rPr lang="en-US" altLang="de-DE" sz="1400" dirty="0">
                <a:latin typeface="Calibri" pitchFamily="34" charset="0"/>
              </a:rPr>
              <a:t>- (</a:t>
            </a:r>
            <a:r>
              <a:rPr lang="en-US" altLang="de-DE" sz="1400" dirty="0" err="1">
                <a:latin typeface="Calibri" pitchFamily="34" charset="0"/>
              </a:rPr>
              <a:t>bzw</a:t>
            </a:r>
            <a:r>
              <a:rPr lang="en-US" altLang="de-DE" sz="1400" dirty="0">
                <a:latin typeface="Calibri" pitchFamily="34" charset="0"/>
              </a:rPr>
              <a:t>. EAP/PV)-</a:t>
            </a:r>
            <a:r>
              <a:rPr lang="en-US" altLang="de-DE" sz="1400" dirty="0" err="1">
                <a:latin typeface="Calibri" pitchFamily="34" charset="0"/>
              </a:rPr>
              <a:t>Reliabilität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Weighted Likelihood Estimate (WLE; Warm, 1989): </a:t>
            </a:r>
            <a:r>
              <a:rPr lang="en-US" altLang="de-DE" sz="1400" dirty="0" err="1">
                <a:latin typeface="Calibri" pitchFamily="34" charset="0"/>
              </a:rPr>
              <a:t>individueller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Personenparameter</a:t>
            </a:r>
            <a:r>
              <a:rPr lang="en-US" altLang="de-DE" sz="1400" dirty="0">
                <a:latin typeface="Calibri" pitchFamily="34" charset="0"/>
              </a:rPr>
              <a:t> (= “</a:t>
            </a:r>
            <a:r>
              <a:rPr lang="en-US" altLang="de-DE" sz="1400" dirty="0" err="1">
                <a:latin typeface="Calibri" pitchFamily="34" charset="0"/>
              </a:rPr>
              <a:t>Personenfähigkeit</a:t>
            </a:r>
            <a:r>
              <a:rPr lang="en-US" altLang="de-DE" sz="1400" dirty="0">
                <a:latin typeface="Calibri" pitchFamily="34" charset="0"/>
              </a:rPr>
              <a:t>”)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EAP: expected a posteriori estimate. </a:t>
            </a:r>
            <a:r>
              <a:rPr lang="en-US" altLang="de-DE" sz="1400" dirty="0" err="1">
                <a:latin typeface="Calibri" pitchFamily="34" charset="0"/>
              </a:rPr>
              <a:t>Erwartungswert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latenten</a:t>
            </a:r>
            <a:r>
              <a:rPr lang="en-US" altLang="de-DE" sz="1400" dirty="0">
                <a:latin typeface="Calibri" pitchFamily="34" charset="0"/>
              </a:rPr>
              <a:t> intra-</a:t>
            </a:r>
            <a:r>
              <a:rPr lang="en-US" altLang="de-DE" sz="1400" dirty="0" err="1">
                <a:latin typeface="Calibri" pitchFamily="34" charset="0"/>
              </a:rPr>
              <a:t>individuellen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Personenfähigkeitsverteilung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PV: plausible values. </a:t>
            </a:r>
            <a:r>
              <a:rPr lang="en-US" altLang="de-DE" sz="1400" dirty="0" err="1">
                <a:latin typeface="Calibri" pitchFamily="34" charset="0"/>
              </a:rPr>
              <a:t>Zufallsziehungen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EAP-</a:t>
            </a:r>
            <a:r>
              <a:rPr lang="en-US" altLang="de-DE" sz="1400" dirty="0" err="1">
                <a:latin typeface="Calibri" pitchFamily="34" charset="0"/>
              </a:rPr>
              <a:t>Verteilung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D579C6-8FE4-45C1-A49A-92EE08BD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" name="Rectangle 21">
            <a:extLst>
              <a:ext uri="{FF2B5EF4-FFF2-40B4-BE49-F238E27FC236}">
                <a16:creationId xmlns:a16="http://schemas.microsoft.com/office/drawing/2014/main" id="{B1661288-E2B5-4288-A5D2-B3363A55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AE6AF98F-02EE-4B3E-8A50-D37F7625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0916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624571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573</Words>
  <Application>Microsoft Office PowerPoint</Application>
  <PresentationFormat>Bildschirmpräsentation (4:3)</PresentationFormat>
  <Paragraphs>84</Paragraphs>
  <Slides>6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8" baseType="lpstr">
      <vt:lpstr>ＭＳ Ｐゴシック</vt:lpstr>
      <vt:lpstr>Arial</vt:lpstr>
      <vt:lpstr>Calibri</vt:lpstr>
      <vt:lpstr>Cambria</vt:lpstr>
      <vt:lpstr>Consolas</vt:lpstr>
      <vt:lpstr>Symbol</vt:lpstr>
      <vt:lpstr>Times New Roman</vt:lpstr>
      <vt:lpstr>Wingdings</vt:lpstr>
      <vt:lpstr>Wingdings 3</vt:lpstr>
      <vt:lpstr>1_Standarddesign</vt:lpstr>
      <vt:lpstr>Formel</vt:lpstr>
      <vt:lpstr>Equation.3</vt:lpstr>
      <vt:lpstr>PowerPoint-Präsentation</vt:lpstr>
      <vt:lpstr>Das Allgemeine Lineare Gemischte Modell</vt:lpstr>
      <vt:lpstr>Das Allgemeine Lineare Gemischte Modell (De Boeck &amp; Wilson, 2004)</vt:lpstr>
      <vt:lpstr>Das Allgemeine Lineare Gemischte Modell</vt:lpstr>
      <vt:lpstr>Das Allgemeine Lineare Gemischte Modell</vt:lpstr>
      <vt:lpstr>Gütekriterien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1523</cp:revision>
  <cp:lastPrinted>2013-06-17T07:15:28Z</cp:lastPrinted>
  <dcterms:created xsi:type="dcterms:W3CDTF">2005-12-15T11:27:48Z</dcterms:created>
  <dcterms:modified xsi:type="dcterms:W3CDTF">2024-09-23T08:25:54Z</dcterms:modified>
</cp:coreProperties>
</file>