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904" r:id="rId2"/>
    <p:sldId id="967" r:id="rId3"/>
    <p:sldId id="1040" r:id="rId4"/>
    <p:sldId id="961" r:id="rId5"/>
    <p:sldId id="968" r:id="rId6"/>
    <p:sldId id="982" r:id="rId7"/>
    <p:sldId id="1071" r:id="rId8"/>
    <p:sldId id="1043" r:id="rId9"/>
    <p:sldId id="1042" r:id="rId10"/>
    <p:sldId id="972" r:id="rId11"/>
    <p:sldId id="1072" r:id="rId12"/>
    <p:sldId id="1044" r:id="rId13"/>
    <p:sldId id="1046" r:id="rId14"/>
    <p:sldId id="1047" r:id="rId15"/>
    <p:sldId id="1048" r:id="rId16"/>
    <p:sldId id="1049" r:id="rId17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246" y="240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06.09.2024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06.09.2024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6004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73914B7-5A96-44A4-A951-2E4FFF779030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06.09.2024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Theoretische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Grundlagen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der IRT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136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492375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Modellierung latenter Variablen in Klassischer Testtheorie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und Item Response Theory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(AV):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der Person </a:t>
            </a:r>
            <a:r>
              <a:rPr lang="en-US" altLang="de-DE" sz="1400" i="1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 </a:t>
            </a:r>
            <a:r>
              <a:rPr lang="en-US" altLang="de-DE" sz="1400" i="1" dirty="0" err="1">
                <a:latin typeface="Calibri" pitchFamily="34" charset="0"/>
              </a:rPr>
              <a:t>i</a:t>
            </a:r>
            <a:endParaRPr lang="en-US" altLang="de-DE" sz="1400" i="1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selbst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transformierte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(“logit”)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vorhergesagt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Transformation? </a:t>
            </a:r>
            <a:r>
              <a:rPr lang="en-US" altLang="de-DE" sz="1400" dirty="0" err="1">
                <a:latin typeface="Calibri" pitchFamily="34" charset="0"/>
              </a:rPr>
              <a:t>Wahrscheinlichkeitswerte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auf das </a:t>
            </a:r>
            <a:r>
              <a:rPr lang="en-US" altLang="de-DE" sz="1400" dirty="0" err="1">
                <a:latin typeface="Calibri" pitchFamily="34" charset="0"/>
              </a:rPr>
              <a:t>Intervall</a:t>
            </a:r>
            <a:r>
              <a:rPr lang="en-US" altLang="de-DE" sz="1400" dirty="0">
                <a:latin typeface="Calibri" pitchFamily="34" charset="0"/>
              </a:rPr>
              <a:t> [0, 1] </a:t>
            </a:r>
            <a:r>
              <a:rPr lang="en-US" altLang="de-DE" sz="1400" dirty="0" err="1">
                <a:latin typeface="Calibri" pitchFamily="34" charset="0"/>
              </a:rPr>
              <a:t>beschränkt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adäquat</a:t>
            </a:r>
            <a:r>
              <a:rPr lang="en-US" altLang="de-DE" sz="1400" dirty="0">
                <a:latin typeface="Calibri" pitchFamily="34" charset="0"/>
              </a:rPr>
              <a:t> linear </a:t>
            </a:r>
            <a:r>
              <a:rPr lang="en-US" altLang="de-DE" sz="1400" dirty="0" err="1">
                <a:latin typeface="Calibri" pitchFamily="34" charset="0"/>
              </a:rPr>
              <a:t>zerlegt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Um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schätzen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muss Transformation </a:t>
            </a:r>
            <a:r>
              <a:rPr lang="en-US" altLang="de-DE" sz="1400" dirty="0" err="1">
                <a:latin typeface="Calibri" pitchFamily="34" charset="0"/>
              </a:rPr>
              <a:t>erfolgen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Logit-Transformation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&gt;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positivem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75%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98%  logit von 3.89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&lt;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negativem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-1.09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5%  logit von -2.94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=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Logit = 0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Theoretischer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Wertebereich</a:t>
            </a:r>
            <a:r>
              <a:rPr lang="en-US" altLang="de-DE" sz="1400" dirty="0">
                <a:latin typeface="Calibri" pitchFamily="34" charset="0"/>
              </a:rPr>
              <a:t> des Logits: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34DA3B3F-E8C5-4CE4-8B69-3C089CA7A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56934"/>
              </p:ext>
            </p:extLst>
          </p:nvPr>
        </p:nvGraphicFramePr>
        <p:xfrm>
          <a:off x="5364088" y="3050858"/>
          <a:ext cx="161544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8" r:id="rId4" imgW="1346200" imgH="431800" progId="Equation.3">
                  <p:embed/>
                </p:oleObj>
              </mc:Choice>
              <mc:Fallback>
                <p:oleObj r:id="rId4" imgW="1346200" imgH="4318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050858"/>
                        <a:ext cx="1615440" cy="518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00F90D2-AFC6-4F3D-8284-9599324D4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48014"/>
              </p:ext>
            </p:extLst>
          </p:nvPr>
        </p:nvGraphicFramePr>
        <p:xfrm>
          <a:off x="4632885" y="5725218"/>
          <a:ext cx="1462405" cy="25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9" r:id="rId6" imgW="1218671" imgH="215806" progId="Equation.3">
                  <p:embed/>
                </p:oleObj>
              </mc:Choice>
              <mc:Fallback>
                <p:oleObj r:id="rId6" imgW="1218671" imgH="215806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885" y="5725218"/>
                        <a:ext cx="1462405" cy="258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Logit der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schreibt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                                  und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Logit </a:t>
            </a:r>
            <a:r>
              <a:rPr lang="en-US" altLang="de-DE" sz="1400" dirty="0" err="1">
                <a:latin typeface="Calibri" pitchFamily="34" charset="0"/>
              </a:rPr>
              <a:t>ausschließlich</a:t>
            </a:r>
            <a:r>
              <a:rPr lang="en-US" altLang="de-DE" sz="1400" dirty="0">
                <a:latin typeface="Calibri" pitchFamily="34" charset="0"/>
              </a:rPr>
              <a:t> von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Person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ab </a:t>
            </a:r>
            <a:r>
              <a:rPr lang="en-US" altLang="de-DE" sz="1400" dirty="0">
                <a:latin typeface="Calibri" pitchFamily="34" charset="0"/>
                <a:sym typeface="Symbol"/>
              </a:rPr>
              <a:t>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Person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(</a:t>
            </a:r>
            <a:r>
              <a:rPr lang="en-US" altLang="de-DE" sz="1400" dirty="0" err="1">
                <a:latin typeface="Calibri" pitchFamily="34" charset="0"/>
              </a:rPr>
              <a:t>hypothetischen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derselben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Person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löst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und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in Relation </a:t>
            </a:r>
            <a:r>
              <a:rPr lang="en-US" altLang="de-DE" sz="1400" i="1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konkreter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Personenpopulation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bezogen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die Population der </a:t>
            </a:r>
            <a:r>
              <a:rPr lang="en-US" altLang="de-DE" sz="1400" dirty="0" err="1">
                <a:latin typeface="Calibri" pitchFamily="34" charset="0"/>
              </a:rPr>
              <a:t>Sekundarschüler</a:t>
            </a:r>
            <a:r>
              <a:rPr lang="en-US" altLang="de-DE" sz="1400" dirty="0">
                <a:latin typeface="Calibri" pitchFamily="34" charset="0"/>
              </a:rPr>
              <a:t> der 9. </a:t>
            </a:r>
            <a:r>
              <a:rPr lang="en-US" altLang="de-DE" sz="1400" dirty="0" err="1">
                <a:latin typeface="Calibri" pitchFamily="34" charset="0"/>
              </a:rPr>
              <a:t>Klasse</a:t>
            </a:r>
            <a:r>
              <a:rPr lang="en-US" altLang="de-DE" sz="1400" dirty="0">
                <a:latin typeface="Calibri" pitchFamily="34" charset="0"/>
              </a:rPr>
              <a:t>, die den MSA </a:t>
            </a:r>
            <a:r>
              <a:rPr lang="en-US" altLang="de-DE" sz="1400" dirty="0" err="1">
                <a:latin typeface="Calibri" pitchFamily="34" charset="0"/>
              </a:rPr>
              <a:t>anstreben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setzt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Modellbeziehung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voraus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beruhend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Datensatz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(also 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und 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einparametrische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Modell (1PL) </a:t>
            </a:r>
            <a:r>
              <a:rPr lang="en-US" altLang="de-DE" sz="1400" dirty="0" err="1">
                <a:latin typeface="Calibri" pitchFamily="34" charset="0"/>
              </a:rPr>
              <a:t>genannt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weil</a:t>
            </a:r>
            <a:r>
              <a:rPr lang="en-US" altLang="de-DE" sz="1400" dirty="0">
                <a:latin typeface="Calibri" pitchFamily="34" charset="0"/>
              </a:rPr>
              <a:t> pro Item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Parameter (die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None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A76B28A-91D8-4517-91BB-EF7BB2937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76894"/>
              </p:ext>
            </p:extLst>
          </p:nvPr>
        </p:nvGraphicFramePr>
        <p:xfrm>
          <a:off x="5656487" y="1487706"/>
          <a:ext cx="1249138" cy="2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4" r:id="rId4" imgW="1040948" imgH="228501" progId="Equation.3">
                  <p:embed/>
                </p:oleObj>
              </mc:Choice>
              <mc:Fallback>
                <p:oleObj r:id="rId4" imgW="104094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487" y="1487706"/>
                        <a:ext cx="1249138" cy="27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77E38A9A-F705-4584-9882-92A64C294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23278"/>
              </p:ext>
            </p:extLst>
          </p:nvPr>
        </p:nvGraphicFramePr>
        <p:xfrm>
          <a:off x="1331640" y="2665482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5" name="Formel" r:id="rId6" imgW="1638300" imgH="228600" progId="Equation.3">
                  <p:embed/>
                </p:oleObj>
              </mc:Choice>
              <mc:Fallback>
                <p:oleObj name="Formel" r:id="rId6" imgW="1638300" imgH="2286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65482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34158"/>
              </p:ext>
            </p:extLst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4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365335"/>
      </p:ext>
    </p:extLst>
  </p:cSld>
  <p:clrMapOvr>
    <a:masterClrMapping/>
  </p:clrMapOvr>
  <p:transition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2: </a:t>
            </a:r>
            <a:r>
              <a:rPr lang="en-US" altLang="de-DE" sz="22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2200" i="1" baseline="-25000" dirty="0">
                <a:latin typeface="Calibri" pitchFamily="34" charset="0"/>
              </a:rPr>
              <a:t>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ist</a:t>
            </a:r>
            <a:r>
              <a:rPr lang="en-US" altLang="de-DE" sz="2200" dirty="0">
                <a:latin typeface="Calibri" pitchFamily="34" charset="0"/>
              </a:rPr>
              <a:t> unidimensional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sämtliche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dürfen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etwa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Sprachhintergrund</a:t>
            </a:r>
            <a:r>
              <a:rPr lang="en-US" altLang="de-DE" sz="1400" dirty="0">
                <a:latin typeface="Calibri" pitchFamily="34" charset="0"/>
              </a:rPr>
              <a:t> etc.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Verletzung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Angenommen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zwei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Mathematikfähigkeit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Sprachfähigkeiten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erreichen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Mathematiktest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Test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“fair”; die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Raschmodells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, die Parameter des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möglicherweise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verfälscht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Alternative: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mehrdimensionale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, die Differential Item Functioning (DIF)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parametrisieren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Mehrdimensional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DIF: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87808"/>
              </p:ext>
            </p:extLst>
          </p:nvPr>
        </p:nvGraphicFramePr>
        <p:xfrm>
          <a:off x="2768600" y="4836958"/>
          <a:ext cx="19812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2" name="Formel" r:id="rId4" imgW="1650960" imgH="228600" progId="Equation.3">
                  <p:embed/>
                </p:oleObj>
              </mc:Choice>
              <mc:Fallback>
                <p:oleObj name="Formel" r:id="rId4" imgW="1650960" imgH="2286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36958"/>
                        <a:ext cx="19812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1313"/>
              </p:ext>
            </p:extLst>
          </p:nvPr>
        </p:nvGraphicFramePr>
        <p:xfrm>
          <a:off x="5508104" y="4844896"/>
          <a:ext cx="12493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3" name="Formel" r:id="rId6" imgW="1041120" imgH="215640" progId="Equation.3">
                  <p:embed/>
                </p:oleObj>
              </mc:Choice>
              <mc:Fallback>
                <p:oleObj name="Formel" r:id="rId6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844896"/>
                        <a:ext cx="124936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61389"/>
              </p:ext>
            </p:extLst>
          </p:nvPr>
        </p:nvGraphicFramePr>
        <p:xfrm>
          <a:off x="1763688" y="5458950"/>
          <a:ext cx="31543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4" name="Formel" r:id="rId8" imgW="2628720" imgH="241200" progId="Equation.3">
                  <p:embed/>
                </p:oleObj>
              </mc:Choice>
              <mc:Fallback>
                <p:oleObj name="Formel" r:id="rId8" imgW="262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58950"/>
                        <a:ext cx="315436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6992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Raschmodell</a:t>
            </a:r>
            <a:r>
              <a:rPr lang="en-US" altLang="de-DE" dirty="0">
                <a:latin typeface="Calibri" pitchFamily="34" charset="0"/>
              </a:rPr>
              <a:t>, </a:t>
            </a:r>
            <a:r>
              <a:rPr lang="en-US" altLang="de-DE" dirty="0" err="1">
                <a:latin typeface="Calibri" pitchFamily="34" charset="0"/>
              </a:rPr>
              <a:t>Annahme</a:t>
            </a:r>
            <a:r>
              <a:rPr lang="en-US" altLang="de-DE" dirty="0">
                <a:latin typeface="Calibri" pitchFamily="34" charset="0"/>
              </a:rPr>
              <a:t> 3: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stochastische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Unabhängigkeit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stochastische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Unabhängigkeit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Nach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Kontrolle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existieren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Beziehungen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Korrelationen</a:t>
            </a:r>
            <a:r>
              <a:rPr lang="en-US" altLang="de-DE" sz="1400" dirty="0">
                <a:latin typeface="Calibri" pitchFamily="34" charset="0"/>
              </a:rPr>
              <a:t>) der Items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de-DE" altLang="de-DE" sz="1400" dirty="0">
                <a:latin typeface="Calibri" pitchFamily="34" charset="0"/>
              </a:rPr>
              <a:t>ä</a:t>
            </a:r>
            <a:r>
              <a:rPr lang="en-US" altLang="de-DE" sz="1400" dirty="0" err="1">
                <a:latin typeface="Calibri" pitchFamily="34" charset="0"/>
              </a:rPr>
              <a:t>quivalent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eindimensionalen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000" dirty="0">
                <a:latin typeface="Calibri" pitchFamily="34" charset="0"/>
              </a:rPr>
              <a:t>(Lord &amp; </a:t>
            </a:r>
            <a:r>
              <a:rPr lang="en-US" altLang="de-DE" sz="1000" dirty="0" err="1">
                <a:latin typeface="Calibri" pitchFamily="34" charset="0"/>
              </a:rPr>
              <a:t>Novick</a:t>
            </a:r>
            <a:r>
              <a:rPr lang="en-US" altLang="de-DE" sz="1000" dirty="0">
                <a:latin typeface="Calibri" pitchFamily="34" charset="0"/>
              </a:rPr>
              <a:t>, 1968)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praktisch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würde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Gruppe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identischer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Test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lassen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ihre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korreliert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Weswegen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Annahme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Parameterschätzung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erfolgt</a:t>
            </a:r>
            <a:r>
              <a:rPr lang="en-US" altLang="de-DE" sz="1400" dirty="0">
                <a:latin typeface="Calibri" pitchFamily="34" charset="0"/>
              </a:rPr>
              <a:t> in Marginal Maximum Likelihood Estimation </a:t>
            </a:r>
            <a:r>
              <a:rPr lang="en-US" altLang="de-DE" sz="1000" dirty="0">
                <a:latin typeface="Calibri" pitchFamily="34" charset="0"/>
              </a:rPr>
              <a:t>(Adams &amp; Wu, 1997)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Antwortmusters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Produkt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Einzelwahrscheinlichkeiten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. Das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zulässig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Einzelereignisse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einzelnen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4187180"/>
            <a:ext cx="6529388" cy="9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06937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>
                <a:latin typeface="Calibri" pitchFamily="34" charset="0"/>
              </a:rPr>
              <a:t>Alternative: </a:t>
            </a:r>
            <a:r>
              <a:rPr lang="en-US" altLang="de-DE" dirty="0" err="1">
                <a:latin typeface="Calibri" pitchFamily="34" charset="0"/>
              </a:rPr>
              <a:t>Modelle</a:t>
            </a:r>
            <a:r>
              <a:rPr lang="en-US" altLang="de-DE" dirty="0">
                <a:latin typeface="Calibri" pitchFamily="34" charset="0"/>
              </a:rPr>
              <a:t>, die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Abhängigkeiten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parametrisieren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Behandlung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Copula-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(Braeken, 2011; Braeken, Tuerlinckx &amp; de Boeck, 2007)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Marginale Modelle für stochastische Abhängigkeit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Explanatorische Item-Response-Modelle </a:t>
            </a:r>
            <a:r>
              <a:rPr lang="nl-NL" altLang="de-DE" sz="1000" dirty="0">
                <a:latin typeface="Calibri" pitchFamily="34" charset="0"/>
              </a:rPr>
              <a:t>(Wilson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0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Problem: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Interpretierbarkeit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Parameter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Abhängigkeit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„Second, the parameter </a:t>
            </a:r>
            <a:r>
              <a:rPr lang="en-US" sz="1400" i="1" dirty="0">
                <a:latin typeface="Calibri" panose="020F0502020204030204" pitchFamily="34" charset="0"/>
                <a:sym typeface="Symbol"/>
              </a:rPr>
              <a:t></a:t>
            </a:r>
            <a:r>
              <a:rPr lang="en-US" sz="1400" baseline="-25000" dirty="0">
                <a:latin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</a:rPr>
              <a:t> does not have the natural interpretation of marking the point on the latent scale where the probability of a correct response is .5. […] The parameters pertaining to a single item cannot be seen as item difficulties“ </a:t>
            </a:r>
            <a:r>
              <a:rPr lang="nl-NL" altLang="de-DE" sz="1000" dirty="0">
                <a:latin typeface="Calibri" pitchFamily="34" charset="0"/>
              </a:rPr>
              <a:t>(Tuerlinckx &amp; de Boeck, 2004, S. 307)</a:t>
            </a:r>
            <a:endParaRPr lang="de-DE" sz="1000" dirty="0">
              <a:latin typeface="Calibri" panose="020F0502020204030204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  <a:sym typeface="Symbol"/>
              </a:rPr>
              <a:t>Je einfacher das Modell ist, desto besser und intuitiver lassen sich die Parameter interpretieren und verstehen. Aber: umso unwahrscheinlicher ist ggf. die Gültigkeit/Verlässlichkeit des Modells </a:t>
            </a:r>
            <a:endParaRPr lang="nl-NL" altLang="de-DE" sz="10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“All models are wrong but some are useful” </a:t>
            </a:r>
            <a:r>
              <a:rPr lang="en-US" sz="1000" dirty="0">
                <a:latin typeface="Calibri" panose="020F0502020204030204" pitchFamily="34" charset="0"/>
              </a:rPr>
              <a:t>(Box &amp; Draper, 1987; S. 74)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Wie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findet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man den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besten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Kompromiss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zwischen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Modellpassung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und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Interpretierbarkeit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?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580194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Zusammenfassung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messenden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Merkmale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latent,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Gemeinsame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Items und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Vergleichbare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Metrik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trotz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entwickelter</a:t>
            </a:r>
            <a:r>
              <a:rPr lang="en-US" altLang="de-DE" sz="1400" dirty="0">
                <a:latin typeface="Calibri" pitchFamily="34" charset="0"/>
              </a:rPr>
              <a:t> Tests/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Stichprobenunabhängige</a:t>
            </a:r>
            <a:r>
              <a:rPr lang="en-US" altLang="de-DE" sz="1400" dirty="0">
                <a:latin typeface="Calibri" pitchFamily="34" charset="0"/>
              </a:rPr>
              <a:t> (Item-)Parameter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möglichst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Eigenschaft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parallelen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günstig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Interpretation in und die </a:t>
            </a:r>
            <a:r>
              <a:rPr lang="en-US" altLang="de-DE" sz="1400" dirty="0" err="1">
                <a:latin typeface="Calibri" pitchFamily="34" charset="0"/>
              </a:rPr>
              <a:t>Konstruktion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Kompetenzstufenmodellen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Itemparameter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in </a:t>
            </a:r>
            <a:r>
              <a:rPr lang="en-US" altLang="de-DE" sz="1400" dirty="0" err="1">
                <a:latin typeface="Calibri" pitchFamily="34" charset="0"/>
              </a:rPr>
              <a:t>erwartete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Lösungswahrscheinlichkeiten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übersetzt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Einfache</a:t>
            </a:r>
            <a:r>
              <a:rPr lang="en-US" altLang="de-DE" sz="1400" dirty="0">
                <a:latin typeface="Calibri" pitchFamily="34" charset="0"/>
              </a:rPr>
              <a:t>/intuitive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Ergebnisse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437068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Überblick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Messinstrumente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und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in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Kompetenzdiagnostik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braucht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Messmodell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abgeleitet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Klassische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Testtheorie</a:t>
            </a:r>
            <a:r>
              <a:rPr lang="en-US" altLang="de-DE" sz="1400" dirty="0">
                <a:latin typeface="Calibri" pitchFamily="34" charset="0"/>
              </a:rPr>
              <a:t> (KTT)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Probabilistische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Testtheorie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Item Response Theory; IRT)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der </a:t>
            </a:r>
            <a:r>
              <a:rPr lang="en-US" altLang="de-DE" sz="1400" dirty="0" err="1">
                <a:latin typeface="Calibri" pitchFamily="34" charset="0"/>
              </a:rPr>
              <a:t>Kompetenzdiagnostik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vorwiegend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der IRT </a:t>
            </a:r>
            <a:r>
              <a:rPr lang="en-US" altLang="de-DE" sz="1400" dirty="0" err="1">
                <a:latin typeface="Calibri" pitchFamily="34" charset="0"/>
              </a:rPr>
              <a:t>anstatt</a:t>
            </a:r>
            <a:r>
              <a:rPr lang="en-US" altLang="de-DE" sz="1400" dirty="0">
                <a:latin typeface="Calibri" pitchFamily="34" charset="0"/>
              </a:rPr>
              <a:t> der KTT </a:t>
            </a:r>
            <a:r>
              <a:rPr lang="en-US" altLang="de-DE" sz="1400" dirty="0" err="1">
                <a:latin typeface="Calibri" pitchFamily="34" charset="0"/>
              </a:rPr>
              <a:t>zurückgegriffen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Verschiedene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1PL-Modell)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2PL/3PL-Modelle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Partial Credit model (PCM), Generalized Partial Credit model (GPCM)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Linear-</a:t>
            </a:r>
            <a:r>
              <a:rPr lang="en-US" altLang="de-DE" sz="1400" dirty="0" err="1">
                <a:latin typeface="Calibri" pitchFamily="34" charset="0"/>
              </a:rPr>
              <a:t>logistisches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Testmodell</a:t>
            </a:r>
            <a:r>
              <a:rPr lang="en-US" altLang="de-DE" sz="1400" dirty="0">
                <a:latin typeface="Calibri" pitchFamily="34" charset="0"/>
              </a:rPr>
              <a:t> (LLTM), </a:t>
            </a:r>
            <a:r>
              <a:rPr lang="en-US" altLang="de-DE" sz="1400" dirty="0" err="1">
                <a:latin typeface="Calibri" pitchFamily="34" charset="0"/>
              </a:rPr>
              <a:t>Multifacettenmodell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Literatur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zur</a:t>
            </a:r>
            <a:r>
              <a:rPr lang="en-US" altLang="de-DE" sz="2200" dirty="0">
                <a:latin typeface="Calibri" pitchFamily="34" charset="0"/>
              </a:rPr>
              <a:t> Item Response </a:t>
            </a:r>
            <a:r>
              <a:rPr lang="en-US" altLang="de-DE" sz="2200" dirty="0" err="1">
                <a:latin typeface="Calibri" pitchFamily="34" charset="0"/>
              </a:rPr>
              <a:t>Theorie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sz="1600" dirty="0" err="1"/>
              <a:t>Embretson</a:t>
            </a:r>
            <a:r>
              <a:rPr lang="de-DE" sz="1600" dirty="0"/>
              <a:t>, S. E. &amp; Reise, S. P. (2000). </a:t>
            </a:r>
            <a:r>
              <a:rPr lang="de-DE" sz="1600" i="1" dirty="0"/>
              <a:t>Item </a:t>
            </a:r>
            <a:r>
              <a:rPr lang="de-DE" sz="1600" i="1" dirty="0" err="1"/>
              <a:t>response</a:t>
            </a:r>
            <a:r>
              <a:rPr lang="de-DE" sz="1600" i="1" dirty="0"/>
              <a:t> </a:t>
            </a:r>
            <a:r>
              <a:rPr lang="de-DE" sz="1600" i="1" dirty="0" err="1"/>
              <a:t>theory</a:t>
            </a:r>
            <a:r>
              <a:rPr lang="de-DE" sz="1600" i="1" dirty="0"/>
              <a:t> </a:t>
            </a:r>
            <a:r>
              <a:rPr lang="de-DE" sz="1600" i="1" dirty="0" err="1"/>
              <a:t>for</a:t>
            </a:r>
            <a:r>
              <a:rPr lang="de-DE" sz="1600" i="1" dirty="0"/>
              <a:t> </a:t>
            </a:r>
            <a:r>
              <a:rPr lang="de-DE" sz="1600" i="1" dirty="0" err="1"/>
              <a:t>psychologists</a:t>
            </a:r>
            <a:r>
              <a:rPr lang="de-DE" sz="1600" dirty="0"/>
              <a:t>. </a:t>
            </a:r>
            <a:r>
              <a:rPr lang="de-DE" sz="1600" dirty="0" err="1"/>
              <a:t>Mahwah</a:t>
            </a:r>
            <a:r>
              <a:rPr lang="de-DE" sz="1600" dirty="0"/>
              <a:t>, NJ: </a:t>
            </a:r>
            <a:r>
              <a:rPr lang="de-DE" sz="1600" dirty="0" err="1"/>
              <a:t>Erlbaum</a:t>
            </a:r>
            <a:r>
              <a:rPr lang="de-DE" sz="1600" dirty="0"/>
              <a:t>.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/>
              <a:t>Hambleton, R. K., </a:t>
            </a:r>
            <a:r>
              <a:rPr lang="en-US" sz="1600" dirty="0" err="1"/>
              <a:t>Swaminathan</a:t>
            </a:r>
            <a:r>
              <a:rPr lang="en-US" sz="1600" dirty="0"/>
              <a:t>, H. &amp; Rogers, H. J. (1991). </a:t>
            </a:r>
            <a:r>
              <a:rPr lang="en-US" sz="1600" i="1" dirty="0"/>
              <a:t>Fundamentals of item response theory</a:t>
            </a:r>
            <a:r>
              <a:rPr lang="en-US" sz="1600" dirty="0"/>
              <a:t>. Newbury Park: Sage.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 err="1"/>
              <a:t>Kolen</a:t>
            </a:r>
            <a:r>
              <a:rPr lang="en-US" sz="1600" dirty="0"/>
              <a:t>, M. J. &amp; Brennan, R. L. (2004). </a:t>
            </a:r>
            <a:r>
              <a:rPr lang="en-US" sz="1600" i="1" dirty="0"/>
              <a:t>Testing equating, scaling, and linking: Methods and practice</a:t>
            </a:r>
            <a:r>
              <a:rPr lang="en-US" sz="1600" dirty="0"/>
              <a:t>. New York: Springer.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/>
              <a:t>Hambleton, R. K., &amp; Jones, R. W. (1993). Comparison of Classical Test Theory and Item Response Theory and Their Applications to Test Development. </a:t>
            </a:r>
            <a:r>
              <a:rPr lang="en-US" sz="1600" i="1" dirty="0"/>
              <a:t>Educational Measurement: Issues and Practice, </a:t>
            </a:r>
            <a:r>
              <a:rPr lang="en-US" sz="1600" dirty="0"/>
              <a:t>38-47.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sz="1600" dirty="0" err="1"/>
              <a:t>Robitzsch</a:t>
            </a:r>
            <a:r>
              <a:rPr lang="de-DE" sz="1600" dirty="0"/>
              <a:t>, A. (2009). Methodische Herausforderungen bei der Kalibrierung von Leistungstests. In </a:t>
            </a:r>
            <a:r>
              <a:rPr lang="de-DE" sz="1600" dirty="0" err="1"/>
              <a:t>Bremerich</a:t>
            </a:r>
            <a:r>
              <a:rPr lang="de-DE" sz="1600" dirty="0"/>
              <a:t>-Vos, A., </a:t>
            </a:r>
            <a:r>
              <a:rPr lang="de-DE" sz="1600" dirty="0" err="1"/>
              <a:t>Granzer</a:t>
            </a:r>
            <a:r>
              <a:rPr lang="de-DE" sz="1600" dirty="0"/>
              <a:t>, D. &amp; Köller, O. (Hrsg.). </a:t>
            </a:r>
            <a:r>
              <a:rPr lang="de-DE" sz="1600" i="1" dirty="0"/>
              <a:t>Bildungsstandards Deutsch und Mathematik. </a:t>
            </a:r>
            <a:r>
              <a:rPr lang="de-DE" sz="1600" dirty="0"/>
              <a:t>S. 42-106. Weinheim: Beltz Pädagogik.</a:t>
            </a:r>
            <a:endParaRPr lang="en-US" sz="1600" dirty="0"/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sz="1600" dirty="0"/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/>
              <a:t>De </a:t>
            </a:r>
            <a:r>
              <a:rPr lang="en-US" sz="1600" dirty="0" err="1"/>
              <a:t>Boeck</a:t>
            </a:r>
            <a:r>
              <a:rPr lang="en-US" sz="1600" dirty="0"/>
              <a:t>, P. &amp; Wilson, M. (</a:t>
            </a:r>
            <a:r>
              <a:rPr lang="en-US" sz="1600" dirty="0" err="1"/>
              <a:t>Hrsg</a:t>
            </a:r>
            <a:r>
              <a:rPr lang="en-US" sz="1600" dirty="0"/>
              <a:t>.), </a:t>
            </a:r>
            <a:r>
              <a:rPr lang="en-US" sz="1600" i="1" dirty="0"/>
              <a:t>Explanatory Item Response Models</a:t>
            </a:r>
            <a:r>
              <a:rPr lang="en-US" sz="1600" dirty="0"/>
              <a:t>. New York: Springer.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 err="1"/>
              <a:t>Hedeker</a:t>
            </a:r>
            <a:r>
              <a:rPr lang="en-US" sz="1600" dirty="0"/>
              <a:t>, D. </a:t>
            </a:r>
            <a:r>
              <a:rPr lang="en-US" sz="1600" dirty="0" err="1"/>
              <a:t>Mermelstein</a:t>
            </a:r>
            <a:r>
              <a:rPr lang="en-US" sz="1600" dirty="0"/>
              <a:t>, R. &amp; Flay, B. (2006). Application of Item Response Theory Models for Intensive Longitudinal Data. In T. A. Walls &amp; J. L. Schafer (Eds.). </a:t>
            </a:r>
            <a:r>
              <a:rPr lang="en-US" sz="1600" i="1" dirty="0"/>
              <a:t>Models for Intensive Longitudinal Data</a:t>
            </a:r>
            <a:r>
              <a:rPr lang="en-US" sz="1600" dirty="0"/>
              <a:t> (pp. 84-108). Oxford University Press, New York.</a:t>
            </a:r>
          </a:p>
        </p:txBody>
      </p:sp>
    </p:spTree>
    <p:extLst>
      <p:ext uri="{BB962C8B-B14F-4D97-AF65-F5344CB8AC3E}">
        <p14:creationId xmlns:p14="http://schemas.microsoft.com/office/powerpoint/2010/main" val="1948282727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Messinstrumente</a:t>
            </a:r>
            <a:r>
              <a:rPr lang="en-US" altLang="de-DE" sz="2200" dirty="0"/>
              <a:t> und </a:t>
            </a:r>
            <a:r>
              <a:rPr lang="en-US" altLang="de-DE" sz="2200" dirty="0" err="1"/>
              <a:t>Messmodelle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verlangt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Messinstrument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nicht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zwingend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</a:pP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notwendig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,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wenn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zu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messenden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Merkmale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latent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endParaRPr lang="en-US" altLang="de-DE" sz="1800" b="1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manifest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Messwert</a:t>
            </a:r>
            <a:r>
              <a:rPr lang="en-US" altLang="de-DE" sz="1400" dirty="0">
                <a:latin typeface="Calibri" pitchFamily="34" charset="0"/>
              </a:rPr>
              <a:t> = </a:t>
            </a:r>
            <a:r>
              <a:rPr lang="en-US" altLang="de-DE" sz="1400" dirty="0" err="1">
                <a:latin typeface="Calibri" pitchFamily="34" charset="0"/>
              </a:rPr>
              <a:t>Merkmalswert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Beispiele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Körpergröße</a:t>
            </a:r>
            <a:r>
              <a:rPr lang="en-US" altLang="de-DE" sz="1400" dirty="0">
                <a:latin typeface="Calibri" pitchFamily="34" charset="0"/>
              </a:rPr>
              <a:t> und -</a:t>
            </a:r>
            <a:r>
              <a:rPr lang="en-US" altLang="de-DE" sz="1400" dirty="0" err="1">
                <a:latin typeface="Calibri" pitchFamily="34" charset="0"/>
              </a:rPr>
              <a:t>gewicht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latent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hypothetische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Konstrukte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Messwert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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Merkmalswert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Beispiele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Intelligenz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Persönlichkeit</a:t>
            </a:r>
            <a:r>
              <a:rPr lang="en-US" altLang="de-DE" sz="1400" dirty="0">
                <a:latin typeface="Calibri" pitchFamily="34" charset="0"/>
              </a:rPr>
              <a:t> (“big five”), </a:t>
            </a:r>
            <a:r>
              <a:rPr lang="en-US" altLang="de-DE" sz="1400" dirty="0" err="1">
                <a:latin typeface="Calibri" pitchFamily="34" charset="0"/>
              </a:rPr>
              <a:t>Depressivität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mathematische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Kompetenz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Um </a:t>
            </a:r>
            <a:r>
              <a:rPr lang="en-US" altLang="de-DE" sz="1400" dirty="0" err="1">
                <a:latin typeface="Calibri" pitchFamily="34" charset="0"/>
              </a:rPr>
              <a:t>Aussagen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Merkmalswert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treffen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muss </a:t>
            </a:r>
            <a:r>
              <a:rPr lang="en-US" altLang="de-DE" sz="1400" dirty="0" err="1">
                <a:latin typeface="Calibri" pitchFamily="34" charset="0"/>
              </a:rPr>
              <a:t>definiert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, in </a:t>
            </a:r>
            <a:r>
              <a:rPr lang="en-US" altLang="de-DE" sz="1400" dirty="0" err="1">
                <a:latin typeface="Calibri" pitchFamily="34" charset="0"/>
              </a:rPr>
              <a:t>welcher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Merkmalswert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beobachteten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Messwerten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steht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Messmodell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Messmodelle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werden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aus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Testtheorien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abgeleitet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prominentesten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in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Sozial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- und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Verhaltensforschung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(KTT) und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probabilistische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(Item Response Theory; IRT)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 rot="16200000">
            <a:off x="-17934" y="3140969"/>
            <a:ext cx="1296145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Testtheorien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029719" y="3140968"/>
            <a:ext cx="1656184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KTT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747420" y="3140968"/>
            <a:ext cx="1656184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IRT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6200000">
            <a:off x="-17934" y="5003304"/>
            <a:ext cx="129614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Messmodelle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1906823" y="3448746"/>
            <a:ext cx="541076" cy="120439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152649" y="4653136"/>
            <a:ext cx="1547143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Paralleltestmodell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30312" y="5635377"/>
            <a:ext cx="183517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tau-Äquivalenzmodell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848" y="5003303"/>
            <a:ext cx="1728191" cy="523220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tau-</a:t>
            </a:r>
            <a:r>
              <a:rPr lang="de-DE" altLang="de-DE" sz="1400" dirty="0" err="1">
                <a:latin typeface="Calibri" pitchFamily="34" charset="0"/>
              </a:rPr>
              <a:t>kongenerisches</a:t>
            </a:r>
            <a:r>
              <a:rPr lang="de-DE" altLang="de-DE" sz="1400" dirty="0">
                <a:latin typeface="Calibri" pitchFamily="34" charset="0"/>
              </a:rPr>
              <a:t> Modell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456012" y="3448745"/>
            <a:ext cx="683940" cy="1554557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699792" y="3448746"/>
            <a:ext cx="368574" cy="218663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5940411" y="3441875"/>
            <a:ext cx="229777" cy="120439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973848" y="4646263"/>
            <a:ext cx="1547143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Raschmodell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52600" y="5628060"/>
            <a:ext cx="183517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… 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08826" y="4646264"/>
            <a:ext cx="1728191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2PL/3PL-Modell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963158" y="3441875"/>
            <a:ext cx="993218" cy="120439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547485" y="3441875"/>
            <a:ext cx="166497" cy="2186185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308826" y="5628060"/>
            <a:ext cx="1592288" cy="523220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partial </a:t>
            </a:r>
            <a:r>
              <a:rPr lang="de-DE" altLang="de-DE" sz="1400" dirty="0" err="1">
                <a:latin typeface="Calibri" pitchFamily="34" charset="0"/>
              </a:rPr>
              <a:t>credit</a:t>
            </a:r>
            <a:r>
              <a:rPr lang="de-DE" altLang="de-DE" sz="1400" dirty="0">
                <a:latin typeface="Calibri" pitchFamily="34" charset="0"/>
              </a:rPr>
              <a:t> Modell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736183" y="3448746"/>
            <a:ext cx="667421" cy="2179313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5B4D132-5EBD-4A66-80D0-9C0E02C531B9}"/>
              </a:ext>
            </a:extLst>
          </p:cNvPr>
          <p:cNvSpPr/>
          <p:nvPr/>
        </p:nvSpPr>
        <p:spPr bwMode="auto">
          <a:xfrm>
            <a:off x="5252600" y="2646785"/>
            <a:ext cx="2703776" cy="1204390"/>
          </a:xfrm>
          <a:prstGeom prst="ellipse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KTT (“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Messfehlertheorie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”):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Beobachtete</a:t>
            </a:r>
            <a:r>
              <a:rPr lang="en-US" altLang="de-DE" sz="1400" dirty="0">
                <a:latin typeface="Calibri" pitchFamily="34" charset="0"/>
              </a:rPr>
              <a:t> Wert = “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 Wert” + “</a:t>
            </a:r>
            <a:r>
              <a:rPr lang="en-US" altLang="de-DE" sz="1400" dirty="0" err="1">
                <a:latin typeface="Calibri" pitchFamily="34" charset="0"/>
              </a:rPr>
              <a:t>individueller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Fehler</a:t>
            </a:r>
            <a:r>
              <a:rPr lang="en-US" altLang="de-DE" sz="1400" dirty="0">
                <a:latin typeface="Calibri" pitchFamily="34" charset="0"/>
              </a:rPr>
              <a:t>”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</a:rPr>
              <a:t>Y</a:t>
            </a:r>
            <a:r>
              <a:rPr lang="en-US" altLang="de-DE" sz="1400" dirty="0">
                <a:latin typeface="Calibri" pitchFamily="34" charset="0"/>
              </a:rPr>
              <a:t> =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 </a:t>
            </a:r>
            <a:r>
              <a:rPr lang="en-US" altLang="de-DE" sz="1400" dirty="0">
                <a:latin typeface="Calibri" pitchFamily="34" charset="0"/>
                <a:sym typeface="Symbol"/>
              </a:rPr>
              <a:t>+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</a:t>
            </a:r>
            <a:r>
              <a:rPr lang="en-US" altLang="de-DE" sz="1400" dirty="0">
                <a:latin typeface="Calibri" pitchFamily="34" charset="0"/>
              </a:rPr>
              <a:t>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Erwartungswert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Fehlers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0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Messfehler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tatsächlicher</a:t>
            </a:r>
            <a:r>
              <a:rPr lang="en-US" altLang="de-DE" sz="1400" dirty="0">
                <a:latin typeface="Calibri" pitchFamily="34" charset="0"/>
              </a:rPr>
              <a:t> Wert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unkorreliert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Bsp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Beck’s Depressions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Inventar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(BDI)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Erfasst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Schweregrad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endogenen</a:t>
            </a:r>
            <a:r>
              <a:rPr lang="en-US" altLang="de-DE" sz="1400" dirty="0">
                <a:latin typeface="Calibri" pitchFamily="34" charset="0"/>
              </a:rPr>
              <a:t>) Depression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21 </a:t>
            </a:r>
            <a:r>
              <a:rPr lang="en-US" altLang="de-DE" sz="1400" dirty="0" err="1">
                <a:latin typeface="Calibri" pitchFamily="34" charset="0"/>
              </a:rPr>
              <a:t>Fragen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jeweils</a:t>
            </a:r>
            <a:r>
              <a:rPr lang="en-US" altLang="de-DE" sz="1400" dirty="0">
                <a:latin typeface="Calibri" pitchFamily="34" charset="0"/>
              </a:rPr>
              <a:t> 4 </a:t>
            </a:r>
            <a:r>
              <a:rPr lang="en-US" altLang="de-DE" sz="1400" dirty="0" err="1">
                <a:latin typeface="Calibri" pitchFamily="34" charset="0"/>
              </a:rPr>
              <a:t>Antwortoptionen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(0) Ich bin nicht traurig.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(1) Ich bin traurig.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(2) Ich bin die ganze Zeit traurig und komme nicht davon los.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(3) Ich bin so traurig oder unglücklich, dass ich es kaum noch ertrage.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Summenwerte</a:t>
            </a:r>
            <a:r>
              <a:rPr lang="en-US" altLang="de-DE" sz="1400" dirty="0">
                <a:latin typeface="Calibri" pitchFamily="34" charset="0"/>
              </a:rPr>
              <a:t> von minimal 0 </a:t>
            </a:r>
            <a:r>
              <a:rPr lang="en-US" altLang="de-DE" sz="1400" dirty="0" err="1">
                <a:latin typeface="Calibri" pitchFamily="34" charset="0"/>
              </a:rPr>
              <a:t>bis</a:t>
            </a:r>
            <a:r>
              <a:rPr lang="en-US" altLang="de-DE" sz="1400" dirty="0">
                <a:latin typeface="Calibri" pitchFamily="34" charset="0"/>
              </a:rPr>
              <a:t> max. 63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endParaRPr lang="en-US" altLang="de-DE" sz="1400" dirty="0">
              <a:latin typeface="Calibri" pitchFamily="34" charset="0"/>
            </a:endParaRP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0-8: Keine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9-13: Minimale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14-19: Leichte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20-28: Mittelschwere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29-63: Schwere Depression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KTT: 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Normierung anhand von Vergleichsgruppen (Referenz- oder Normpopulationen)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Beurteilung </a:t>
            </a:r>
            <a:r>
              <a:rPr lang="de-DE" altLang="de-DE" sz="1400">
                <a:latin typeface="Calibri" pitchFamily="34" charset="0"/>
              </a:rPr>
              <a:t>eines spezifischen individuellen </a:t>
            </a:r>
            <a:r>
              <a:rPr lang="de-DE" altLang="de-DE" sz="1400" dirty="0">
                <a:latin typeface="Calibri" pitchFamily="34" charset="0"/>
              </a:rPr>
              <a:t>Summenwertes (z.B. 37) erfolgt anhand eines Vergleichs mit anderen Personen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</a:rPr>
              <a:t>Problem: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Vergleichbarkeit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Testwerts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dem </a:t>
            </a:r>
            <a:r>
              <a:rPr lang="en-US" altLang="de-DE" sz="1400" dirty="0" err="1">
                <a:latin typeface="Calibri" pitchFamily="34" charset="0"/>
              </a:rPr>
              <a:t>Testwert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anderen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Depressionstest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 err="1">
                <a:latin typeface="Calibri" pitchFamily="34" charset="0"/>
              </a:rPr>
              <a:t>Voraussetzung</a:t>
            </a:r>
            <a:r>
              <a:rPr lang="en-US" altLang="de-DE" sz="1400" i="1" dirty="0">
                <a:latin typeface="Calibri" pitchFamily="34" charset="0"/>
              </a:rPr>
              <a:t>: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Verlässlichkeit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Messinstruments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davon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wie</a:t>
            </a:r>
            <a:r>
              <a:rPr lang="en-US" altLang="de-DE" sz="1400" dirty="0">
                <a:latin typeface="Calibri" pitchFamily="34" charset="0"/>
              </a:rPr>
              <a:t> oft es </a:t>
            </a:r>
            <a:r>
              <a:rPr lang="en-US" altLang="de-DE" sz="1400" dirty="0" err="1">
                <a:latin typeface="Calibri" pitchFamily="34" charset="0"/>
              </a:rPr>
              <a:t>bereits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eingesetzt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wurde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wie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bekannt</a:t>
            </a:r>
            <a:r>
              <a:rPr lang="en-US" altLang="de-DE" sz="1400" dirty="0">
                <a:latin typeface="Calibri" pitchFamily="34" charset="0"/>
              </a:rPr>
              <a:t> es </a:t>
            </a: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Diese Voraussetzungen sind in bestimmten Tests (Leistungs- oder Kompetenztests) möglicherweise nicht gegeben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Wenn die Items eines Intelligenz-/Kompetenztests bekannt sind, ist die Güte des Tests eingeschränkt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Mögliche Lösung: Paralleltests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Kompetenztests</a:t>
            </a:r>
            <a:r>
              <a:rPr lang="en-US" altLang="de-DE" sz="2200" dirty="0">
                <a:latin typeface="Calibri" pitchFamily="34" charset="0"/>
              </a:rPr>
              <a:t> (</a:t>
            </a:r>
            <a:r>
              <a:rPr lang="en-US" altLang="de-DE" sz="2200" dirty="0" err="1">
                <a:latin typeface="Calibri" pitchFamily="34" charset="0"/>
              </a:rPr>
              <a:t>z.B</a:t>
            </a:r>
            <a:r>
              <a:rPr lang="en-US" altLang="de-DE" sz="2200" dirty="0">
                <a:latin typeface="Calibri" pitchFamily="34" charset="0"/>
              </a:rPr>
              <a:t>. PISA)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Testinstrument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wechselt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Aufgabenveröffentlichung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);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trotzdem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sollen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Ergebnisse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jeweils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derselben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Metrik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abgebildet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Kompetenzstufenmodelle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definieren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kriteriale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Standards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z.B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Regelstandard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Beschreibungen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beziehen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Testaufgaben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Testitems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Kindes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Testaufgaben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vgl</a:t>
            </a:r>
            <a:r>
              <a:rPr lang="en-US" altLang="de-DE" sz="1400" dirty="0">
                <a:latin typeface="Calibri" pitchFamily="34" charset="0"/>
              </a:rPr>
              <a:t>. KTT: Die “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Vergleichspopulationen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nicht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geeignet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Testinstrument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Erhebungen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verändert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bleiben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Testleistungen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“Person X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Person Y”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beschrieben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Testitems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erfordern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Itemebene</a:t>
            </a: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78762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 </a:t>
            </a:r>
            <a:r>
              <a:rPr lang="en-US" altLang="de-DE" sz="1200" dirty="0">
                <a:latin typeface="Calibri" pitchFamily="34" charset="0"/>
              </a:rPr>
              <a:t>(Hambleton &amp; Jones, 1993)</a:t>
            </a:r>
            <a:endParaRPr lang="de-DE" altLang="de-DE" sz="1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10320"/>
              </p:ext>
            </p:extLst>
          </p:nvPr>
        </p:nvGraphicFramePr>
        <p:xfrm>
          <a:off x="683568" y="1397000"/>
          <a:ext cx="756084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mit anderen Personen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 mit Items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Schwache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(voraussetzungsarm)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Starke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(strikte Voraussetzungen)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stichprobenabhängig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stichprobenunabhängig: 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Item- und Personenparameter können auf gemeinsamer Skala abgebildet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Abhängigkeit der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Itemparameter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von Stichprobeneigenschaften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Invarianz von Item- und Personenparametern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„testbasiert“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„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itembasiert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06878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1969</Words>
  <Application>Microsoft Office PowerPoint</Application>
  <PresentationFormat>Bildschirmpräsentation (4:3)</PresentationFormat>
  <Paragraphs>244</Paragraphs>
  <Slides>16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Symbol</vt:lpstr>
      <vt:lpstr>Times New Roman</vt:lpstr>
      <vt:lpstr>Wingdings</vt:lpstr>
      <vt:lpstr>Wingdings 3</vt:lpstr>
      <vt:lpstr>1_Standarddesign</vt:lpstr>
      <vt:lpstr>Formel</vt:lpstr>
      <vt:lpstr>Equation.3</vt:lpstr>
      <vt:lpstr>PowerPoint-Präsentation</vt:lpstr>
      <vt:lpstr>Überblick </vt:lpstr>
      <vt:lpstr>Literatur zur Item Response Theorie</vt:lpstr>
      <vt:lpstr>Messinstrumente und Messmodelle</vt:lpstr>
      <vt:lpstr>Messmodelle werden aus Testtheorien abgeleitet</vt:lpstr>
      <vt:lpstr>KTT vs. IRT</vt:lpstr>
      <vt:lpstr>KTT vs. IRT</vt:lpstr>
      <vt:lpstr>Kompetenztests (z.B. PISA)</vt:lpstr>
      <vt:lpstr>KTT vs. IRT (Hambleton &amp; Jones, 1993)</vt:lpstr>
      <vt:lpstr>Raschmodell: Grundlegende Annahmen</vt:lpstr>
      <vt:lpstr>Raschmodell: Grundlegende Annahmen</vt:lpstr>
      <vt:lpstr>Raschmodell, Annahme 1: parallele Itemcharakteristikkurven</vt:lpstr>
      <vt:lpstr>Raschmodell, Annahme 2: n ist unidimensional</vt:lpstr>
      <vt:lpstr>Raschmodell, Annahme 3: lokale stochastische Unabhängigkeit</vt:lpstr>
      <vt:lpstr>Alternative: Modelle, die lokale Abhängigkeiten parametrisieren</vt:lpstr>
      <vt:lpstr>Zusammenfassung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1509</cp:revision>
  <cp:lastPrinted>2013-06-17T07:15:28Z</cp:lastPrinted>
  <dcterms:created xsi:type="dcterms:W3CDTF">2005-12-15T11:27:48Z</dcterms:created>
  <dcterms:modified xsi:type="dcterms:W3CDTF">2024-09-06T11:08:02Z</dcterms:modified>
</cp:coreProperties>
</file>