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904" r:id="rId2"/>
    <p:sldId id="961" r:id="rId3"/>
    <p:sldId id="1073" r:id="rId4"/>
    <p:sldId id="1074" r:id="rId5"/>
    <p:sldId id="1075" r:id="rId6"/>
    <p:sldId id="1076" r:id="rId7"/>
    <p:sldId id="968" r:id="rId8"/>
    <p:sldId id="982" r:id="rId9"/>
    <p:sldId id="1071" r:id="rId10"/>
    <p:sldId id="1043" r:id="rId11"/>
    <p:sldId id="1042" r:id="rId12"/>
    <p:sldId id="972" r:id="rId13"/>
    <p:sldId id="1072" r:id="rId14"/>
    <p:sldId id="1044" r:id="rId15"/>
    <p:sldId id="1046" r:id="rId16"/>
    <p:sldId id="1047" r:id="rId17"/>
    <p:sldId id="1048" r:id="rId18"/>
    <p:sldId id="1049" r:id="rId19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26.09.2024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9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10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13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14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15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16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8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Dissertation </a:t>
            </a:r>
            <a:r>
              <a:rPr lang="de-DE" altLang="de-DE" dirty="0" err="1">
                <a:sym typeface="Wingdings" pitchFamily="2" charset="2"/>
              </a:rPr>
              <a:t>befasst</a:t>
            </a:r>
            <a:r>
              <a:rPr lang="de-DE" altLang="de-DE" dirty="0">
                <a:sym typeface="Wingdings" pitchFamily="2" charset="2"/>
              </a:rPr>
              <a:t> sich mit methodischen Problemen in Schulleistungsstudien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Die sind inzwischen im nationalen wie internationalen Bereich sehr zahlreich vertreten</a:t>
            </a:r>
          </a:p>
          <a:p>
            <a:pPr marL="285750" indent="-285750">
              <a:buFontTx/>
              <a:buChar char="-"/>
            </a:pPr>
            <a:r>
              <a:rPr lang="de-DE" altLang="de-DE" dirty="0">
                <a:sym typeface="Wingdings" pitchFamily="2" charset="2"/>
              </a:rPr>
              <a:t>Schulleistungsstudien</a:t>
            </a:r>
            <a:r>
              <a:rPr lang="de-DE" altLang="de-DE" baseline="0" dirty="0">
                <a:sym typeface="Wingdings" pitchFamily="2" charset="2"/>
              </a:rPr>
              <a:t> sind in ihren Zielen sowie ihrer grundsätzlichen Konzeption sehr ähnlich</a:t>
            </a:r>
            <a:endParaRPr lang="de-DE" altLang="de-DE" dirty="0">
              <a:sym typeface="Wingdings" pitchFamily="2" charset="2"/>
            </a:endParaRPr>
          </a:p>
        </p:txBody>
      </p:sp>
      <p:sp>
        <p:nvSpPr>
          <p:cNvPr id="2467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8B42A4-E179-46E0-9B4A-6D64174D42F9}" type="slidenum">
              <a:rPr lang="de-DE" altLang="de-DE" sz="1200" smtClean="0">
                <a:latin typeface="Calibri" pitchFamily="34" charset="0"/>
              </a:rPr>
              <a:pPr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56004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73914B7-5A96-44A4-A951-2E4FFF779030}" type="slidenum">
              <a:rPr lang="de-DE" altLang="de-DE" sz="1200">
                <a:latin typeface="Calibri" pitchFamily="34" charset="0"/>
              </a:rPr>
              <a:pPr algn="r" eaLnBrk="1" hangingPunct="1"/>
              <a:t>6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7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8467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4E32624-1C7E-4CF9-85B8-58FF6568E9CC}" type="slidenum">
              <a:rPr lang="de-DE" altLang="de-DE" sz="1200">
                <a:latin typeface="Calibri" pitchFamily="34" charset="0"/>
              </a:rPr>
              <a:pPr algn="r" eaLnBrk="1" hangingPunct="1"/>
              <a:t>8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26.09.2024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Theoretische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Grundlagen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der IRT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7046"/>
            <a:ext cx="7056783" cy="136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708920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Testdesign </a:t>
            </a:r>
          </a:p>
        </p:txBody>
      </p:sp>
    </p:spTree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Kompetenztests</a:t>
            </a:r>
            <a:r>
              <a:rPr lang="en-US" altLang="de-DE" sz="2200" dirty="0">
                <a:latin typeface="Calibri" pitchFamily="34" charset="0"/>
              </a:rPr>
              <a:t> (</a:t>
            </a:r>
            <a:r>
              <a:rPr lang="en-US" altLang="de-DE" sz="2200" dirty="0" err="1">
                <a:latin typeface="Calibri" pitchFamily="34" charset="0"/>
              </a:rPr>
              <a:t>z.B</a:t>
            </a:r>
            <a:r>
              <a:rPr lang="en-US" altLang="de-DE" sz="2200" dirty="0">
                <a:latin typeface="Calibri" pitchFamily="34" charset="0"/>
              </a:rPr>
              <a:t>. PISA)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Das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Testinstrument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wechselt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Jahr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Aufgabenveröffentlichung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);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trotzdem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sollen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Ergebnisse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jeweils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derselben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Metrik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abgebildet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werden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Kompetenzstufenmodelle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definieren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kriteriale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Standards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z.B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Regelstandard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Beschreibungen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beziehen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auf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Testaufgaben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Testitems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Kindes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vgl</a:t>
            </a:r>
            <a:r>
              <a:rPr lang="en-US" altLang="de-DE" sz="1400" dirty="0">
                <a:latin typeface="Calibri" pitchFamily="34" charset="0"/>
              </a:rPr>
              <a:t>. KTT: Die “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in Relation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Vergleichspopulationen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nicht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geeignet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Testinstrument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Erhebungen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verändert</a:t>
            </a:r>
            <a:r>
              <a:rPr lang="en-US" altLang="de-DE" sz="1400" dirty="0">
                <a:latin typeface="Calibri" pitchFamily="34" charset="0"/>
              </a:rPr>
              <a:t>, die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bleiben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Testleistungen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“Person X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Person Y”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beschrieben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kriterialen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Beschreibungen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erfordern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Itemebene</a:t>
            </a: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378762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 </a:t>
            </a:r>
            <a:r>
              <a:rPr lang="en-US" altLang="de-DE" sz="1200" dirty="0">
                <a:latin typeface="Calibri" pitchFamily="34" charset="0"/>
              </a:rPr>
              <a:t>(Hambleton &amp; Jones, 1993)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10320"/>
              </p:ext>
            </p:extLst>
          </p:nvPr>
        </p:nvGraphicFramePr>
        <p:xfrm>
          <a:off x="683568" y="1397000"/>
          <a:ext cx="756084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KTT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mit anderen Personen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Vergleicht Personen mit Items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Schwache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(voraussetzungsarm)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Starke Messmodelle</a:t>
                      </a:r>
                    </a:p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(strikte Voraussetzungen)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stichprobenabhängig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Item- und Teststatistiken</a:t>
                      </a:r>
                      <a:r>
                        <a:rPr lang="de-DE" baseline="0" dirty="0">
                          <a:latin typeface="Calibri" panose="020F0502020204030204" pitchFamily="34" charset="0"/>
                        </a:rPr>
                        <a:t> sind stichprobenunabhängig: 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Item- und Personenparameter können auf gemeinsamer Skala abgebildet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Abhängigkeit der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Itemparameter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von Stichprobeneigenschaften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Invarianz von Item- und Personenparametern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„testbasiert“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„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itembasiert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6878"/>
      </p:ext>
    </p:extLst>
  </p:cSld>
  <p:clrMapOvr>
    <a:masterClrMapping/>
  </p:clrMapOvr>
  <p:transition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(AV):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der Person </a:t>
            </a:r>
            <a:r>
              <a:rPr lang="en-US" altLang="de-DE" sz="1400" i="1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 </a:t>
            </a:r>
            <a:r>
              <a:rPr lang="en-US" altLang="de-DE" sz="1400" i="1" dirty="0" err="1">
                <a:latin typeface="Calibri" pitchFamily="34" charset="0"/>
              </a:rPr>
              <a:t>i</a:t>
            </a:r>
            <a:endParaRPr lang="en-US" altLang="de-DE" sz="1400" i="1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selbst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sondern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transformierte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(“logit”)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vorhergesagt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Warum</a:t>
            </a:r>
            <a:r>
              <a:rPr lang="en-US" altLang="de-DE" sz="1400" dirty="0">
                <a:latin typeface="Calibri" pitchFamily="34" charset="0"/>
              </a:rPr>
              <a:t> Transformation? </a:t>
            </a:r>
            <a:r>
              <a:rPr lang="en-US" altLang="de-DE" sz="1400" dirty="0" err="1">
                <a:latin typeface="Calibri" pitchFamily="34" charset="0"/>
              </a:rPr>
              <a:t>Wahrscheinlichkeitswerte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auf das </a:t>
            </a:r>
            <a:r>
              <a:rPr lang="en-US" altLang="de-DE" sz="1400" dirty="0" err="1">
                <a:latin typeface="Calibri" pitchFamily="34" charset="0"/>
              </a:rPr>
              <a:t>Intervall</a:t>
            </a:r>
            <a:r>
              <a:rPr lang="en-US" altLang="de-DE" sz="1400" dirty="0">
                <a:latin typeface="Calibri" pitchFamily="34" charset="0"/>
              </a:rPr>
              <a:t> [0, 1] </a:t>
            </a:r>
            <a:r>
              <a:rPr lang="en-US" altLang="de-DE" sz="1400" dirty="0" err="1">
                <a:latin typeface="Calibri" pitchFamily="34" charset="0"/>
              </a:rPr>
              <a:t>beschränkt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adäquat</a:t>
            </a:r>
            <a:r>
              <a:rPr lang="en-US" altLang="de-DE" sz="1400" dirty="0">
                <a:latin typeface="Calibri" pitchFamily="34" charset="0"/>
              </a:rPr>
              <a:t> linear </a:t>
            </a:r>
            <a:r>
              <a:rPr lang="en-US" altLang="de-DE" sz="1400" dirty="0" err="1">
                <a:latin typeface="Calibri" pitchFamily="34" charset="0"/>
              </a:rPr>
              <a:t>zerlegt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Um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schätzen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muss Transformation </a:t>
            </a:r>
            <a:r>
              <a:rPr lang="en-US" altLang="de-DE" sz="1400" dirty="0" err="1">
                <a:latin typeface="Calibri" pitchFamily="34" charset="0"/>
              </a:rPr>
              <a:t>erfolgen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Logit-Transformation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&gt;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positivem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75%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98%  logit von 3.89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&lt;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negativem</a:t>
            </a:r>
            <a:r>
              <a:rPr lang="en-US" altLang="de-DE" sz="1400" dirty="0">
                <a:latin typeface="Calibri" pitchFamily="34" charset="0"/>
              </a:rPr>
              <a:t> Logit-Wert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25% 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logit von -1.09</a:t>
            </a:r>
          </a:p>
          <a:p>
            <a:pPr lvl="3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5%  logit von -2.94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= 50% </a:t>
            </a:r>
            <a:r>
              <a:rPr lang="en-US" altLang="de-DE" sz="1400" dirty="0" err="1">
                <a:latin typeface="Calibri" pitchFamily="34" charset="0"/>
              </a:rPr>
              <a:t>führt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Logit = 0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Theoretischer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Wertebereich</a:t>
            </a:r>
            <a:r>
              <a:rPr lang="en-US" altLang="de-DE" sz="1400" dirty="0">
                <a:latin typeface="Calibri" pitchFamily="34" charset="0"/>
              </a:rPr>
              <a:t> des Logits: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4DA3B3F-E8C5-4CE4-8B69-3C089CA7A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56934"/>
              </p:ext>
            </p:extLst>
          </p:nvPr>
        </p:nvGraphicFramePr>
        <p:xfrm>
          <a:off x="5364088" y="3050858"/>
          <a:ext cx="161544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6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50858"/>
                        <a:ext cx="1615440" cy="518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00F90D2-AFC6-4F3D-8284-9599324D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48014"/>
              </p:ext>
            </p:extLst>
          </p:nvPr>
        </p:nvGraphicFramePr>
        <p:xfrm>
          <a:off x="4632885" y="5725218"/>
          <a:ext cx="1462405" cy="25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7" r:id="rId6" imgW="1218671" imgH="215806" progId="Equation.3">
                  <p:embed/>
                </p:oleObj>
              </mc:Choice>
              <mc:Fallback>
                <p:oleObj r:id="rId6" imgW="1218671" imgH="21580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885" y="5725218"/>
                        <a:ext cx="1462405" cy="258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: </a:t>
            </a:r>
            <a:r>
              <a:rPr lang="en-US" altLang="de-DE" sz="2200" dirty="0" err="1">
                <a:latin typeface="Calibri" pitchFamily="34" charset="0"/>
              </a:rPr>
              <a:t>Grundlegende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Annahmen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einfachstes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Modell der IRT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Logit der </a:t>
            </a:r>
            <a:r>
              <a:rPr lang="en-US" altLang="de-DE" sz="1400" dirty="0" err="1">
                <a:latin typeface="Calibri" pitchFamily="34" charset="0"/>
              </a:rPr>
              <a:t>Lösungswahrscheinlichkeit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P</a:t>
            </a: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i="1" dirty="0" err="1">
                <a:latin typeface="Calibri" pitchFamily="34" charset="0"/>
              </a:rPr>
              <a:t>X</a:t>
            </a:r>
            <a:r>
              <a:rPr lang="en-US" altLang="de-DE" sz="1400" i="1" baseline="-25000" dirty="0" err="1">
                <a:latin typeface="Calibri" pitchFamily="34" charset="0"/>
              </a:rPr>
              <a:t>ni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schreibt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                                  und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abhängige</a:t>
            </a:r>
            <a:r>
              <a:rPr lang="en-US" altLang="de-DE" sz="1400" dirty="0">
                <a:latin typeface="Calibri" pitchFamily="34" charset="0"/>
              </a:rPr>
              <a:t> Variable (AV)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Logit </a:t>
            </a:r>
            <a:r>
              <a:rPr lang="en-US" altLang="de-DE" sz="1400" dirty="0" err="1">
                <a:latin typeface="Calibri" pitchFamily="34" charset="0"/>
              </a:rPr>
              <a:t>ausschließlich</a:t>
            </a:r>
            <a:r>
              <a:rPr lang="en-US" altLang="de-DE" sz="1400" dirty="0">
                <a:latin typeface="Calibri" pitchFamily="34" charset="0"/>
              </a:rPr>
              <a:t> von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Person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ab </a:t>
            </a:r>
            <a:r>
              <a:rPr lang="en-US" altLang="de-DE" sz="1400" dirty="0">
                <a:latin typeface="Calibri" pitchFamily="34" charset="0"/>
                <a:sym typeface="Symbol"/>
              </a:rPr>
              <a:t>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Eine Person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(</a:t>
            </a:r>
            <a:r>
              <a:rPr lang="en-US" altLang="de-DE" sz="1400" dirty="0" err="1">
                <a:latin typeface="Calibri" pitchFamily="34" charset="0"/>
              </a:rPr>
              <a:t>hypothetischen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sollte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2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derselben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Person der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Item der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1 </a:t>
            </a:r>
            <a:r>
              <a:rPr lang="en-US" altLang="de-DE" sz="1400" dirty="0" err="1">
                <a:latin typeface="Calibri" pitchFamily="34" charset="0"/>
              </a:rPr>
              <a:t>löst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und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</a:rPr>
              <a:t>in Relation </a:t>
            </a:r>
            <a:r>
              <a:rPr lang="en-US" altLang="de-DE" sz="1400" i="1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konkreter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Personenpopulation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bezogen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die Population der </a:t>
            </a:r>
            <a:r>
              <a:rPr lang="en-US" altLang="de-DE" sz="1400" dirty="0" err="1">
                <a:latin typeface="Calibri" pitchFamily="34" charset="0"/>
              </a:rPr>
              <a:t>Sekundarschüler</a:t>
            </a:r>
            <a:r>
              <a:rPr lang="en-US" altLang="de-DE" sz="1400" dirty="0">
                <a:latin typeface="Calibri" pitchFamily="34" charset="0"/>
              </a:rPr>
              <a:t> der 9. </a:t>
            </a:r>
            <a:r>
              <a:rPr lang="en-US" altLang="de-DE" sz="1400" dirty="0" err="1">
                <a:latin typeface="Calibri" pitchFamily="34" charset="0"/>
              </a:rPr>
              <a:t>Klasse</a:t>
            </a:r>
            <a:r>
              <a:rPr lang="en-US" altLang="de-DE" sz="1400" dirty="0">
                <a:latin typeface="Calibri" pitchFamily="34" charset="0"/>
              </a:rPr>
              <a:t>, die den MSA </a:t>
            </a:r>
            <a:r>
              <a:rPr lang="en-US" altLang="de-DE" sz="1400" dirty="0" err="1">
                <a:latin typeface="Calibri" pitchFamily="34" charset="0"/>
              </a:rPr>
              <a:t>anstreben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setzt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Modellbeziehung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voraus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beruhend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einem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Datensatz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Modellparameter</a:t>
            </a:r>
            <a:r>
              <a:rPr lang="en-US" altLang="de-DE" sz="1400" dirty="0">
                <a:latin typeface="Calibri" pitchFamily="34" charset="0"/>
              </a:rPr>
              <a:t> (also 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 und die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einparametrische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Modell (1PL) </a:t>
            </a:r>
            <a:r>
              <a:rPr lang="en-US" altLang="de-DE" sz="1400" dirty="0" err="1">
                <a:latin typeface="Calibri" pitchFamily="34" charset="0"/>
              </a:rPr>
              <a:t>genannt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weil</a:t>
            </a:r>
            <a:r>
              <a:rPr lang="en-US" altLang="de-DE" sz="1400" dirty="0">
                <a:latin typeface="Calibri" pitchFamily="34" charset="0"/>
              </a:rPr>
              <a:t> pro Item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Parameter (die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des Items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</a:t>
            </a:r>
            <a:r>
              <a:rPr lang="en-US" altLang="de-DE" sz="1400" i="1" baseline="-25000" dirty="0" err="1">
                <a:latin typeface="Calibri" pitchFamily="34" charset="0"/>
              </a:rPr>
              <a:t>i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geschätzt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None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1A76B28A-91D8-4517-91BB-EF7BB293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76894"/>
              </p:ext>
            </p:extLst>
          </p:nvPr>
        </p:nvGraphicFramePr>
        <p:xfrm>
          <a:off x="5656487" y="1487706"/>
          <a:ext cx="1249138" cy="2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2" r:id="rId4" imgW="1040948" imgH="228501" progId="Equation.3">
                  <p:embed/>
                </p:oleObj>
              </mc:Choice>
              <mc:Fallback>
                <p:oleObj r:id="rId4" imgW="104094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487" y="1487706"/>
                        <a:ext cx="1249138" cy="27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77E38A9A-F705-4584-9882-92A64C294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323278"/>
              </p:ext>
            </p:extLst>
          </p:nvPr>
        </p:nvGraphicFramePr>
        <p:xfrm>
          <a:off x="1331640" y="2665482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3" name="Formel" r:id="rId6" imgW="1638300" imgH="228600" progId="Equation.3">
                  <p:embed/>
                </p:oleObj>
              </mc:Choice>
              <mc:Fallback>
                <p:oleObj name="Formel" r:id="rId6" imgW="1638300" imgH="2286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65482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1: </a:t>
            </a:r>
            <a:r>
              <a:rPr lang="en-US" altLang="de-DE" sz="2200" dirty="0" err="1">
                <a:latin typeface="Calibri" pitchFamily="34" charset="0"/>
              </a:rPr>
              <a:t>parallele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Itemcharakteristikkurven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i="1" dirty="0">
              <a:latin typeface="Calibri" pitchFamily="34" charset="0"/>
              <a:sym typeface="Symbol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: unidimensional latent trait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Doppelte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Monotonizität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Rangfolge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populationen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Beide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folgen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paralleler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</a:t>
            </a:r>
            <a:r>
              <a:rPr lang="en-US" altLang="de-DE" sz="1400" dirty="0">
                <a:latin typeface="Calibri" pitchFamily="34" charset="0"/>
              </a:rPr>
              <a:t>-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(ICC)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gleiche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Trennschärfe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Items)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Parallele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Itemcharakteristikkurven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überschneiden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 A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jede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</a:t>
            </a:r>
            <a:r>
              <a:rPr lang="en-US" altLang="de-DE" sz="1400" dirty="0">
                <a:latin typeface="Calibri" pitchFamily="34" charset="0"/>
              </a:rPr>
              <a:t> Person und in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 err="1">
                <a:latin typeface="Calibri" pitchFamily="34" charset="0"/>
              </a:rPr>
              <a:t>jeder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beliebigen</a:t>
            </a:r>
            <a:r>
              <a:rPr lang="en-US" altLang="de-DE" sz="1400" dirty="0">
                <a:latin typeface="Calibri" pitchFamily="34" charset="0"/>
              </a:rPr>
              <a:t> Population </a:t>
            </a:r>
            <a:r>
              <a:rPr lang="en-US" altLang="de-DE" sz="1400" dirty="0" err="1">
                <a:latin typeface="Calibri" pitchFamily="34" charset="0"/>
              </a:rPr>
              <a:t>schwerer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Item B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83" y="1521719"/>
            <a:ext cx="4314434" cy="35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7380312" y="3428999"/>
            <a:ext cx="864096" cy="216024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028384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A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641976" y="4149079"/>
            <a:ext cx="216024" cy="1440159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641976" y="5589239"/>
            <a:ext cx="75505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Item B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34158"/>
              </p:ext>
            </p:extLst>
          </p:nvPr>
        </p:nvGraphicFramePr>
        <p:xfrm>
          <a:off x="5649292" y="1268760"/>
          <a:ext cx="2451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3" name="Formel" r:id="rId5" imgW="1638300" imgH="228600" progId="Equation.3">
                  <p:embed/>
                </p:oleObj>
              </mc:Choice>
              <mc:Fallback>
                <p:oleObj name="Formel" r:id="rId5" imgW="1638300" imgH="2286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292" y="1268760"/>
                        <a:ext cx="2451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365335"/>
      </p:ext>
    </p:extLst>
  </p:cSld>
  <p:clrMapOvr>
    <a:masterClrMapping/>
  </p:clrMapOvr>
  <p:transition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Raschmodell</a:t>
            </a:r>
            <a:r>
              <a:rPr lang="en-US" altLang="de-DE" sz="2200" dirty="0">
                <a:latin typeface="Calibri" pitchFamily="34" charset="0"/>
              </a:rPr>
              <a:t>, </a:t>
            </a:r>
            <a:r>
              <a:rPr lang="en-US" altLang="de-DE" sz="2200" dirty="0" err="1">
                <a:latin typeface="Calibri" pitchFamily="34" charset="0"/>
              </a:rPr>
              <a:t>Annahme</a:t>
            </a:r>
            <a:r>
              <a:rPr lang="en-US" altLang="de-DE" sz="2200" dirty="0">
                <a:latin typeface="Calibri" pitchFamily="34" charset="0"/>
              </a:rPr>
              <a:t> 2: </a:t>
            </a:r>
            <a:r>
              <a:rPr lang="en-US" altLang="de-DE" sz="22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2200" i="1" baseline="-25000" dirty="0">
                <a:latin typeface="Calibri" pitchFamily="34" charset="0"/>
              </a:rPr>
              <a:t>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ist</a:t>
            </a:r>
            <a:r>
              <a:rPr lang="en-US" altLang="de-DE" sz="2200" dirty="0">
                <a:latin typeface="Calibri" pitchFamily="34" charset="0"/>
              </a:rPr>
              <a:t> unidimensional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Wahrscheinlichkeit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P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(</a:t>
            </a:r>
            <a:r>
              <a:rPr lang="en-US" altLang="de-DE" sz="1800" i="1" dirty="0" err="1">
                <a:solidFill>
                  <a:srgbClr val="8E0000"/>
                </a:solidFill>
                <a:latin typeface="Calibri" pitchFamily="34" charset="0"/>
              </a:rPr>
              <a:t>X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</a:rPr>
              <a:t>ni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= 1)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wird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lediglich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durch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</a:t>
            </a:r>
            <a:r>
              <a:rPr lang="en-US" altLang="de-DE" sz="1800" i="1" baseline="-250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und </a:t>
            </a:r>
            <a:r>
              <a:rPr lang="en-US" altLang="de-DE" sz="1800" i="1" dirty="0">
                <a:solidFill>
                  <a:srgbClr val="8E0000"/>
                </a:solidFill>
                <a:latin typeface="Calibri" pitchFamily="34" charset="0"/>
                <a:sym typeface="Symbol"/>
              </a:rPr>
              <a:t></a:t>
            </a:r>
            <a:r>
              <a:rPr lang="en-US" altLang="de-DE" sz="1800" i="1" baseline="-250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  <a:sym typeface="Symbol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  <a:sym typeface="Symbol"/>
              </a:rPr>
              <a:t>bestimmt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sämtliche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unterscheiden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dürfen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etwa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bspw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Sprachhintergrund</a:t>
            </a:r>
            <a:r>
              <a:rPr lang="en-US" altLang="de-DE" sz="1400" dirty="0">
                <a:latin typeface="Calibri" pitchFamily="34" charset="0"/>
              </a:rPr>
              <a:t> etc.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Verletzung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Angenommen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zwei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gleicher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Mathematikfähigkeit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Sprachfähigkeiten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erreichen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unterschiedlichen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Fähigkeitswert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Mathematiktest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Der Test </a:t>
            </a:r>
            <a:r>
              <a:rPr lang="en-US" altLang="de-DE" sz="1400" dirty="0" err="1">
                <a:latin typeface="Calibri" pitchFamily="34" charset="0"/>
              </a:rPr>
              <a:t>wäre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“fair”; die </a:t>
            </a:r>
            <a:r>
              <a:rPr lang="en-US" altLang="de-DE" sz="1400" dirty="0" err="1">
                <a:latin typeface="Calibri" pitchFamily="34" charset="0"/>
              </a:rPr>
              <a:t>Annahmen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Raschmodells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, die Parameter des </a:t>
            </a:r>
            <a:r>
              <a:rPr lang="en-US" altLang="de-DE" sz="1400" dirty="0" err="1">
                <a:latin typeface="Calibri" pitchFamily="34" charset="0"/>
              </a:rPr>
              <a:t>Modells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möglicherweise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verfälscht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Alternative: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mehrdimensionale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oder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, die Differential Item Functioning (DIF)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parametrisieren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Mehrdimensional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DIF: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87808"/>
              </p:ext>
            </p:extLst>
          </p:nvPr>
        </p:nvGraphicFramePr>
        <p:xfrm>
          <a:off x="2768600" y="4836958"/>
          <a:ext cx="19812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9" name="Formel" r:id="rId4" imgW="1650960" imgH="228600" progId="Equation.3">
                  <p:embed/>
                </p:oleObj>
              </mc:Choice>
              <mc:Fallback>
                <p:oleObj name="Formel" r:id="rId4" imgW="1650960" imgH="228600" progId="Equation.3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36958"/>
                        <a:ext cx="19812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1313"/>
              </p:ext>
            </p:extLst>
          </p:nvPr>
        </p:nvGraphicFramePr>
        <p:xfrm>
          <a:off x="5508104" y="4844896"/>
          <a:ext cx="124936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0" name="Formel" r:id="rId6" imgW="1041120" imgH="215640" progId="Equation.3">
                  <p:embed/>
                </p:oleObj>
              </mc:Choice>
              <mc:Fallback>
                <p:oleObj name="Formel" r:id="rId6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44896"/>
                        <a:ext cx="124936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61389"/>
              </p:ext>
            </p:extLst>
          </p:nvPr>
        </p:nvGraphicFramePr>
        <p:xfrm>
          <a:off x="1763688" y="5458950"/>
          <a:ext cx="315436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1" name="Formel" r:id="rId8" imgW="2628720" imgH="241200" progId="Equation.3">
                  <p:embed/>
                </p:oleObj>
              </mc:Choice>
              <mc:Fallback>
                <p:oleObj name="Formel" r:id="rId8" imgW="262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58950"/>
                        <a:ext cx="3154362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96992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Raschmodell</a:t>
            </a:r>
            <a:r>
              <a:rPr lang="en-US" altLang="de-DE" dirty="0">
                <a:latin typeface="Calibri" pitchFamily="34" charset="0"/>
              </a:rPr>
              <a:t>, </a:t>
            </a:r>
            <a:r>
              <a:rPr lang="en-US" altLang="de-DE" dirty="0" err="1">
                <a:latin typeface="Calibri" pitchFamily="34" charset="0"/>
              </a:rPr>
              <a:t>Annahme</a:t>
            </a:r>
            <a:r>
              <a:rPr lang="en-US" altLang="de-DE" dirty="0">
                <a:latin typeface="Calibri" pitchFamily="34" charset="0"/>
              </a:rPr>
              <a:t> 3: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stochastische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Unabhängigkeit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stochastische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Unabhängigkeit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Nach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Kontrolle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</a:t>
            </a:r>
            <a:r>
              <a:rPr lang="en-US" altLang="de-DE" sz="1400" i="1" baseline="-25000" dirty="0">
                <a:latin typeface="Calibri" pitchFamily="34" charset="0"/>
              </a:rPr>
              <a:t>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existieren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Beziehungen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Korrelationen</a:t>
            </a:r>
            <a:r>
              <a:rPr lang="en-US" altLang="de-DE" sz="1400" dirty="0">
                <a:latin typeface="Calibri" pitchFamily="34" charset="0"/>
              </a:rPr>
              <a:t>) der Items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de-DE" altLang="de-DE" sz="1400" dirty="0">
                <a:latin typeface="Calibri" pitchFamily="34" charset="0"/>
              </a:rPr>
              <a:t>ä</a:t>
            </a:r>
            <a:r>
              <a:rPr lang="en-US" altLang="de-DE" sz="1400" dirty="0" err="1">
                <a:latin typeface="Calibri" pitchFamily="34" charset="0"/>
              </a:rPr>
              <a:t>quivalent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Annahme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eindimensionalen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000" dirty="0">
                <a:latin typeface="Calibri" pitchFamily="34" charset="0"/>
              </a:rPr>
              <a:t>(Lord &amp; </a:t>
            </a:r>
            <a:r>
              <a:rPr lang="en-US" altLang="de-DE" sz="1000" dirty="0" err="1">
                <a:latin typeface="Calibri" pitchFamily="34" charset="0"/>
              </a:rPr>
              <a:t>Novick</a:t>
            </a:r>
            <a:r>
              <a:rPr lang="en-US" altLang="de-DE" sz="1000" dirty="0">
                <a:latin typeface="Calibri" pitchFamily="34" charset="0"/>
              </a:rPr>
              <a:t>, 1968)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bedeutet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praktisch</a:t>
            </a:r>
            <a:r>
              <a:rPr lang="en-US" altLang="de-DE" sz="1400" dirty="0">
                <a:latin typeface="Calibri" pitchFamily="34" charset="0"/>
              </a:rPr>
              <a:t>: </a:t>
            </a:r>
            <a:r>
              <a:rPr lang="en-US" altLang="de-DE" sz="1400" dirty="0" err="1">
                <a:latin typeface="Calibri" pitchFamily="34" charset="0"/>
              </a:rPr>
              <a:t>würde</a:t>
            </a:r>
            <a:r>
              <a:rPr lang="en-US" altLang="de-DE" sz="1400" dirty="0">
                <a:latin typeface="Calibri" pitchFamily="34" charset="0"/>
              </a:rPr>
              <a:t> man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Gruppe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identischer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Fähigkeit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einen</a:t>
            </a:r>
            <a:r>
              <a:rPr lang="en-US" altLang="de-DE" sz="1400" dirty="0">
                <a:latin typeface="Calibri" pitchFamily="34" charset="0"/>
              </a:rPr>
              <a:t> Test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lassen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wären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ihre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korreliert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Weswegen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diese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Annahme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Parameterschätzung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erfolgt</a:t>
            </a:r>
            <a:r>
              <a:rPr lang="en-US" altLang="de-DE" sz="1400" dirty="0">
                <a:latin typeface="Calibri" pitchFamily="34" charset="0"/>
              </a:rPr>
              <a:t> in Marginal Maximum Likelihood Estimation </a:t>
            </a:r>
            <a:r>
              <a:rPr lang="en-US" altLang="de-DE" sz="1000" dirty="0">
                <a:latin typeface="Calibri" pitchFamily="34" charset="0"/>
              </a:rPr>
              <a:t>(Adams &amp; Wu, 1997)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Wahrscheinlichkeit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Antwortmusters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Person </a:t>
            </a:r>
            <a:r>
              <a:rPr lang="en-US" altLang="de-DE" sz="1400" dirty="0" err="1">
                <a:latin typeface="Calibri" pitchFamily="34" charset="0"/>
              </a:rPr>
              <a:t>wird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über</a:t>
            </a:r>
            <a:r>
              <a:rPr lang="en-US" altLang="de-DE" sz="1400" dirty="0">
                <a:latin typeface="Calibri" pitchFamily="34" charset="0"/>
              </a:rPr>
              <a:t> das </a:t>
            </a:r>
            <a:r>
              <a:rPr lang="en-US" altLang="de-DE" sz="1400" dirty="0" err="1">
                <a:latin typeface="Calibri" pitchFamily="34" charset="0"/>
              </a:rPr>
              <a:t>Produkt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Einzelwahrscheinlichkeiten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. Das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zulässig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Einzelereignisse</a:t>
            </a:r>
            <a:r>
              <a:rPr lang="en-US" altLang="de-DE" sz="1400" dirty="0">
                <a:latin typeface="Calibri" pitchFamily="34" charset="0"/>
              </a:rPr>
              <a:t> (= </a:t>
            </a:r>
            <a:r>
              <a:rPr lang="en-US" altLang="de-DE" sz="1400" dirty="0" err="1">
                <a:latin typeface="Calibri" pitchFamily="34" charset="0"/>
              </a:rPr>
              <a:t>einzelnen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Antworten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zueinander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82" y="4187180"/>
            <a:ext cx="6529388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6937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>
                <a:latin typeface="Calibri" pitchFamily="34" charset="0"/>
              </a:rPr>
              <a:t>Alternative: </a:t>
            </a:r>
            <a:r>
              <a:rPr lang="en-US" altLang="de-DE" dirty="0" err="1">
                <a:latin typeface="Calibri" pitchFamily="34" charset="0"/>
              </a:rPr>
              <a:t>Modelle</a:t>
            </a:r>
            <a:r>
              <a:rPr lang="en-US" altLang="de-DE" dirty="0">
                <a:latin typeface="Calibri" pitchFamily="34" charset="0"/>
              </a:rPr>
              <a:t>, die </a:t>
            </a:r>
            <a:r>
              <a:rPr lang="en-US" altLang="de-DE" dirty="0" err="1">
                <a:latin typeface="Calibri" pitchFamily="34" charset="0"/>
              </a:rPr>
              <a:t>lokale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Abhängigkeiten</a:t>
            </a:r>
            <a:r>
              <a:rPr lang="en-US" altLang="de-DE" dirty="0">
                <a:latin typeface="Calibri" pitchFamily="34" charset="0"/>
              </a:rPr>
              <a:t> </a:t>
            </a:r>
            <a:r>
              <a:rPr lang="en-US" altLang="de-DE" dirty="0" err="1">
                <a:latin typeface="Calibri" pitchFamily="34" charset="0"/>
              </a:rPr>
              <a:t>parametrisieren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zur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Behandlung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lokaler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Abhängigkeit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Copula-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(Braeken, 2011; Braeken, Tuerlinckx &amp; de Boeck, 2007)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Marginale Modelle für stochastische Abhängigkeit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nl-NL" altLang="de-DE" sz="1400" dirty="0">
                <a:latin typeface="Calibri" pitchFamily="34" charset="0"/>
              </a:rPr>
              <a:t>Explanatorische Item-Response-Modelle </a:t>
            </a:r>
            <a:r>
              <a:rPr lang="nl-NL" altLang="de-DE" sz="1000" dirty="0">
                <a:latin typeface="Calibri" pitchFamily="34" charset="0"/>
              </a:rPr>
              <a:t>(Wilson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0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Problem: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Interpretierbarkeit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Parameter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Abhängigkeit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Itemschwierigkeitsparameter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nl-NL" altLang="de-DE" sz="1000" dirty="0">
                <a:latin typeface="Calibri" pitchFamily="34" charset="0"/>
              </a:rPr>
              <a:t>(Tuerlinckx &amp; de Boeck, 2004)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„Second, the parameter </a:t>
            </a:r>
            <a:r>
              <a:rPr lang="en-US" sz="1400" i="1" dirty="0">
                <a:latin typeface="Calibri" panose="020F0502020204030204" pitchFamily="34" charset="0"/>
                <a:sym typeface="Symbol"/>
              </a:rPr>
              <a:t></a:t>
            </a:r>
            <a:r>
              <a:rPr lang="en-US" sz="1400" baseline="-25000" dirty="0">
                <a:latin typeface="Calibri" panose="020F0502020204030204" pitchFamily="34" charset="0"/>
              </a:rPr>
              <a:t>2</a:t>
            </a:r>
            <a:r>
              <a:rPr lang="en-US" sz="1400" dirty="0">
                <a:latin typeface="Calibri" panose="020F0502020204030204" pitchFamily="34" charset="0"/>
              </a:rPr>
              <a:t> does not have the natural interpretation of marking the point on the latent scale where the probability of a correct response is .5. […] The parameters pertaining to a single item cannot be seen as item difficulties“ </a:t>
            </a:r>
            <a:r>
              <a:rPr lang="nl-NL" altLang="de-DE" sz="1000" dirty="0">
                <a:latin typeface="Calibri" pitchFamily="34" charset="0"/>
              </a:rPr>
              <a:t>(Tuerlinckx &amp; de Boeck, 2004, S. 307)</a:t>
            </a:r>
            <a:endParaRPr lang="de-DE" sz="1000" dirty="0">
              <a:latin typeface="Calibri" panose="020F0502020204030204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  <a:sym typeface="Symbol"/>
              </a:rPr>
              <a:t>Je einfacher das Modell ist, desto besser und intuitiver lassen sich die Parameter interpretieren und verstehen. Aber: umso unwahrscheinlicher ist ggf. die Gültigkeit/Verlässlichkeit des Modells </a:t>
            </a:r>
            <a:endParaRPr lang="nl-NL" altLang="de-DE" sz="10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sz="1400" dirty="0">
                <a:latin typeface="Calibri" panose="020F0502020204030204" pitchFamily="34" charset="0"/>
              </a:rPr>
              <a:t>“All models are wrong but some are useful” </a:t>
            </a:r>
            <a:r>
              <a:rPr lang="en-US" sz="1000" dirty="0">
                <a:latin typeface="Calibri" panose="020F0502020204030204" pitchFamily="34" charset="0"/>
              </a:rPr>
              <a:t>(Box &amp; Draper, 1987; S. 74)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Wie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findet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man den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besten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Kompromiss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zwischen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Modellpassung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 und </a:t>
            </a:r>
            <a:r>
              <a:rPr lang="en-US" altLang="de-DE" sz="1400" dirty="0" err="1">
                <a:latin typeface="Calibri" panose="020F0502020204030204" pitchFamily="34" charset="0"/>
                <a:sym typeface="Symbol"/>
              </a:rPr>
              <a:t>Interpretierbarkeit</a:t>
            </a:r>
            <a:r>
              <a:rPr lang="en-US" altLang="de-DE" sz="1400" dirty="0">
                <a:latin typeface="Calibri" panose="020F0502020204030204" pitchFamily="34" charset="0"/>
                <a:sym typeface="Symbol"/>
              </a:rPr>
              <a:t>?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580194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dirty="0" err="1">
                <a:latin typeface="Calibri" pitchFamily="34" charset="0"/>
              </a:rPr>
              <a:t>Zusammenfassung</a:t>
            </a:r>
            <a:endParaRPr lang="de-DE" altLang="de-DE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überhaupt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Merkmale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latent,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beobachten</a:t>
            </a: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Item-Response-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Gemeinsame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Skala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Items und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Vergleichbare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Metrik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neu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entwickelter</a:t>
            </a:r>
            <a:r>
              <a:rPr lang="en-US" altLang="de-DE" sz="1400" dirty="0">
                <a:latin typeface="Calibri" pitchFamily="34" charset="0"/>
              </a:rPr>
              <a:t> Tests/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Stichprobenunabhängige</a:t>
            </a:r>
            <a:r>
              <a:rPr lang="en-US" altLang="de-DE" sz="1400" dirty="0">
                <a:latin typeface="Calibri" pitchFamily="34" charset="0"/>
              </a:rPr>
              <a:t> (Item-)Parameter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Warum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möglichst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einfaches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IRT-Modell?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Eigenschaft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parallelen</a:t>
            </a:r>
            <a:r>
              <a:rPr lang="en-US" altLang="de-DE" sz="1400" dirty="0">
                <a:latin typeface="Calibri" pitchFamily="34" charset="0"/>
              </a:rPr>
              <a:t> Item-Response-</a:t>
            </a:r>
            <a:r>
              <a:rPr lang="en-US" altLang="de-DE" sz="1400" dirty="0" err="1">
                <a:latin typeface="Calibri" pitchFamily="34" charset="0"/>
              </a:rPr>
              <a:t>Kurven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günstig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Interpretation in und die </a:t>
            </a:r>
            <a:r>
              <a:rPr lang="en-US" altLang="de-DE" sz="1400" dirty="0" err="1">
                <a:latin typeface="Calibri" pitchFamily="34" charset="0"/>
              </a:rPr>
              <a:t>Konstruktion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Kompetenzstufenmodellen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Itemparameter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interpretiert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direkt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erwartete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Lösungswahrscheinlichkeiten</a:t>
            </a:r>
            <a:r>
              <a:rPr lang="en-US" altLang="de-DE" sz="1400" dirty="0">
                <a:latin typeface="Calibri" pitchFamily="34" charset="0"/>
              </a:rPr>
              <a:t> “</a:t>
            </a:r>
            <a:r>
              <a:rPr lang="en-US" altLang="de-DE" sz="1400" dirty="0" err="1">
                <a:latin typeface="Calibri" pitchFamily="34" charset="0"/>
              </a:rPr>
              <a:t>übersetzt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Symbol"/>
              <a:buChar char="®"/>
            </a:pPr>
            <a:r>
              <a:rPr lang="en-US" altLang="de-DE" sz="1400" dirty="0" err="1">
                <a:latin typeface="Calibri" pitchFamily="34" charset="0"/>
              </a:rPr>
              <a:t>Einfache</a:t>
            </a:r>
            <a:r>
              <a:rPr lang="en-US" altLang="de-DE" sz="1400" dirty="0">
                <a:latin typeface="Calibri" pitchFamily="34" charset="0"/>
              </a:rPr>
              <a:t>/intuitive </a:t>
            </a:r>
            <a:r>
              <a:rPr lang="en-US" altLang="de-DE" sz="1400" dirty="0" err="1">
                <a:latin typeface="Calibri" pitchFamily="34" charset="0"/>
              </a:rPr>
              <a:t>Interpretierbarkeit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Ergebnisse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37068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In Large-Scale Assessments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messenden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durch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so </a:t>
            </a:r>
            <a:r>
              <a:rPr lang="en-US" altLang="de-DE" sz="1400" dirty="0" err="1">
                <a:latin typeface="Calibri" pitchFamily="34" charset="0"/>
              </a:rPr>
              <a:t>große</a:t>
            </a:r>
            <a:r>
              <a:rPr lang="en-US" altLang="de-DE" sz="1400" dirty="0">
                <a:latin typeface="Calibri" pitchFamily="34" charset="0"/>
              </a:rPr>
              <a:t> Mengen von Items </a:t>
            </a:r>
            <a:r>
              <a:rPr lang="en-US" altLang="de-DE" sz="1400" dirty="0" err="1">
                <a:latin typeface="Calibri" pitchFamily="34" charset="0"/>
              </a:rPr>
              <a:t>operationalisiert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sie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allein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Zeitgründen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welche</a:t>
            </a:r>
            <a:r>
              <a:rPr lang="en-US" altLang="de-DE" sz="1400" dirty="0">
                <a:latin typeface="Calibri" pitchFamily="34" charset="0"/>
              </a:rPr>
              <a:t> Items?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“item sampling”: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Teilstichproben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Testitems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Personengruppe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Itemgruppen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sollen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Schüler:innen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sonderpädagogischem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Förderbedarf</a:t>
            </a:r>
            <a:r>
              <a:rPr lang="en-US" altLang="de-DE" sz="1400" dirty="0">
                <a:latin typeface="Calibri" pitchFamily="34" charset="0"/>
              </a:rPr>
              <a:t> (SPF)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/Items, die in </a:t>
            </a:r>
            <a:r>
              <a:rPr lang="en-US" altLang="de-DE" sz="1400" dirty="0" err="1">
                <a:latin typeface="Calibri" pitchFamily="34" charset="0"/>
              </a:rPr>
              <a:t>ihrer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Schwierigkeit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angepasst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in </a:t>
            </a:r>
            <a:r>
              <a:rPr lang="en-US" altLang="de-DE" sz="1400" dirty="0" err="1">
                <a:latin typeface="Calibri" pitchFamily="34" charset="0"/>
              </a:rPr>
              <a:t>längsschnittlichen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gewährleistet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dass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wiederholt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dieselben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Aufgaben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bearbeiten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Gedächtniseffekte</a:t>
            </a:r>
            <a:r>
              <a:rPr lang="en-US" altLang="de-DE" sz="1400" dirty="0">
                <a:latin typeface="Calibri" pitchFamily="34" charset="0"/>
              </a:rPr>
              <a:t>),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trotzdem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Verlinkung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zwischen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Zeitpunkten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sein </a:t>
            </a:r>
            <a:r>
              <a:rPr lang="en-US" altLang="de-DE" sz="1400" dirty="0" err="1">
                <a:latin typeface="Calibri" pitchFamily="34" charset="0"/>
              </a:rPr>
              <a:t>soll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 err="1"/>
              <a:t>Wann</a:t>
            </a:r>
            <a:r>
              <a:rPr lang="en-US" altLang="de-DE" sz="2200" dirty="0"/>
              <a:t> </a:t>
            </a:r>
            <a:r>
              <a:rPr lang="en-US" altLang="de-DE" sz="2200" dirty="0" err="1"/>
              <a:t>sind</a:t>
            </a:r>
            <a:r>
              <a:rPr lang="en-US" altLang="de-DE" sz="2200" dirty="0"/>
              <a:t> </a:t>
            </a:r>
            <a:r>
              <a:rPr lang="en-US" altLang="de-DE" sz="2200" dirty="0" err="1"/>
              <a:t>Testdesigns</a:t>
            </a:r>
            <a:r>
              <a:rPr lang="en-US" altLang="de-DE" sz="2200" dirty="0"/>
              <a:t> </a:t>
            </a:r>
            <a:r>
              <a:rPr lang="en-US" altLang="de-DE" sz="2200" dirty="0" err="1"/>
              <a:t>notwendig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Bedeutung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von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Das Testdesign definiert vorab, welche Analysen mit den später gewonnenen Daten durchgeführt werden könne</a:t>
            </a:r>
            <a:r>
              <a:rPr lang="en-US" altLang="de-DE" sz="1400" dirty="0">
                <a:latin typeface="Calibri" pitchFamily="34" charset="0"/>
              </a:rPr>
              <a:t>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„schlechte“ Testdesign bewirken, dass zu den ohnehin restriktiven Annahmen des Raschmodells zusätzliche und </a:t>
            </a:r>
            <a:r>
              <a:rPr lang="de-DE" altLang="de-DE" sz="1400" b="1" dirty="0">
                <a:latin typeface="Calibri" pitchFamily="34" charset="0"/>
              </a:rPr>
              <a:t>nicht testbare</a:t>
            </a:r>
            <a:r>
              <a:rPr lang="de-DE" altLang="de-DE" sz="1400" dirty="0">
                <a:latin typeface="Calibri" pitchFamily="34" charset="0"/>
              </a:rPr>
              <a:t> Annahmen hinzukommen, die als gegeben gelten müssen, damit die Parameter sinnvoll interpretiert werden können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Bestimmte Analysen liefern dann ggf. keine verlässlichen Parameter mehr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„Gute“ Testdesigns minimieren die Anzahl dieser zusätzlichen, durch sie implizierten und nicht testbaren Annahmen</a:t>
            </a:r>
            <a:endParaRPr lang="en-US" altLang="de-DE" sz="1400" dirty="0">
              <a:latin typeface="Calibri" pitchFamily="34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“You can’t fix by analysis what you bungled by design” </a:t>
            </a:r>
            <a:r>
              <a:rPr lang="en-US" altLang="de-DE" sz="1200" dirty="0">
                <a:solidFill>
                  <a:srgbClr val="8E0000"/>
                </a:solidFill>
                <a:latin typeface="Calibri" pitchFamily="34" charset="0"/>
              </a:rPr>
              <a:t>(Light, Singer, and Willet, 1990)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„spiralförmige“ Designs</a:t>
            </a:r>
            <a:endParaRPr lang="en-US" altLang="de-DE" sz="1400" dirty="0">
              <a:latin typeface="Calibri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D2794-EDAB-42EC-88EF-98133529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4753322"/>
            <a:ext cx="4972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5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Blockdesigns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Testitems, Aufgaben, Blöcke und Testhefte sind Designfaktoren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Aufgaben/Items zu festen Blöcken mit gleicher Bearbeitungszeit (bspw. 20 Minuten)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Aufgabe/Item und Block sind disjunkt: jede Aufgabe und jedes Item kommt in genau einem Block vor, keine Überlappung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Gruppieren von Blöcken zu Testheften. z.B. vier Blöcke mit 4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 </a:t>
            </a:r>
            <a:r>
              <a:rPr lang="de-DE" altLang="de-DE" sz="1400" dirty="0">
                <a:latin typeface="Calibri" pitchFamily="34" charset="0"/>
              </a:rPr>
              <a:t>20 = 80 Minuten Gesamtbearbeitungszeit bilden ein Testheft/Booklet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nicht-disjunkt, sondern gekreuzt: ein Block kann in mehreren Testheften vorkommen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Designfaktoren Block und Testheft sind idealerweise balanciert </a:t>
            </a:r>
          </a:p>
        </p:txBody>
      </p:sp>
    </p:spTree>
    <p:extLst>
      <p:ext uri="{BB962C8B-B14F-4D97-AF65-F5344CB8AC3E}">
        <p14:creationId xmlns:p14="http://schemas.microsoft.com/office/powerpoint/2010/main" val="2744584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Wie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balanciere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ich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Testdesigns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sinnvoll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?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vorausplanen, welche Analysen mit den Daten durchgeführt werden sollen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Wissen bzw. bedenken, welche Faktoren ggf. unbeabsichtigt die Testperformanz beeinflussen, obwohl diese Faktoren </a:t>
            </a:r>
            <a:r>
              <a:rPr lang="de-DE" altLang="de-DE" sz="1400" i="1" dirty="0">
                <a:latin typeface="Calibri" pitchFamily="34" charset="0"/>
              </a:rPr>
              <a:t>nicht</a:t>
            </a:r>
            <a:r>
              <a:rPr lang="de-DE" altLang="de-DE" sz="1400" dirty="0">
                <a:latin typeface="Calibri" pitchFamily="34" charset="0"/>
              </a:rPr>
              <a:t> Gegenstand der Untersuchung sind </a:t>
            </a:r>
          </a:p>
          <a:p>
            <a:pPr marL="1200150" lvl="2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Arial" panose="020B0604020202020204" pitchFamily="34" charset="0"/>
              <a:buChar char="•"/>
            </a:pPr>
            <a:r>
              <a:rPr lang="de-DE" altLang="de-DE" sz="1400" dirty="0">
                <a:latin typeface="Calibri" pitchFamily="34" charset="0"/>
              </a:rPr>
              <a:t>Bsp.: </a:t>
            </a:r>
            <a:r>
              <a:rPr lang="de-DE" altLang="de-DE" sz="1400" dirty="0" err="1">
                <a:latin typeface="Calibri" pitchFamily="34" charset="0"/>
              </a:rPr>
              <a:t>Moduseffekte</a:t>
            </a:r>
            <a:r>
              <a:rPr lang="de-DE" altLang="de-DE" sz="1400" dirty="0">
                <a:latin typeface="Calibri" pitchFamily="34" charset="0"/>
              </a:rPr>
              <a:t>, Positionseffekte, Motivationseffekte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de-DE" altLang="de-DE" sz="1400" dirty="0">
                <a:latin typeface="Calibri" pitchFamily="34" charset="0"/>
              </a:rPr>
              <a:t>Wenn diese Faktoren nicht konstant gehalten werden können (Bsp.: alle Testpersonen bearbeiten den Test am selben Gerät), sollte versucht werden, sie auszubalancieren</a:t>
            </a:r>
          </a:p>
        </p:txBody>
      </p:sp>
    </p:spTree>
    <p:extLst>
      <p:ext uri="{BB962C8B-B14F-4D97-AF65-F5344CB8AC3E}">
        <p14:creationId xmlns:p14="http://schemas.microsoft.com/office/powerpoint/2010/main" val="36041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7354888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 sz="2200" dirty="0"/>
              <a:t>Large-Scale Assessments</a:t>
            </a:r>
            <a:endParaRPr lang="de-DE" altLang="de-DE" sz="2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Prüfen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Designfaktoren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tabLst>
                <a:tab pos="4124325" algn="ctr"/>
              </a:tabLst>
            </a:pPr>
            <a:r>
              <a:rPr lang="de-DE" altLang="de-DE" sz="1400" dirty="0">
                <a:latin typeface="Calibri" pitchFamily="34" charset="0"/>
              </a:rPr>
              <a:t>	Tag2_1Vormittag_Nr2_Testdesign.r </a:t>
            </a: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endParaRPr lang="de-DE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Je umfangreicher und vielfältiger die Anzahl/Menge der Analysen, desto komplexer das Design</a:t>
            </a:r>
          </a:p>
        </p:txBody>
      </p:sp>
    </p:spTree>
    <p:extLst>
      <p:ext uri="{BB962C8B-B14F-4D97-AF65-F5344CB8AC3E}">
        <p14:creationId xmlns:p14="http://schemas.microsoft.com/office/powerpoint/2010/main" val="222310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Messmodelle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werden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aus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Testtheorien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abgeleitet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prominentesten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in der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Sozial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- und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Verhaltensforschung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sind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klassische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(KTT) und die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probabilistische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Testtheorie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(Item Response Theory; IRT)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 rot="16200000">
            <a:off x="-17934" y="3140969"/>
            <a:ext cx="1296145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Testtheorien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029719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KTT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747420" y="3140968"/>
            <a:ext cx="1656184" cy="307777"/>
          </a:xfrm>
          <a:prstGeom prst="rect">
            <a:avLst/>
          </a:prstGeom>
          <a:solidFill>
            <a:srgbClr val="CCCCFF">
              <a:alpha val="25000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IRT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>
            <a:off x="-17934" y="5003304"/>
            <a:ext cx="129614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Messmodelle</a:t>
            </a: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1906823" y="3448746"/>
            <a:ext cx="541076" cy="1204392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52649" y="4653136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Paralleltestmodell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30312" y="5635377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tau-Äquivalenzmodell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848" y="5003303"/>
            <a:ext cx="1728191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tau-</a:t>
            </a:r>
            <a:r>
              <a:rPr lang="de-DE" altLang="de-DE" sz="1400" dirty="0" err="1">
                <a:latin typeface="Calibri" pitchFamily="34" charset="0"/>
              </a:rPr>
              <a:t>kongenerisches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456012" y="3448745"/>
            <a:ext cx="683940" cy="1554557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699792" y="3448746"/>
            <a:ext cx="368574" cy="218663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5940411" y="3441875"/>
            <a:ext cx="229777" cy="1204391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973848" y="4646263"/>
            <a:ext cx="1547143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Raschmodell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52600" y="5628060"/>
            <a:ext cx="1835175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… 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08826" y="4646264"/>
            <a:ext cx="1728191" cy="307777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2PL/3PL-Modell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963158" y="3441875"/>
            <a:ext cx="993218" cy="1204390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547485" y="3441875"/>
            <a:ext cx="166497" cy="2186185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308826" y="5628060"/>
            <a:ext cx="1592288" cy="523220"/>
          </a:xfrm>
          <a:prstGeom prst="rect">
            <a:avLst/>
          </a:prstGeom>
          <a:solidFill>
            <a:srgbClr val="F3DBAB">
              <a:alpha val="24706"/>
            </a:srgbClr>
          </a:solidFill>
          <a:ln w="19050">
            <a:solidFill>
              <a:srgbClr val="8E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400" dirty="0">
                <a:latin typeface="Calibri" pitchFamily="34" charset="0"/>
              </a:rPr>
              <a:t>partial </a:t>
            </a:r>
            <a:r>
              <a:rPr lang="de-DE" altLang="de-DE" sz="1400" dirty="0" err="1">
                <a:latin typeface="Calibri" pitchFamily="34" charset="0"/>
              </a:rPr>
              <a:t>credit</a:t>
            </a:r>
            <a:r>
              <a:rPr lang="de-DE" altLang="de-DE" sz="1400" dirty="0">
                <a:latin typeface="Calibri" pitchFamily="34" charset="0"/>
              </a:rPr>
              <a:t> Modell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736183" y="3448746"/>
            <a:ext cx="667421" cy="2179313"/>
          </a:xfrm>
          <a:prstGeom prst="line">
            <a:avLst/>
          </a:prstGeom>
          <a:noFill/>
          <a:ln w="15875">
            <a:solidFill>
              <a:srgbClr val="8E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5B4D132-5EBD-4A66-80D0-9C0E02C531B9}"/>
              </a:ext>
            </a:extLst>
          </p:cNvPr>
          <p:cNvSpPr/>
          <p:nvPr/>
        </p:nvSpPr>
        <p:spPr bwMode="auto">
          <a:xfrm>
            <a:off x="5252600" y="2646785"/>
            <a:ext cx="2703776" cy="1204390"/>
          </a:xfrm>
          <a:prstGeom prst="ellips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 (“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Messfehlertheorie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”):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Beobachtete</a:t>
            </a:r>
            <a:r>
              <a:rPr lang="en-US" altLang="de-DE" sz="1400" dirty="0">
                <a:latin typeface="Calibri" pitchFamily="34" charset="0"/>
              </a:rPr>
              <a:t> Wert = “</a:t>
            </a:r>
            <a:r>
              <a:rPr lang="en-US" altLang="de-DE" sz="1400" dirty="0" err="1">
                <a:latin typeface="Calibri" pitchFamily="34" charset="0"/>
              </a:rPr>
              <a:t>wahrer</a:t>
            </a:r>
            <a:r>
              <a:rPr lang="en-US" altLang="de-DE" sz="1400" dirty="0">
                <a:latin typeface="Calibri" pitchFamily="34" charset="0"/>
              </a:rPr>
              <a:t> Wert” + “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Fehler</a:t>
            </a:r>
            <a:r>
              <a:rPr lang="en-US" altLang="de-DE" sz="1400" dirty="0">
                <a:latin typeface="Calibri" pitchFamily="34" charset="0"/>
              </a:rPr>
              <a:t>”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Y</a:t>
            </a:r>
            <a:r>
              <a:rPr lang="en-US" altLang="de-DE" sz="1400" dirty="0">
                <a:latin typeface="Calibri" pitchFamily="34" charset="0"/>
              </a:rPr>
              <a:t> =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 </a:t>
            </a:r>
            <a:r>
              <a:rPr lang="en-US" altLang="de-DE" sz="1400" dirty="0">
                <a:latin typeface="Calibri" pitchFamily="34" charset="0"/>
                <a:sym typeface="Symbol"/>
              </a:rPr>
              <a:t>+ </a:t>
            </a:r>
            <a:r>
              <a:rPr lang="en-US" altLang="de-DE" sz="1400" i="1" dirty="0">
                <a:latin typeface="Calibri" pitchFamily="34" charset="0"/>
                <a:sym typeface="Symbol"/>
              </a:rPr>
              <a:t></a:t>
            </a:r>
            <a:r>
              <a:rPr lang="en-US" altLang="de-DE" sz="1400" dirty="0">
                <a:latin typeface="Calibri" pitchFamily="34" charset="0"/>
              </a:rPr>
              <a:t>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Fehlers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0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Messfehler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tatsächlicher</a:t>
            </a:r>
            <a:r>
              <a:rPr lang="en-US" altLang="de-DE" sz="1400" dirty="0">
                <a:latin typeface="Calibri" pitchFamily="34" charset="0"/>
              </a:rPr>
              <a:t> Wert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unkorreliert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Gütekriterien</a:t>
            </a:r>
            <a:r>
              <a:rPr lang="en-US" altLang="de-DE" sz="1400" b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Objektivität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Validität</a:t>
            </a:r>
            <a:r>
              <a:rPr lang="en-US" altLang="de-DE" sz="1400" dirty="0">
                <a:latin typeface="Calibri" pitchFamily="34" charset="0"/>
              </a:rPr>
              <a:t>, Fairness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Bsp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. Beck’s Depressions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Inventar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(BDI)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Erfasst</a:t>
            </a:r>
            <a:r>
              <a:rPr lang="en-US" altLang="de-DE" sz="1400" dirty="0">
                <a:latin typeface="Calibri" pitchFamily="34" charset="0"/>
              </a:rPr>
              <a:t> den </a:t>
            </a:r>
            <a:r>
              <a:rPr lang="en-US" altLang="de-DE" sz="1400" dirty="0" err="1">
                <a:latin typeface="Calibri" pitchFamily="34" charset="0"/>
              </a:rPr>
              <a:t>Schweregrad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einer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endogenen</a:t>
            </a:r>
            <a:r>
              <a:rPr lang="en-US" altLang="de-DE" sz="1400" dirty="0">
                <a:latin typeface="Calibri" pitchFamily="34" charset="0"/>
              </a:rPr>
              <a:t>) Depression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21 </a:t>
            </a:r>
            <a:r>
              <a:rPr lang="en-US" altLang="de-DE" sz="1400" dirty="0" err="1">
                <a:latin typeface="Calibri" pitchFamily="34" charset="0"/>
              </a:rPr>
              <a:t>Fragen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jeweils</a:t>
            </a:r>
            <a:r>
              <a:rPr lang="en-US" altLang="de-DE" sz="1400" dirty="0">
                <a:latin typeface="Calibri" pitchFamily="34" charset="0"/>
              </a:rPr>
              <a:t> 4 </a:t>
            </a:r>
            <a:r>
              <a:rPr lang="en-US" altLang="de-DE" sz="1400" dirty="0" err="1">
                <a:latin typeface="Calibri" pitchFamily="34" charset="0"/>
              </a:rPr>
              <a:t>Antwortoptionen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(0) Ich bin nicht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(1) Ich bin traurig.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(2) Ich bin die ganze Zeit traurig und komme nicht davon los.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(3) Ich bin so traurig oder unglücklich, dass ich es kaum noch ertrage.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Mögliche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Summenwerte</a:t>
            </a:r>
            <a:r>
              <a:rPr lang="en-US" altLang="de-DE" sz="1400" dirty="0">
                <a:latin typeface="Calibri" pitchFamily="34" charset="0"/>
              </a:rPr>
              <a:t> von minimal 0 </a:t>
            </a:r>
            <a:r>
              <a:rPr lang="en-US" altLang="de-DE" sz="1400" dirty="0" err="1">
                <a:latin typeface="Calibri" pitchFamily="34" charset="0"/>
              </a:rPr>
              <a:t>bis</a:t>
            </a:r>
            <a:r>
              <a:rPr lang="en-US" altLang="de-DE" sz="1400" dirty="0">
                <a:latin typeface="Calibri" pitchFamily="34" charset="0"/>
              </a:rPr>
              <a:t> max. 63 </a:t>
            </a:r>
            <a:r>
              <a:rPr lang="en-US" altLang="de-DE" sz="1400" dirty="0" err="1">
                <a:latin typeface="Calibri" pitchFamily="34" charset="0"/>
              </a:rPr>
              <a:t>Punkte</a:t>
            </a:r>
            <a:endParaRPr lang="en-US" altLang="de-DE" sz="1400" dirty="0">
              <a:latin typeface="Calibri" pitchFamily="34" charset="0"/>
            </a:endParaRP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0-8: Keine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9-13: Minimale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14-19: Leichte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20-28: Mittelschwere Depression</a:t>
            </a:r>
          </a:p>
          <a:p>
            <a:pPr marL="914400" lvl="2" indent="0">
              <a:lnSpc>
                <a:spcPct val="114000"/>
              </a:lnSpc>
              <a:spcBef>
                <a:spcPts val="0"/>
              </a:spcBef>
              <a:buClr>
                <a:srgbClr val="A61B1E"/>
              </a:buClr>
            </a:pPr>
            <a:r>
              <a:rPr lang="de-DE" altLang="de-DE" sz="1400" dirty="0">
                <a:latin typeface="Calibri" pitchFamily="34" charset="0"/>
              </a:rPr>
              <a:t>29-63: Schwere Depression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KTT vs. IRT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133475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KTT: </a:t>
            </a: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Normierung anhand von Vergleichsgruppen (Referenz- oder Normpopulationen)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Beurteilung </a:t>
            </a:r>
            <a:r>
              <a:rPr lang="de-DE" altLang="de-DE" sz="1400">
                <a:latin typeface="Calibri" pitchFamily="34" charset="0"/>
              </a:rPr>
              <a:t>eines spezifischen individuellen </a:t>
            </a:r>
            <a:r>
              <a:rPr lang="de-DE" altLang="de-DE" sz="1400" dirty="0">
                <a:latin typeface="Calibri" pitchFamily="34" charset="0"/>
              </a:rPr>
              <a:t>Summenwertes (z.B. 37) erfolgt anhand eines Vergleichs mit anderen Personen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>
                <a:latin typeface="Calibri" pitchFamily="34" charset="0"/>
              </a:rPr>
              <a:t>Problem: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Vergleichbarkeit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Testwerts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dem </a:t>
            </a:r>
            <a:r>
              <a:rPr lang="en-US" altLang="de-DE" sz="1400" dirty="0" err="1">
                <a:latin typeface="Calibri" pitchFamily="34" charset="0"/>
              </a:rPr>
              <a:t>Testwert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anderen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Depressionstest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i="1" dirty="0" err="1">
                <a:latin typeface="Calibri" pitchFamily="34" charset="0"/>
              </a:rPr>
              <a:t>Voraussetzung</a:t>
            </a:r>
            <a:r>
              <a:rPr lang="en-US" altLang="de-DE" sz="1400" i="1" dirty="0">
                <a:latin typeface="Calibri" pitchFamily="34" charset="0"/>
              </a:rPr>
              <a:t>: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Verlässlichkeit</a:t>
            </a:r>
            <a:r>
              <a:rPr lang="en-US" altLang="de-DE" sz="1400" dirty="0">
                <a:latin typeface="Calibri" pitchFamily="34" charset="0"/>
              </a:rPr>
              <a:t> des </a:t>
            </a:r>
            <a:r>
              <a:rPr lang="en-US" altLang="de-DE" sz="1400" dirty="0" err="1">
                <a:latin typeface="Calibri" pitchFamily="34" charset="0"/>
              </a:rPr>
              <a:t>Messinstruments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davon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oft es </a:t>
            </a:r>
            <a:r>
              <a:rPr lang="en-US" altLang="de-DE" sz="1400" dirty="0" err="1">
                <a:latin typeface="Calibri" pitchFamily="34" charset="0"/>
              </a:rPr>
              <a:t>bereits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eingesetzt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wurde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wie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bekannt</a:t>
            </a:r>
            <a:r>
              <a:rPr lang="en-US" altLang="de-DE" sz="1400" dirty="0">
                <a:latin typeface="Calibri" pitchFamily="34" charset="0"/>
              </a:rPr>
              <a:t> es </a:t>
            </a:r>
            <a:r>
              <a:rPr lang="en-US" altLang="de-DE" sz="1400" dirty="0" err="1">
                <a:latin typeface="Calibri" pitchFamily="34" charset="0"/>
              </a:rPr>
              <a:t>ggf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de-DE" altLang="de-DE" sz="1800" dirty="0">
                <a:solidFill>
                  <a:srgbClr val="8E0000"/>
                </a:solidFill>
                <a:latin typeface="Calibri" pitchFamily="34" charset="0"/>
              </a:rPr>
              <a:t>Diese Voraussetzungen sind in bestimmten Tests (Leistungs- oder Kompetenztests) möglicherweise nicht gegeben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Wenn die Items eines Intelligenz-/Kompetenztests bekannt sind, ist die Güte des Tests eingeschränkt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de-DE" altLang="de-DE" sz="1400" dirty="0">
                <a:latin typeface="Calibri" pitchFamily="34" charset="0"/>
              </a:rPr>
              <a:t>Mögliche Lösung: Paralleltests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Arial" charset="0"/>
              <a:buAutoNum type="arabicPeriod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de-DE" dirty="0">
              <a:solidFill>
                <a:srgbClr val="8E0000"/>
              </a:solidFill>
              <a:latin typeface="Calibri" pitchFamily="34" charset="0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07525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2086</Words>
  <Application>Microsoft Office PowerPoint</Application>
  <PresentationFormat>Bildschirmpräsentation (4:3)</PresentationFormat>
  <Paragraphs>254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Calibri</vt:lpstr>
      <vt:lpstr>Symbol</vt:lpstr>
      <vt:lpstr>Times New Roman</vt:lpstr>
      <vt:lpstr>Wingdings</vt:lpstr>
      <vt:lpstr>Wingdings 3</vt:lpstr>
      <vt:lpstr>1_Standarddesign</vt:lpstr>
      <vt:lpstr>Equation.3</vt:lpstr>
      <vt:lpstr>Formel</vt:lpstr>
      <vt:lpstr>PowerPoint-Präsentation</vt:lpstr>
      <vt:lpstr>Wann sind Testdesigns notwendig</vt:lpstr>
      <vt:lpstr>Wann sind Testdesigns notwendig</vt:lpstr>
      <vt:lpstr>Large-Scale Assessments</vt:lpstr>
      <vt:lpstr>Large-Scale Assessments</vt:lpstr>
      <vt:lpstr>Large-Scale Assessments</vt:lpstr>
      <vt:lpstr>Messmodelle werden aus Testtheorien abgeleitet</vt:lpstr>
      <vt:lpstr>KTT vs. IRT</vt:lpstr>
      <vt:lpstr>KTT vs. IRT</vt:lpstr>
      <vt:lpstr>Kompetenztests (z.B. PISA)</vt:lpstr>
      <vt:lpstr>KTT vs. IRT (Hambleton &amp; Jones, 1993)</vt:lpstr>
      <vt:lpstr>Raschmodell: Grundlegende Annahmen</vt:lpstr>
      <vt:lpstr>Raschmodell: Grundlegende Annahmen</vt:lpstr>
      <vt:lpstr>Raschmodell, Annahme 1: parallele Itemcharakteristikkurven</vt:lpstr>
      <vt:lpstr>Raschmodell, Annahme 2: n ist unidimensional</vt:lpstr>
      <vt:lpstr>Raschmodell, Annahme 3: lokale stochastische Unabhängigkeit</vt:lpstr>
      <vt:lpstr>Alternative: Modelle, die lokale Abhängigkeiten parametrisieren</vt:lpstr>
      <vt:lpstr>Zusammenfassung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1523</cp:revision>
  <cp:lastPrinted>2013-06-17T07:15:28Z</cp:lastPrinted>
  <dcterms:created xsi:type="dcterms:W3CDTF">2005-12-15T11:27:48Z</dcterms:created>
  <dcterms:modified xsi:type="dcterms:W3CDTF">2024-09-26T10:14:34Z</dcterms:modified>
</cp:coreProperties>
</file>