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904" r:id="rId2"/>
    <p:sldId id="967" r:id="rId3"/>
    <p:sldId id="961" r:id="rId4"/>
    <p:sldId id="1073" r:id="rId5"/>
    <p:sldId id="1045" r:id="rId6"/>
    <p:sldId id="982" r:id="rId7"/>
    <p:sldId id="1074" r:id="rId8"/>
    <p:sldId id="1077" r:id="rId9"/>
    <p:sldId id="1075" r:id="rId10"/>
    <p:sldId id="1076" r:id="rId11"/>
    <p:sldId id="1078" r:id="rId12"/>
    <p:sldId id="1079" r:id="rId13"/>
    <p:sldId id="1080" r:id="rId14"/>
    <p:sldId id="1071" r:id="rId15"/>
    <p:sldId id="1081" r:id="rId16"/>
    <p:sldId id="1043" r:id="rId17"/>
    <p:sldId id="1042" r:id="rId18"/>
    <p:sldId id="972" r:id="rId19"/>
    <p:sldId id="1072" r:id="rId20"/>
    <p:sldId id="1044" r:id="rId21"/>
    <p:sldId id="1046" r:id="rId22"/>
    <p:sldId id="1047" r:id="rId23"/>
    <p:sldId id="1048" r:id="rId24"/>
    <p:sldId id="1049" r:id="rId25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87398" autoAdjust="0"/>
  </p:normalViewPr>
  <p:slideViewPr>
    <p:cSldViewPr>
      <p:cViewPr varScale="1">
        <p:scale>
          <a:sx n="103" d="100"/>
          <a:sy n="103" d="100"/>
        </p:scale>
        <p:origin x="102" y="9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06.09.2024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06.09.2024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9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9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10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11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2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3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1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53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16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17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18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395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C9DE6BC-5655-44B1-9BF1-741E74039FEC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19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20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21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22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23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6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7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7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8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5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06.09.2024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Einfache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IRT-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Modelle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in R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93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492375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Übung: einfache IRT-Modelle in R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Aber: Infit </a:t>
            </a:r>
            <a:r>
              <a:rPr lang="en-US" altLang="de-DE" sz="2200" dirty="0" err="1">
                <a:latin typeface="Calibri" pitchFamily="34" charset="0"/>
              </a:rPr>
              <a:t>kann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missverständlich</a:t>
            </a:r>
            <a:r>
              <a:rPr lang="en-US" altLang="de-DE" sz="2200" dirty="0">
                <a:latin typeface="Calibri" pitchFamily="34" charset="0"/>
              </a:rPr>
              <a:t> sein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A3F54C1-34C5-4967-8C0D-3D596F64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13" y="989984"/>
            <a:ext cx="7427595" cy="560736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97FD0A-0B61-4B7E-8FA3-95B0EE5D0623}"/>
              </a:ext>
            </a:extLst>
          </p:cNvPr>
          <p:cNvSpPr txBox="1"/>
          <p:nvPr/>
        </p:nvSpPr>
        <p:spPr>
          <a:xfrm>
            <a:off x="2339752" y="2852936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Item ist extrem schwer und hat daher nur scheinbar einen guten Fit</a:t>
            </a:r>
          </a:p>
        </p:txBody>
      </p:sp>
    </p:spTree>
    <p:extLst>
      <p:ext uri="{BB962C8B-B14F-4D97-AF65-F5344CB8AC3E}">
        <p14:creationId xmlns:p14="http://schemas.microsoft.com/office/powerpoint/2010/main" val="3415673294"/>
      </p:ext>
    </p:extLst>
  </p:cSld>
  <p:clrMapOvr>
    <a:masterClrMapping/>
  </p:clrMapOvr>
  <p:transition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Raschhomogenität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2.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Variante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Vergleich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zweiparametrisches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IRT-Modell (2PL-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oder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Birnbaum-Modell)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Spezifizieren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zweier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konkurrierender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anschließender</a:t>
            </a:r>
            <a:r>
              <a:rPr lang="en-US" altLang="de-DE" sz="1400" dirty="0">
                <a:latin typeface="Calibri" pitchFamily="34" charset="0"/>
              </a:rPr>
              <a:t> Test, welches Modell die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beschreibt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Genauer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der 1PL-Modellannahme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der 2PL-Modellannahme </a:t>
            </a:r>
            <a:r>
              <a:rPr lang="en-US" altLang="de-DE" sz="1400" dirty="0" err="1">
                <a:latin typeface="Calibri" pitchFamily="34" charset="0"/>
              </a:rPr>
              <a:t>größer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genauer</a:t>
            </a:r>
            <a:r>
              <a:rPr lang="en-US" altLang="de-DE" sz="1400" dirty="0">
                <a:latin typeface="Calibri" pitchFamily="34" charset="0"/>
              </a:rPr>
              <a:t>: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liberaleren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Modells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sofern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strengere</a:t>
            </a:r>
            <a:r>
              <a:rPr lang="en-US" altLang="de-DE" sz="1400" dirty="0">
                <a:latin typeface="Calibri" pitchFamily="34" charset="0"/>
              </a:rPr>
              <a:t> Modell in dem </a:t>
            </a:r>
            <a:r>
              <a:rPr lang="en-US" altLang="de-DE" sz="1400" dirty="0" err="1">
                <a:latin typeface="Calibri" pitchFamily="34" charset="0"/>
              </a:rPr>
              <a:t>liberaleren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genestet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größer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Modellpassung</a:t>
            </a:r>
            <a:r>
              <a:rPr lang="en-US" altLang="de-DE" sz="1400" dirty="0">
                <a:latin typeface="Calibri" pitchFamily="34" charset="0"/>
              </a:rPr>
              <a:t> so </a:t>
            </a:r>
            <a:r>
              <a:rPr lang="en-US" altLang="de-DE" sz="1400" dirty="0" err="1">
                <a:latin typeface="Calibri" pitchFamily="34" charset="0"/>
              </a:rPr>
              <a:t>viel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sie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Spezifizierung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zusätzlichen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rechtfertigt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25345"/>
      </p:ext>
    </p:extLst>
  </p:cSld>
  <p:clrMapOvr>
    <a:masterClrMapping/>
  </p:clrMapOvr>
  <p:transition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lokalen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stochastischen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Unabhängigkeit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Q3-Statistik von Yen (1984, 1993)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Residualkorrelationen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Itempaaren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sollten</a:t>
            </a:r>
            <a:r>
              <a:rPr lang="en-US" altLang="de-DE" sz="1400" dirty="0">
                <a:latin typeface="Calibri" pitchFamily="34" charset="0"/>
              </a:rPr>
              <a:t> 0 sein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96968"/>
      </p:ext>
    </p:extLst>
  </p:cSld>
  <p:clrMapOvr>
    <a:masterClrMapping/>
  </p:clrMapOvr>
  <p:transition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Eigene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Übung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Sie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anhand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empirischen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Datensatzes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data.fims.Aus.Jpn.scored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die Items </a:t>
            </a:r>
            <a:r>
              <a:rPr lang="en-US" altLang="de-DE" sz="1400" dirty="0" err="1">
                <a:latin typeface="Calibri" pitchFamily="34" charset="0"/>
              </a:rPr>
              <a:t>rasch-homogen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bzw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akzeptablen</a:t>
            </a:r>
            <a:r>
              <a:rPr lang="en-US" altLang="de-DE" sz="1400" dirty="0">
                <a:latin typeface="Calibri" pitchFamily="34" charset="0"/>
              </a:rPr>
              <a:t> Fit </a:t>
            </a:r>
            <a:r>
              <a:rPr lang="en-US" altLang="de-DE" sz="1400" dirty="0" err="1">
                <a:latin typeface="Calibri" pitchFamily="34" charset="0"/>
              </a:rPr>
              <a:t>haben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</a:t>
            </a:r>
            <a:r>
              <a:rPr lang="en-US" altLang="de-DE" sz="1400" dirty="0" err="1">
                <a:latin typeface="Calibri" pitchFamily="34" charset="0"/>
              </a:rPr>
              <a:t>eher</a:t>
            </a:r>
            <a:r>
              <a:rPr lang="en-US" altLang="de-DE" sz="1400" dirty="0">
                <a:latin typeface="Calibri" pitchFamily="34" charset="0"/>
              </a:rPr>
              <a:t> 1pl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2pl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angeraten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die Items local </a:t>
            </a:r>
            <a:r>
              <a:rPr lang="en-US" altLang="de-DE" sz="1400" dirty="0" err="1">
                <a:latin typeface="Calibri" pitchFamily="34" charset="0"/>
              </a:rPr>
              <a:t>stochastisch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165948"/>
      </p:ext>
    </p:extLst>
  </p:cSld>
  <p:clrMapOvr>
    <a:masterClrMapping/>
  </p:clrMapOvr>
  <p:transition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2, </a:t>
            </a:r>
            <a:r>
              <a:rPr lang="en-US" altLang="de-DE" sz="2200" dirty="0" err="1">
                <a:latin typeface="Calibri" pitchFamily="34" charset="0"/>
              </a:rPr>
              <a:t>Unidimensionalitätsannahme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Wahrscheinlichkeit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P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(</a:t>
            </a:r>
            <a:r>
              <a:rPr lang="en-US" altLang="de-DE" sz="1800" i="1" dirty="0" err="1">
                <a:solidFill>
                  <a:srgbClr val="8E0000"/>
                </a:solidFill>
                <a:latin typeface="Calibri" pitchFamily="34" charset="0"/>
              </a:rPr>
              <a:t>X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</a:rPr>
              <a:t>ni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= 1)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wird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lediglich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</a:t>
            </a:r>
            <a:r>
              <a:rPr lang="en-US" altLang="de-DE" sz="1800" i="1" baseline="-250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und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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bestimmt</a:t>
            </a:r>
            <a:endParaRPr lang="de-DE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Prüfung erfolgt indirekt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Man testet Annahmen, die aus dieser </a:t>
            </a:r>
            <a:r>
              <a:rPr lang="de-DE" altLang="de-DE" sz="1400" dirty="0" err="1">
                <a:latin typeface="Calibri" pitchFamily="34" charset="0"/>
              </a:rPr>
              <a:t>Unidimensionalität</a:t>
            </a:r>
            <a:r>
              <a:rPr lang="de-DE" altLang="de-DE" sz="1400" dirty="0">
                <a:latin typeface="Calibri" pitchFamily="34" charset="0"/>
              </a:rPr>
              <a:t> resultieren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Anders gesagt: was wären mögliche Konsequenzen, wenn die Items eines Tests </a:t>
            </a:r>
            <a:r>
              <a:rPr lang="de-DE" altLang="de-DE" sz="1400" i="1" dirty="0">
                <a:latin typeface="Calibri" pitchFamily="34" charset="0"/>
              </a:rPr>
              <a:t>nicht</a:t>
            </a:r>
            <a:r>
              <a:rPr lang="de-DE" altLang="de-DE" sz="1400" dirty="0">
                <a:latin typeface="Calibri" pitchFamily="34" charset="0"/>
              </a:rPr>
              <a:t> eindimensional wären?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Invarianz verletzt: differentielles </a:t>
            </a:r>
            <a:r>
              <a:rPr lang="de-DE" altLang="de-DE" sz="1400" dirty="0" err="1">
                <a:latin typeface="Calibri" pitchFamily="34" charset="0"/>
              </a:rPr>
              <a:t>Itemfunktionieren</a:t>
            </a:r>
            <a:r>
              <a:rPr lang="de-DE" altLang="de-DE" sz="1400" dirty="0">
                <a:latin typeface="Calibri" pitchFamily="34" charset="0"/>
              </a:rPr>
              <a:t> (differential item </a:t>
            </a:r>
            <a:r>
              <a:rPr lang="de-DE" altLang="de-DE" sz="1400" dirty="0" err="1">
                <a:latin typeface="Calibri" pitchFamily="34" charset="0"/>
              </a:rPr>
              <a:t>functioning</a:t>
            </a:r>
            <a:r>
              <a:rPr lang="de-DE" altLang="de-DE" sz="1400" dirty="0">
                <a:latin typeface="Calibri" pitchFamily="34" charset="0"/>
              </a:rPr>
              <a:t>; DIF)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Mehrdimensionale IRT-Modelle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Kontexteffekte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 …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507525"/>
      </p:ext>
    </p:extLst>
  </p:cSld>
  <p:clrMapOvr>
    <a:masterClrMapping/>
  </p:clrMapOvr>
  <p:transition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DIF: Differential Item Functioning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ist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das “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Gegenteil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”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Messinvarianz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DIF bedeutet, dass die Messeigenschaften eines Items sich bspw. zwischen Gruppen (männlich, weiblich; deutsche Muttersprache, nicht-deutsche Muttersprache) unterscheiden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 wäre dann im Extremfall nicht mehr fair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Bsp.: Mathematiktest, der sprachlich anspruchsvolle Aufgabenformulierungen enthält und daher Personen nicht-deutscher Muttersprache benachteiligt: obwohl deren „wahre“ mathematische Kompetenz genau so groß wäre, würden sie schlechter abschneiden, als Personen deutscher Muttersprache</a:t>
            </a:r>
            <a:endParaRPr lang="en-US" altLang="de-DE" sz="1400" i="1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25664"/>
      </p:ext>
    </p:extLst>
  </p:cSld>
  <p:clrMapOvr>
    <a:masterClrMapping/>
  </p:clrMapOvr>
  <p:transition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Kompetenztests</a:t>
            </a:r>
            <a:r>
              <a:rPr lang="en-US" altLang="de-DE" sz="2200" dirty="0">
                <a:latin typeface="Calibri" pitchFamily="34" charset="0"/>
              </a:rPr>
              <a:t> (</a:t>
            </a:r>
            <a:r>
              <a:rPr lang="en-US" altLang="de-DE" sz="2200" dirty="0" err="1">
                <a:latin typeface="Calibri" pitchFamily="34" charset="0"/>
              </a:rPr>
              <a:t>z.B</a:t>
            </a:r>
            <a:r>
              <a:rPr lang="en-US" altLang="de-DE" sz="2200" dirty="0">
                <a:latin typeface="Calibri" pitchFamily="34" charset="0"/>
              </a:rPr>
              <a:t>. PISA)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Testinstrument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wechselt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zu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Aufgabenveröffentlichung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);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trotzdem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sollen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Ergebnisse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jeweils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auf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derselben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Metrik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abgebildet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Kompetenzstufenmodelle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definieren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kriteriale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Standards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z.B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Regelstandard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Beschreibungen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beziehen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auf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Testaufgaben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Testitems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Kindes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Relation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Testaufgaben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vgl</a:t>
            </a:r>
            <a:r>
              <a:rPr lang="en-US" altLang="de-DE" sz="1400" dirty="0">
                <a:latin typeface="Calibri" pitchFamily="34" charset="0"/>
              </a:rPr>
              <a:t>. KTT: Die “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Relation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Vergleichspopulationen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klassischen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nicht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geeignet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Testinstrument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Erhebungen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verändert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Skala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bleiben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Testleistungen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“Person X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Person Y”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sondern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kriterial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beschrieben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kriterialen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Beschreibungen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Testitems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erfordern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Itemebene</a:t>
            </a:r>
            <a:endParaRPr lang="en-US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378762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 </a:t>
            </a:r>
            <a:r>
              <a:rPr lang="en-US" altLang="de-DE" sz="1200" dirty="0">
                <a:latin typeface="Calibri" pitchFamily="34" charset="0"/>
              </a:rPr>
              <a:t>(Hambleton &amp; Jones, 1993)</a:t>
            </a:r>
            <a:endParaRPr lang="de-DE" altLang="de-DE" sz="1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10320"/>
              </p:ext>
            </p:extLst>
          </p:nvPr>
        </p:nvGraphicFramePr>
        <p:xfrm>
          <a:off x="683568" y="1397000"/>
          <a:ext cx="756084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KTT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Vergleicht Personen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mit anderen Personen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Vergleicht Personen mit Items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Schwache Messmodelle</a:t>
                      </a:r>
                    </a:p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(voraussetzungsarm)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Starke Messmodelle</a:t>
                      </a:r>
                    </a:p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(strikte Voraussetzungen)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Item- und Teststatistiken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sind stichprobenabhängig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Item- und Teststatistiken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sind stichprobenunabhängig: 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Item- und Personenparameter können auf gemeinsamer Skala abgebildet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Abhängigkeit der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Itemparameter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von Stichprobeneigenschaften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Invarianz von Item- und Personenparametern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„testbasiert“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„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itembasiert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06878"/>
      </p:ext>
    </p:extLst>
  </p:cSld>
  <p:clrMapOvr>
    <a:masterClrMapping/>
  </p:clrMapOvr>
  <p:transition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(AV):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der Person </a:t>
            </a:r>
            <a:r>
              <a:rPr lang="en-US" altLang="de-DE" sz="1400" i="1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Item </a:t>
            </a:r>
            <a:r>
              <a:rPr lang="en-US" altLang="de-DE" sz="1400" i="1" dirty="0" err="1">
                <a:latin typeface="Calibri" pitchFamily="34" charset="0"/>
              </a:rPr>
              <a:t>i</a:t>
            </a:r>
            <a:endParaRPr lang="en-US" altLang="de-DE" sz="1400" i="1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selbst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sondern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transformierte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(“logit”)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vorhergesagt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Warum</a:t>
            </a:r>
            <a:r>
              <a:rPr lang="en-US" altLang="de-DE" sz="1400" dirty="0">
                <a:latin typeface="Calibri" pitchFamily="34" charset="0"/>
              </a:rPr>
              <a:t> Transformation? </a:t>
            </a:r>
            <a:r>
              <a:rPr lang="en-US" altLang="de-DE" sz="1400" dirty="0" err="1">
                <a:latin typeface="Calibri" pitchFamily="34" charset="0"/>
              </a:rPr>
              <a:t>Wahrscheinlichkeitswerte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auf das </a:t>
            </a:r>
            <a:r>
              <a:rPr lang="en-US" altLang="de-DE" sz="1400" dirty="0" err="1">
                <a:latin typeface="Calibri" pitchFamily="34" charset="0"/>
              </a:rPr>
              <a:t>Intervall</a:t>
            </a:r>
            <a:r>
              <a:rPr lang="en-US" altLang="de-DE" sz="1400" dirty="0">
                <a:latin typeface="Calibri" pitchFamily="34" charset="0"/>
              </a:rPr>
              <a:t> [0, 1] </a:t>
            </a:r>
            <a:r>
              <a:rPr lang="en-US" altLang="de-DE" sz="1400" dirty="0" err="1">
                <a:latin typeface="Calibri" pitchFamily="34" charset="0"/>
              </a:rPr>
              <a:t>beschränkt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adäquat</a:t>
            </a:r>
            <a:r>
              <a:rPr lang="en-US" altLang="de-DE" sz="1400" dirty="0">
                <a:latin typeface="Calibri" pitchFamily="34" charset="0"/>
              </a:rPr>
              <a:t> linear </a:t>
            </a:r>
            <a:r>
              <a:rPr lang="en-US" altLang="de-DE" sz="1400" dirty="0" err="1">
                <a:latin typeface="Calibri" pitchFamily="34" charset="0"/>
              </a:rPr>
              <a:t>zerlegt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. Um </a:t>
            </a:r>
            <a:r>
              <a:rPr lang="en-US" altLang="de-DE" sz="1400" dirty="0" err="1">
                <a:latin typeface="Calibri" pitchFamily="34" charset="0"/>
              </a:rPr>
              <a:t>lineare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schätzen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, muss Transformation </a:t>
            </a:r>
            <a:r>
              <a:rPr lang="en-US" altLang="de-DE" sz="1400" dirty="0" err="1">
                <a:latin typeface="Calibri" pitchFamily="34" charset="0"/>
              </a:rPr>
              <a:t>erfolgen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Logit-Transformation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: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&gt;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positivem</a:t>
            </a:r>
            <a:r>
              <a:rPr lang="en-US" altLang="de-DE" sz="1400" dirty="0">
                <a:latin typeface="Calibri" pitchFamily="34" charset="0"/>
              </a:rPr>
              <a:t> Logit-Wert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75%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logit von 1.09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98%  logit von 3.89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&lt;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negativem</a:t>
            </a:r>
            <a:r>
              <a:rPr lang="en-US" altLang="de-DE" sz="1400" dirty="0">
                <a:latin typeface="Calibri" pitchFamily="34" charset="0"/>
              </a:rPr>
              <a:t> Logit-Wert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25%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logit von -1.09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5%  logit von -2.94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=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Logit = 0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Theoretischer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Wertebereich</a:t>
            </a:r>
            <a:r>
              <a:rPr lang="en-US" altLang="de-DE" sz="1400" dirty="0">
                <a:latin typeface="Calibri" pitchFamily="34" charset="0"/>
              </a:rPr>
              <a:t> des Logits: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34DA3B3F-E8C5-4CE4-8B69-3C089CA7A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56934"/>
              </p:ext>
            </p:extLst>
          </p:nvPr>
        </p:nvGraphicFramePr>
        <p:xfrm>
          <a:off x="5364088" y="3050858"/>
          <a:ext cx="161544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92" r:id="rId4" imgW="1346200" imgH="431800" progId="Equation.3">
                  <p:embed/>
                </p:oleObj>
              </mc:Choice>
              <mc:Fallback>
                <p:oleObj r:id="rId4" imgW="1346200" imgH="4318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050858"/>
                        <a:ext cx="1615440" cy="518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A00F90D2-AFC6-4F3D-8284-9599324D4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48014"/>
              </p:ext>
            </p:extLst>
          </p:nvPr>
        </p:nvGraphicFramePr>
        <p:xfrm>
          <a:off x="4632885" y="5725218"/>
          <a:ext cx="1462405" cy="25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93" r:id="rId6" imgW="1218671" imgH="215806" progId="Equation.3">
                  <p:embed/>
                </p:oleObj>
              </mc:Choice>
              <mc:Fallback>
                <p:oleObj r:id="rId6" imgW="1218671" imgH="215806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885" y="5725218"/>
                        <a:ext cx="1462405" cy="258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Logit der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schreibt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                                  und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hängt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Logit </a:t>
            </a:r>
            <a:r>
              <a:rPr lang="en-US" altLang="de-DE" sz="1400" dirty="0" err="1">
                <a:latin typeface="Calibri" pitchFamily="34" charset="0"/>
              </a:rPr>
              <a:t>ausschließlich</a:t>
            </a:r>
            <a:r>
              <a:rPr lang="en-US" altLang="de-DE" sz="1400" dirty="0">
                <a:latin typeface="Calibri" pitchFamily="34" charset="0"/>
              </a:rPr>
              <a:t> von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Person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ab </a:t>
            </a:r>
            <a:r>
              <a:rPr lang="en-US" altLang="de-DE" sz="1400" dirty="0">
                <a:latin typeface="Calibri" pitchFamily="34" charset="0"/>
                <a:sym typeface="Symbol"/>
              </a:rPr>
              <a:t>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Eine Person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(</a:t>
            </a:r>
            <a:r>
              <a:rPr lang="en-US" altLang="de-DE" sz="1400" dirty="0" err="1">
                <a:latin typeface="Calibri" pitchFamily="34" charset="0"/>
              </a:rPr>
              <a:t>hypothetischen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derselben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Person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löst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und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in Relation </a:t>
            </a:r>
            <a:r>
              <a:rPr lang="en-US" altLang="de-DE" sz="1400" i="1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konkreter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Personenpopulation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bezogen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die Population der </a:t>
            </a:r>
            <a:r>
              <a:rPr lang="en-US" altLang="de-DE" sz="1400" dirty="0" err="1">
                <a:latin typeface="Calibri" pitchFamily="34" charset="0"/>
              </a:rPr>
              <a:t>Sekundarschüler</a:t>
            </a:r>
            <a:r>
              <a:rPr lang="en-US" altLang="de-DE" sz="1400" dirty="0">
                <a:latin typeface="Calibri" pitchFamily="34" charset="0"/>
              </a:rPr>
              <a:t> der 9. </a:t>
            </a:r>
            <a:r>
              <a:rPr lang="en-US" altLang="de-DE" sz="1400" dirty="0" err="1">
                <a:latin typeface="Calibri" pitchFamily="34" charset="0"/>
              </a:rPr>
              <a:t>Klasse</a:t>
            </a:r>
            <a:r>
              <a:rPr lang="en-US" altLang="de-DE" sz="1400" dirty="0">
                <a:latin typeface="Calibri" pitchFamily="34" charset="0"/>
              </a:rPr>
              <a:t>, die den MSA </a:t>
            </a:r>
            <a:r>
              <a:rPr lang="en-US" altLang="de-DE" sz="1400" dirty="0" err="1">
                <a:latin typeface="Calibri" pitchFamily="34" charset="0"/>
              </a:rPr>
              <a:t>anstreben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setzt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Modellbeziehung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voraus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beruhend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Datensatz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(also 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und 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einparametrische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Modell (1PL) </a:t>
            </a:r>
            <a:r>
              <a:rPr lang="en-US" altLang="de-DE" sz="1400" dirty="0" err="1">
                <a:latin typeface="Calibri" pitchFamily="34" charset="0"/>
              </a:rPr>
              <a:t>genannt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weil</a:t>
            </a:r>
            <a:r>
              <a:rPr lang="en-US" altLang="de-DE" sz="1400" dirty="0">
                <a:latin typeface="Calibri" pitchFamily="34" charset="0"/>
              </a:rPr>
              <a:t> pro Item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Parameter (die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None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A76B28A-91D8-4517-91BB-EF7BB2937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76894"/>
              </p:ext>
            </p:extLst>
          </p:nvPr>
        </p:nvGraphicFramePr>
        <p:xfrm>
          <a:off x="5656487" y="1487706"/>
          <a:ext cx="1249138" cy="27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8" r:id="rId4" imgW="1040948" imgH="228501" progId="Equation.3">
                  <p:embed/>
                </p:oleObj>
              </mc:Choice>
              <mc:Fallback>
                <p:oleObj r:id="rId4" imgW="104094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487" y="1487706"/>
                        <a:ext cx="1249138" cy="274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77E38A9A-F705-4584-9882-92A64C294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23278"/>
              </p:ext>
            </p:extLst>
          </p:nvPr>
        </p:nvGraphicFramePr>
        <p:xfrm>
          <a:off x="1331640" y="2665482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9" name="Formel" r:id="rId6" imgW="1638300" imgH="228600" progId="Equation.3">
                  <p:embed/>
                </p:oleObj>
              </mc:Choice>
              <mc:Fallback>
                <p:oleObj name="Formel" r:id="rId6" imgW="1638300" imgH="22860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65482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700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Überblick</a:t>
            </a:r>
            <a:r>
              <a:rPr lang="en-US" altLang="de-DE" sz="2200" dirty="0">
                <a:latin typeface="Calibri" pitchFamily="34" charset="0"/>
              </a:rPr>
              <a:t>: R-</a:t>
            </a:r>
            <a:r>
              <a:rPr lang="en-US" altLang="de-DE" sz="2200" dirty="0" err="1">
                <a:latin typeface="Calibri" pitchFamily="34" charset="0"/>
              </a:rPr>
              <a:t>Pakete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IRT-</a:t>
            </a:r>
            <a:r>
              <a:rPr lang="en-US" altLang="de-DE" sz="2200" dirty="0" err="1">
                <a:latin typeface="Calibri" pitchFamily="34" charset="0"/>
              </a:rPr>
              <a:t>Modellierung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Überblick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Ca. 45 R-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Pakete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für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(Choi &amp; </a:t>
            </a:r>
            <a:r>
              <a:rPr lang="en-US" altLang="de-DE" sz="1200" dirty="0" err="1">
                <a:solidFill>
                  <a:srgbClr val="8E0000"/>
                </a:solidFill>
                <a:latin typeface="Calibri" pitchFamily="34" charset="0"/>
              </a:rPr>
              <a:t>Asilkalkan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, 2019)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In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Workshop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jedoch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nur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vier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Pakete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betrachtet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bzw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verwendet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BDD498-AB68-470E-80A0-2D65588CE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01741"/>
              </p:ext>
            </p:extLst>
          </p:nvPr>
        </p:nvGraphicFramePr>
        <p:xfrm>
          <a:off x="476250" y="2150864"/>
          <a:ext cx="8056188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98">
                  <a:extLst>
                    <a:ext uri="{9D8B030D-6E8A-4147-A177-3AD203B41FA5}">
                      <a16:colId xmlns:a16="http://schemas.microsoft.com/office/drawing/2014/main" val="212370436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856710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769966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1728357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0608089"/>
                    </a:ext>
                  </a:extLst>
                </a:gridCol>
                <a:gridCol w="1872206">
                  <a:extLst>
                    <a:ext uri="{9D8B030D-6E8A-4147-A177-3AD203B41FA5}">
                      <a16:colId xmlns:a16="http://schemas.microsoft.com/office/drawing/2014/main" val="380818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Autoren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Features und 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Alexander </a:t>
                      </a:r>
                      <a:r>
                        <a:rPr lang="de-DE" sz="1100" dirty="0" err="1"/>
                        <a:t>Robitzsch</a:t>
                      </a:r>
                      <a:r>
                        <a:rPr lang="de-DE" sz="1100" dirty="0"/>
                        <a:t>, Thomas Kiefer, Margaret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("TAM")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Vielfältige Modelle, sehr schnell, sehr flexibel, plausible </a:t>
                      </a:r>
                      <a:r>
                        <a:rPr lang="de-DE" sz="1100" dirty="0" err="1"/>
                        <a:t>values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eingeschränkt einsteigerfreundlich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9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lme4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Douglas Bates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("lme4")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große Flexibilität bei Modellspezifikation; instruktiv für das Verständnis der 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kein originäres IRT-Paket, teils langsam, nur Modelle aus der 1PL-“Familie“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mirt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Phil Chalmers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</a:t>
                      </a:r>
                      <a:r>
                        <a:rPr lang="de-DE" sz="1100" dirty="0" err="1"/>
                        <a:t>mirt</a:t>
                      </a:r>
                      <a:r>
                        <a:rPr lang="de-DE" sz="1100" dirty="0"/>
                        <a:t>")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sehr flexibel, auch 2pl, 3pl, </a:t>
                      </a:r>
                      <a:r>
                        <a:rPr lang="de-DE" sz="1100" dirty="0" err="1"/>
                        <a:t>mixed</a:t>
                      </a:r>
                      <a:r>
                        <a:rPr lang="de-DE" sz="1100" dirty="0"/>
                        <a:t> IRT, plausible </a:t>
                      </a:r>
                      <a:r>
                        <a:rPr lang="de-DE" sz="1100" dirty="0" err="1"/>
                        <a:t>values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Modelle sind teils anspruchsvoll zu spezifizieren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eatModel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Sebastian Weirich, Karoline Sachse, Benjamin Becker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Github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remotes</a:t>
                      </a:r>
                      <a:r>
                        <a:rPr lang="de-DE" sz="1100" dirty="0"/>
                        <a:t>::</a:t>
                      </a:r>
                      <a:r>
                        <a:rPr lang="de-DE" sz="1100" dirty="0" err="1"/>
                        <a:t>install_github</a:t>
                      </a:r>
                      <a:r>
                        <a:rPr lang="de-DE" sz="1100" dirty="0"/>
                        <a:t>("</a:t>
                      </a:r>
                      <a:r>
                        <a:rPr lang="de-DE" sz="1100" dirty="0" err="1"/>
                        <a:t>weirichs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eatModel</a:t>
                      </a:r>
                      <a:r>
                        <a:rPr lang="de-DE" sz="1100" dirty="0"/>
                        <a:t>", upgrade= "</a:t>
                      </a:r>
                      <a:r>
                        <a:rPr lang="de-DE" sz="1100" dirty="0" err="1"/>
                        <a:t>never</a:t>
                      </a:r>
                      <a:r>
                        <a:rPr lang="de-DE" sz="1100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Einsteigerfreundlich, Konsistenzprüfungen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weniger flexibel, weniger schnell, nicht sonderlich effizient programmiert, nicht auf CRAN verfügbar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7399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1: </a:t>
            </a:r>
            <a:r>
              <a:rPr lang="en-US" altLang="de-DE" sz="2200" dirty="0" err="1">
                <a:latin typeface="Calibri" pitchFamily="34" charset="0"/>
              </a:rPr>
              <a:t>parallele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Itemcharakteristikkurven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: unidimensional latent trait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Doppelte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Monotonizität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folgen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paralleler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(ICC)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gleiche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Parallele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Itemcharakteristikkurven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überschneiden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</a:t>
            </a:r>
            <a:r>
              <a:rPr lang="en-US" altLang="de-DE" sz="1400" dirty="0">
                <a:latin typeface="Calibri" pitchFamily="34" charset="0"/>
              </a:rPr>
              <a:t> Person und in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jeder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beliebigen</a:t>
            </a:r>
            <a:r>
              <a:rPr lang="en-US" altLang="de-DE" sz="1400" dirty="0">
                <a:latin typeface="Calibri" pitchFamily="34" charset="0"/>
              </a:rPr>
              <a:t> Population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83" y="1521719"/>
            <a:ext cx="4314434" cy="3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380312" y="3428999"/>
            <a:ext cx="864096" cy="216024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641976" y="4149079"/>
            <a:ext cx="216024" cy="1440159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34158"/>
              </p:ext>
            </p:extLst>
          </p:nvPr>
        </p:nvGraphicFramePr>
        <p:xfrm>
          <a:off x="5649292" y="1268760"/>
          <a:ext cx="2451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1" name="Formel" r:id="rId5" imgW="1638300" imgH="228600" progId="Equation.3">
                  <p:embed/>
                </p:oleObj>
              </mc:Choice>
              <mc:Fallback>
                <p:oleObj name="Formel" r:id="rId5" imgW="1638300" imgH="2286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92" y="1268760"/>
                        <a:ext cx="2451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365335"/>
      </p:ext>
    </p:extLst>
  </p:cSld>
  <p:clrMapOvr>
    <a:masterClrMapping/>
  </p:clrMapOvr>
  <p:transition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2: </a:t>
            </a:r>
            <a:r>
              <a:rPr lang="en-US" altLang="de-DE" sz="22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2200" i="1" baseline="-25000" dirty="0">
                <a:latin typeface="Calibri" pitchFamily="34" charset="0"/>
              </a:rPr>
              <a:t>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ist</a:t>
            </a:r>
            <a:r>
              <a:rPr lang="en-US" altLang="de-DE" sz="2200" dirty="0">
                <a:latin typeface="Calibri" pitchFamily="34" charset="0"/>
              </a:rPr>
              <a:t> unidimensional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Wahrscheinlichkeit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P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(</a:t>
            </a:r>
            <a:r>
              <a:rPr lang="en-US" altLang="de-DE" sz="1800" i="1" dirty="0" err="1">
                <a:solidFill>
                  <a:srgbClr val="8E0000"/>
                </a:solidFill>
                <a:latin typeface="Calibri" pitchFamily="34" charset="0"/>
              </a:rPr>
              <a:t>X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</a:rPr>
              <a:t>ni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= 1)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wird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lediglich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</a:t>
            </a:r>
            <a:r>
              <a:rPr lang="en-US" altLang="de-DE" sz="1800" i="1" baseline="-250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und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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bestimmt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das </a:t>
            </a:r>
            <a:r>
              <a:rPr lang="en-US" altLang="de-DE" sz="1400" dirty="0" err="1">
                <a:latin typeface="Calibri" pitchFamily="34" charset="0"/>
              </a:rPr>
              <a:t>bedeutet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sämtliche</a:t>
            </a:r>
            <a:r>
              <a:rPr lang="en-US" altLang="de-DE" sz="1400" dirty="0">
                <a:latin typeface="Calibri" pitchFamily="34" charset="0"/>
              </a:rPr>
              <a:t> Items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dürfen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etwa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Sprachhintergrund</a:t>
            </a:r>
            <a:r>
              <a:rPr lang="en-US" altLang="de-DE" sz="1400" dirty="0">
                <a:latin typeface="Calibri" pitchFamily="34" charset="0"/>
              </a:rPr>
              <a:t> etc.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Verletzung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Angenommen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zwei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gleicher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wahrer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Mathematikfähigkeit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Sprachfähigkeiten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erreichen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Mathematiktest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Test </a:t>
            </a:r>
            <a:r>
              <a:rPr lang="en-US" altLang="de-DE" sz="1400" dirty="0" err="1">
                <a:latin typeface="Calibri" pitchFamily="34" charset="0"/>
              </a:rPr>
              <a:t>wäre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“fair”; die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Raschmodells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wären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, die Parameter des </a:t>
            </a:r>
            <a:r>
              <a:rPr lang="en-US" altLang="de-DE" sz="1400" dirty="0" err="1">
                <a:latin typeface="Calibri" pitchFamily="34" charset="0"/>
              </a:rPr>
              <a:t>Modells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möglicherweise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verfälscht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Alternative: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mehrdimensionale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oder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, die Differential Item Functioning (DIF)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parametrisieren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Mehrdimensional</a:t>
            </a:r>
            <a:r>
              <a:rPr lang="en-US" altLang="de-DE" sz="1400" dirty="0">
                <a:latin typeface="Calibri" pitchFamily="34" charset="0"/>
              </a:rPr>
              <a:t>:    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DIF: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387808"/>
              </p:ext>
            </p:extLst>
          </p:nvPr>
        </p:nvGraphicFramePr>
        <p:xfrm>
          <a:off x="2768600" y="4836958"/>
          <a:ext cx="19812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3" name="Formel" r:id="rId4" imgW="1650960" imgH="228600" progId="Equation.3">
                  <p:embed/>
                </p:oleObj>
              </mc:Choice>
              <mc:Fallback>
                <p:oleObj name="Formel" r:id="rId4" imgW="1650960" imgH="22860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36958"/>
                        <a:ext cx="19812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1313"/>
              </p:ext>
            </p:extLst>
          </p:nvPr>
        </p:nvGraphicFramePr>
        <p:xfrm>
          <a:off x="5508104" y="4844896"/>
          <a:ext cx="124936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4" name="Formel" r:id="rId6" imgW="1041120" imgH="215640" progId="Equation.3">
                  <p:embed/>
                </p:oleObj>
              </mc:Choice>
              <mc:Fallback>
                <p:oleObj name="Formel" r:id="rId6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844896"/>
                        <a:ext cx="124936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61389"/>
              </p:ext>
            </p:extLst>
          </p:nvPr>
        </p:nvGraphicFramePr>
        <p:xfrm>
          <a:off x="1763688" y="5458950"/>
          <a:ext cx="315436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5" name="Formel" r:id="rId8" imgW="2628720" imgH="241200" progId="Equation.3">
                  <p:embed/>
                </p:oleObj>
              </mc:Choice>
              <mc:Fallback>
                <p:oleObj name="Formel" r:id="rId8" imgW="262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58950"/>
                        <a:ext cx="315436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6992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 err="1">
                <a:latin typeface="Calibri" pitchFamily="34" charset="0"/>
              </a:rPr>
              <a:t>Raschmodell</a:t>
            </a:r>
            <a:r>
              <a:rPr lang="en-US" altLang="de-DE" dirty="0">
                <a:latin typeface="Calibri" pitchFamily="34" charset="0"/>
              </a:rPr>
              <a:t>, </a:t>
            </a:r>
            <a:r>
              <a:rPr lang="en-US" altLang="de-DE" dirty="0" err="1">
                <a:latin typeface="Calibri" pitchFamily="34" charset="0"/>
              </a:rPr>
              <a:t>Annahme</a:t>
            </a:r>
            <a:r>
              <a:rPr lang="en-US" altLang="de-DE" dirty="0">
                <a:latin typeface="Calibri" pitchFamily="34" charset="0"/>
              </a:rPr>
              <a:t> 3: </a:t>
            </a:r>
            <a:r>
              <a:rPr lang="en-US" altLang="de-DE" dirty="0" err="1">
                <a:latin typeface="Calibri" pitchFamily="34" charset="0"/>
              </a:rPr>
              <a:t>lokale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stochastische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Unabhängigkeit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Lokale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stochastische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Unabhängigkeit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Nach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Kontrolle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existieren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Beziehungen</a:t>
            </a:r>
            <a:r>
              <a:rPr lang="en-US" altLang="de-DE" sz="1400" dirty="0">
                <a:latin typeface="Calibri" pitchFamily="34" charset="0"/>
              </a:rPr>
              <a:t> (= </a:t>
            </a:r>
            <a:r>
              <a:rPr lang="en-US" altLang="de-DE" sz="1400" dirty="0" err="1">
                <a:latin typeface="Calibri" pitchFamily="34" charset="0"/>
              </a:rPr>
              <a:t>Korrelationen</a:t>
            </a:r>
            <a:r>
              <a:rPr lang="en-US" altLang="de-DE" sz="1400" dirty="0">
                <a:latin typeface="Calibri" pitchFamily="34" charset="0"/>
              </a:rPr>
              <a:t>) der Items </a:t>
            </a:r>
            <a:r>
              <a:rPr lang="en-US" altLang="de-DE" sz="1400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de-DE" altLang="de-DE" sz="1400" dirty="0">
                <a:latin typeface="Calibri" pitchFamily="34" charset="0"/>
              </a:rPr>
              <a:t>ä</a:t>
            </a:r>
            <a:r>
              <a:rPr lang="en-US" altLang="de-DE" sz="1400" dirty="0" err="1">
                <a:latin typeface="Calibri" pitchFamily="34" charset="0"/>
              </a:rPr>
              <a:t>quivalent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eindimensionalen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000" dirty="0">
                <a:latin typeface="Calibri" pitchFamily="34" charset="0"/>
              </a:rPr>
              <a:t>(Lord &amp; </a:t>
            </a:r>
            <a:r>
              <a:rPr lang="en-US" altLang="de-DE" sz="1000" dirty="0" err="1">
                <a:latin typeface="Calibri" pitchFamily="34" charset="0"/>
              </a:rPr>
              <a:t>Novick</a:t>
            </a:r>
            <a:r>
              <a:rPr lang="en-US" altLang="de-DE" sz="1000" dirty="0">
                <a:latin typeface="Calibri" pitchFamily="34" charset="0"/>
              </a:rPr>
              <a:t>, 1968)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bedeutet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praktisch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würde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Gruppe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identischer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Test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lassen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wären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ihre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korreliert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Weswegen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überhaupt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Annahme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Parameterschätzung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erfolgt</a:t>
            </a:r>
            <a:r>
              <a:rPr lang="en-US" altLang="de-DE" sz="1400" dirty="0">
                <a:latin typeface="Calibri" pitchFamily="34" charset="0"/>
              </a:rPr>
              <a:t> in Marginal Maximum Likelihood Estimation </a:t>
            </a:r>
            <a:r>
              <a:rPr lang="en-US" altLang="de-DE" sz="1000" dirty="0">
                <a:latin typeface="Calibri" pitchFamily="34" charset="0"/>
              </a:rPr>
              <a:t>(Adams &amp; Wu, 1997)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Antwortmusters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Produkt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Einzelwahrscheinlichkeiten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. Das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zulässig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Einzelereignisse</a:t>
            </a:r>
            <a:r>
              <a:rPr lang="en-US" altLang="de-DE" sz="1400" dirty="0">
                <a:latin typeface="Calibri" pitchFamily="34" charset="0"/>
              </a:rPr>
              <a:t> (= </a:t>
            </a:r>
            <a:r>
              <a:rPr lang="en-US" altLang="de-DE" sz="1400" dirty="0" err="1">
                <a:latin typeface="Calibri" pitchFamily="34" charset="0"/>
              </a:rPr>
              <a:t>einzelnen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82" y="4187180"/>
            <a:ext cx="6529388" cy="9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06937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>
                <a:latin typeface="Calibri" pitchFamily="34" charset="0"/>
              </a:rPr>
              <a:t>Alternative: </a:t>
            </a:r>
            <a:r>
              <a:rPr lang="en-US" altLang="de-DE" dirty="0" err="1">
                <a:latin typeface="Calibri" pitchFamily="34" charset="0"/>
              </a:rPr>
              <a:t>Modelle</a:t>
            </a:r>
            <a:r>
              <a:rPr lang="en-US" altLang="de-DE" dirty="0">
                <a:latin typeface="Calibri" pitchFamily="34" charset="0"/>
              </a:rPr>
              <a:t>, die </a:t>
            </a:r>
            <a:r>
              <a:rPr lang="en-US" altLang="de-DE" dirty="0" err="1">
                <a:latin typeface="Calibri" pitchFamily="34" charset="0"/>
              </a:rPr>
              <a:t>lokale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Abhängigkeiten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parametrisieren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zur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Behandlung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lokaler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Abhängigkeit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Copula-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nl-NL" altLang="de-DE" sz="1000" dirty="0">
                <a:latin typeface="Calibri" pitchFamily="34" charset="0"/>
              </a:rPr>
              <a:t>(Braeken, 2011; Braeken, Tuerlinckx &amp; de Boeck, 2007)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nl-NL" altLang="de-DE" sz="1400" dirty="0">
                <a:latin typeface="Calibri" pitchFamily="34" charset="0"/>
              </a:rPr>
              <a:t>Marginale Modelle für stochastische Abhängigkeit </a:t>
            </a:r>
            <a:r>
              <a:rPr lang="nl-NL" altLang="de-DE" sz="1000" dirty="0">
                <a:latin typeface="Calibri" pitchFamily="34" charset="0"/>
              </a:rPr>
              <a:t>(Tuerlinckx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nl-NL" altLang="de-DE" sz="1400" dirty="0">
                <a:latin typeface="Calibri" pitchFamily="34" charset="0"/>
              </a:rPr>
              <a:t>Explanatorische Item-Response-Modelle </a:t>
            </a:r>
            <a:r>
              <a:rPr lang="nl-NL" altLang="de-DE" sz="1000" dirty="0">
                <a:latin typeface="Calibri" pitchFamily="34" charset="0"/>
              </a:rPr>
              <a:t>(Wilson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0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Problem: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Interpretierbarkeit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Parameter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Abhängigkeit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nl-NL" altLang="de-DE" sz="1000" dirty="0">
                <a:latin typeface="Calibri" pitchFamily="34" charset="0"/>
              </a:rPr>
              <a:t>(Tuerlinckx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sz="1400" dirty="0">
                <a:latin typeface="Calibri" panose="020F0502020204030204" pitchFamily="34" charset="0"/>
              </a:rPr>
              <a:t>„Second, the parameter </a:t>
            </a:r>
            <a:r>
              <a:rPr lang="en-US" sz="1400" i="1" dirty="0">
                <a:latin typeface="Calibri" panose="020F0502020204030204" pitchFamily="34" charset="0"/>
                <a:sym typeface="Symbol"/>
              </a:rPr>
              <a:t></a:t>
            </a:r>
            <a:r>
              <a:rPr lang="en-US" sz="1400" baseline="-25000" dirty="0">
                <a:latin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</a:rPr>
              <a:t> does not have the natural interpretation of marking the point on the latent scale where the probability of a correct response is .5. […] The parameters pertaining to a single item cannot be seen as item difficulties“ </a:t>
            </a:r>
            <a:r>
              <a:rPr lang="nl-NL" altLang="de-DE" sz="1000" dirty="0">
                <a:latin typeface="Calibri" pitchFamily="34" charset="0"/>
              </a:rPr>
              <a:t>(Tuerlinckx &amp; de Boeck, 2004, S. 307)</a:t>
            </a:r>
            <a:endParaRPr lang="de-DE" sz="1000" dirty="0">
              <a:latin typeface="Calibri" panose="020F0502020204030204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  <a:sym typeface="Symbol"/>
              </a:rPr>
              <a:t>Je einfacher das Modell ist, desto besser und intuitiver lassen sich die Parameter interpretieren und verstehen. Aber: umso unwahrscheinlicher ist ggf. die Gültigkeit/Verlässlichkeit des Modells </a:t>
            </a:r>
            <a:endParaRPr lang="nl-NL" altLang="de-DE" sz="10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sz="1400" dirty="0">
                <a:latin typeface="Calibri" panose="020F0502020204030204" pitchFamily="34" charset="0"/>
              </a:rPr>
              <a:t>“All models are wrong but some are useful” </a:t>
            </a:r>
            <a:r>
              <a:rPr lang="en-US" sz="1000" dirty="0">
                <a:latin typeface="Calibri" panose="020F0502020204030204" pitchFamily="34" charset="0"/>
              </a:rPr>
              <a:t>(Box &amp; Draper, 1987; S. 74)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Wie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findet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man den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besten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Kompromiss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zwischen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Modellpassung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und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Interpretierbarkeit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?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580194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 err="1">
                <a:latin typeface="Calibri" pitchFamily="34" charset="0"/>
              </a:rPr>
              <a:t>Zusammenfassung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überhaupt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messenden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Merkmale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latent,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beobachten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Item-Response-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Gemeinsame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Skala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Items und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Vergleichbare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Metrik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trotz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neu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entwickelter</a:t>
            </a:r>
            <a:r>
              <a:rPr lang="en-US" altLang="de-DE" sz="1400" dirty="0">
                <a:latin typeface="Calibri" pitchFamily="34" charset="0"/>
              </a:rPr>
              <a:t> Tests/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Stichprobenunabhängige</a:t>
            </a:r>
            <a:r>
              <a:rPr lang="en-US" altLang="de-DE" sz="1400" dirty="0">
                <a:latin typeface="Calibri" pitchFamily="34" charset="0"/>
              </a:rPr>
              <a:t> (Item-)Parameter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möglichst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IRT-Modell?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Eigenschaft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parallelen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günstig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Interpretation in und die </a:t>
            </a:r>
            <a:r>
              <a:rPr lang="en-US" altLang="de-DE" sz="1400" dirty="0" err="1">
                <a:latin typeface="Calibri" pitchFamily="34" charset="0"/>
              </a:rPr>
              <a:t>Konstruktion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Kompetenzstufenmodellen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Itemparameter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in </a:t>
            </a:r>
            <a:r>
              <a:rPr lang="en-US" altLang="de-DE" sz="1400" dirty="0" err="1">
                <a:latin typeface="Calibri" pitchFamily="34" charset="0"/>
              </a:rPr>
              <a:t>erwartete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Lösungswahrscheinlichkeiten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übersetzt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r>
              <a:rPr lang="en-US" altLang="de-DE" sz="1400" dirty="0" err="1">
                <a:latin typeface="Calibri" pitchFamily="34" charset="0"/>
              </a:rPr>
              <a:t>Einfache</a:t>
            </a:r>
            <a:r>
              <a:rPr lang="en-US" altLang="de-DE" sz="1400" dirty="0">
                <a:latin typeface="Calibri" pitchFamily="34" charset="0"/>
              </a:rPr>
              <a:t>/intuitive </a:t>
            </a:r>
            <a:r>
              <a:rPr lang="en-US" altLang="de-DE" sz="1400" dirty="0" err="1">
                <a:latin typeface="Calibri" pitchFamily="34" charset="0"/>
              </a:rPr>
              <a:t>Interpretierbarkeit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Ergebnisse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437068"/>
      </p:ext>
    </p:extLst>
  </p:cSld>
  <p:clrMapOvr>
    <a:masterClrMapping/>
  </p:clrMapOvr>
  <p:transition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Erste</a:t>
            </a:r>
            <a:r>
              <a:rPr lang="en-US" altLang="de-DE" sz="2200" dirty="0"/>
              <a:t> </a:t>
            </a:r>
            <a:r>
              <a:rPr lang="en-US" altLang="de-DE" sz="2200" dirty="0" err="1"/>
              <a:t>Übung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Bitte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dazu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Skript</a:t>
            </a:r>
            <a:b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</a:b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	</a:t>
            </a:r>
            <a:r>
              <a:rPr lang="de-DE" altLang="de-DE" sz="1800" dirty="0">
                <a:latin typeface="Calibri" pitchFamily="34" charset="0"/>
              </a:rPr>
              <a:t>Uebung_01_einfache_IRT_Modelle.r</a:t>
            </a:r>
            <a:b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</a:b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öffnen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Nächster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Schritt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drei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Voraussetzungen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 indent="-3429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Voraussetzung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Raschhomogenität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parallele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Item-Response-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Kurven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B344617-CF3D-4AB2-B4CF-50FF3D75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8" y="2348880"/>
            <a:ext cx="6800850" cy="2190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1: </a:t>
            </a:r>
            <a:r>
              <a:rPr lang="en-US" altLang="de-DE" sz="2200" dirty="0" err="1">
                <a:latin typeface="Calibri" pitchFamily="34" charset="0"/>
              </a:rPr>
              <a:t>parallele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Itemcharakteristikkurven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: unidimensional latent trait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Doppelte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Monotonizität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folgen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paralleler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(ICC)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gleiche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Parallele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Itemcharakteristikkurven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überschneiden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</a:t>
            </a:r>
            <a:r>
              <a:rPr lang="en-US" altLang="de-DE" sz="1400" dirty="0">
                <a:latin typeface="Calibri" pitchFamily="34" charset="0"/>
              </a:rPr>
              <a:t> Person und in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jeder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beliebigen</a:t>
            </a:r>
            <a:r>
              <a:rPr lang="en-US" altLang="de-DE" sz="1400" dirty="0">
                <a:latin typeface="Calibri" pitchFamily="34" charset="0"/>
              </a:rPr>
              <a:t> Population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83" y="1521719"/>
            <a:ext cx="4314434" cy="3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380312" y="3428999"/>
            <a:ext cx="864096" cy="216024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641976" y="4149079"/>
            <a:ext cx="216024" cy="1440159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5649292" y="1268760"/>
          <a:ext cx="2451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3" name="Formel" r:id="rId5" imgW="1638300" imgH="228600" progId="Equation.3">
                  <p:embed/>
                </p:oleObj>
              </mc:Choice>
              <mc:Fallback>
                <p:oleObj name="Formel" r:id="rId5" imgW="163830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92" y="1268760"/>
                        <a:ext cx="2451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061870"/>
      </p:ext>
    </p:extLst>
  </p:cSld>
  <p:clrMapOvr>
    <a:masterClrMapping/>
  </p:clrMapOvr>
  <p:transition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9696"/>
            <a:ext cx="4268190" cy="352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Alternativ</a:t>
            </a:r>
            <a:r>
              <a:rPr lang="en-US" altLang="de-DE" sz="2200" dirty="0">
                <a:latin typeface="Calibri" pitchFamily="34" charset="0"/>
              </a:rPr>
              <a:t>: 2PL-Modell, </a:t>
            </a:r>
            <a:r>
              <a:rPr lang="en-US" altLang="de-DE" sz="2200" dirty="0" err="1">
                <a:latin typeface="Calibri" pitchFamily="34" charset="0"/>
              </a:rPr>
              <a:t>keine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parallelen</a:t>
            </a:r>
            <a:r>
              <a:rPr lang="en-US" altLang="de-DE" sz="2200" dirty="0">
                <a:latin typeface="Calibri" pitchFamily="34" charset="0"/>
              </a:rPr>
              <a:t> ICCs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B hat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höhere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weniger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hat Item B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ringere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b="1" dirty="0">
                <a:latin typeface="Calibri" pitchFamily="34" charset="0"/>
              </a:rPr>
              <a:t>(</a:t>
            </a:r>
            <a:r>
              <a:rPr lang="en-US" altLang="de-DE" sz="1400" b="1" dirty="0" err="1">
                <a:latin typeface="Calibri" pitchFamily="34" charset="0"/>
              </a:rPr>
              <a:t>obwohl</a:t>
            </a:r>
            <a:r>
              <a:rPr lang="en-US" altLang="de-DE" sz="1400" b="1" dirty="0">
                <a:latin typeface="Calibri" pitchFamily="34" charset="0"/>
              </a:rPr>
              <a:t> Item B das </a:t>
            </a:r>
            <a:r>
              <a:rPr lang="en-US" altLang="de-DE" sz="1400" b="1" dirty="0" err="1">
                <a:latin typeface="Calibri" pitchFamily="34" charset="0"/>
              </a:rPr>
              <a:t>leichtere</a:t>
            </a:r>
            <a:r>
              <a:rPr lang="en-US" altLang="de-DE" sz="1400" b="1" dirty="0">
                <a:latin typeface="Calibri" pitchFamily="34" charset="0"/>
              </a:rPr>
              <a:t> Item </a:t>
            </a:r>
            <a:r>
              <a:rPr lang="en-US" altLang="de-DE" sz="1400" b="1" dirty="0" err="1">
                <a:latin typeface="Calibri" pitchFamily="34" charset="0"/>
              </a:rPr>
              <a:t>ist</a:t>
            </a:r>
            <a:r>
              <a:rPr lang="en-US" altLang="de-DE" sz="1400" b="1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Pesonen</a:t>
            </a:r>
            <a:r>
              <a:rPr lang="en-US" altLang="de-DE" sz="1400" dirty="0">
                <a:latin typeface="Calibri" pitchFamily="34" charset="0"/>
              </a:rPr>
              <a:t> hat Item B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höhere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ggf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schwere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Interpretierbarkeit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In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2PL-Modell </a:t>
            </a:r>
            <a:r>
              <a:rPr lang="en-US" altLang="de-DE" sz="1400" dirty="0" err="1">
                <a:latin typeface="Calibri" pitchFamily="34" charset="0"/>
              </a:rPr>
              <a:t>wäre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schwierig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Kompetenzstufen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und Items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definieren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beidemale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dieselbe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Intervallbreite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75 </a:t>
            </a:r>
            <a:r>
              <a:rPr lang="en-US" altLang="de-DE" sz="1400" dirty="0" err="1">
                <a:latin typeface="Calibri" pitchFamily="34" charset="0"/>
              </a:rPr>
              <a:t>Punkte</a:t>
            </a:r>
            <a:r>
              <a:rPr lang="en-US" altLang="de-DE" sz="1400" dirty="0">
                <a:latin typeface="Calibri" pitchFamily="34" charset="0"/>
              </a:rPr>
              <a:t>)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haben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endParaRPr lang="en-US" altLang="de-DE" sz="1400" b="1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5608587" y="1215480"/>
          <a:ext cx="25638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7" name="Formel" r:id="rId5" imgW="1714320" imgH="228600" progId="Equation.3">
                  <p:embed/>
                </p:oleObj>
              </mc:Choice>
              <mc:Fallback>
                <p:oleObj name="Formel" r:id="rId5" imgW="171432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587" y="1215480"/>
                        <a:ext cx="25638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524328" y="2420888"/>
            <a:ext cx="720080" cy="316835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516216" y="4293095"/>
            <a:ext cx="341784" cy="1296142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2763195627"/>
      </p:ext>
    </p:extLst>
  </p:cSld>
  <p:clrMapOvr>
    <a:masterClrMapping/>
  </p:clrMapOvr>
  <p:transition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Raschhomogenität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Variante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Itemfit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(Infit)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Beruht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Vergleich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implizierten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Idealerweise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der Infit = 1 sein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&lt; 1, Overfit: die </a:t>
            </a:r>
            <a:r>
              <a:rPr lang="en-US" altLang="de-DE" sz="1400" dirty="0" err="1">
                <a:latin typeface="Calibri" pitchFamily="34" charset="0"/>
              </a:rPr>
              <a:t>empirische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verläuft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steiler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modellimplizierte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&gt; 1: die </a:t>
            </a:r>
            <a:r>
              <a:rPr lang="en-US" altLang="de-DE" sz="1400" dirty="0" err="1">
                <a:latin typeface="Calibri" pitchFamily="34" charset="0"/>
              </a:rPr>
              <a:t>empirische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verläuft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flacher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modellimplizierte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&gt; 1.15 </a:t>
            </a:r>
            <a:r>
              <a:rPr lang="en-US" altLang="de-DE" sz="1400" dirty="0" err="1">
                <a:latin typeface="Calibri" pitchFamily="34" charset="0"/>
              </a:rPr>
              <a:t>gelten</a:t>
            </a:r>
            <a:r>
              <a:rPr lang="en-US" altLang="de-DE" sz="1400" dirty="0">
                <a:latin typeface="Calibri" pitchFamily="34" charset="0"/>
              </a:rPr>
              <a:t> in der Regel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kritisch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zuweilen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findet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1.25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sogar</a:t>
            </a:r>
            <a:r>
              <a:rPr lang="en-US" altLang="de-DE" sz="1400" dirty="0">
                <a:latin typeface="Calibri" pitchFamily="34" charset="0"/>
              </a:rPr>
              <a:t> 1.5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Grenze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Möglichkeit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Plotten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itemspezifischen</a:t>
            </a:r>
            <a:r>
              <a:rPr lang="en-US" altLang="de-DE" sz="1400" dirty="0">
                <a:latin typeface="Calibri" pitchFamily="34" charset="0"/>
              </a:rPr>
              <a:t> Response-</a:t>
            </a:r>
            <a:r>
              <a:rPr lang="en-US" altLang="de-DE" sz="1400" dirty="0" err="1">
                <a:latin typeface="Calibri" pitchFamily="34" charset="0"/>
              </a:rPr>
              <a:t>Kurven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guten</a:t>
            </a:r>
            <a:r>
              <a:rPr lang="en-US" altLang="de-DE" sz="2200" dirty="0">
                <a:latin typeface="Calibri" pitchFamily="34" charset="0"/>
              </a:rPr>
              <a:t> Fit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6E1A550-B52D-4BDC-A8B4-D73AE5A0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37979"/>
            <a:ext cx="7427595" cy="55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68658"/>
      </p:ext>
    </p:extLst>
  </p:cSld>
  <p:clrMapOvr>
    <a:masterClrMapping/>
  </p:clrMapOvr>
  <p:transition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schlechten</a:t>
            </a:r>
            <a:r>
              <a:rPr lang="en-US" altLang="de-DE" sz="2200" dirty="0">
                <a:latin typeface="Calibri" pitchFamily="34" charset="0"/>
              </a:rPr>
              <a:t> Fit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8773D5-896E-41ED-8360-4ABFA182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1" y="951314"/>
            <a:ext cx="7420927" cy="55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20022"/>
      </p:ext>
    </p:extLst>
  </p:cSld>
  <p:clrMapOvr>
    <a:masterClrMapping/>
  </p:clrMapOvr>
  <p:transition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“Overfit”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B6340C-5F5A-4976-B877-E0D0CB80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96652"/>
            <a:ext cx="7434262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26945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2081</Words>
  <Application>Microsoft Office PowerPoint</Application>
  <PresentationFormat>Bildschirmpräsentation (4:3)</PresentationFormat>
  <Paragraphs>280</Paragraphs>
  <Slides>24</Slides>
  <Notes>24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Calibri</vt:lpstr>
      <vt:lpstr>Symbol</vt:lpstr>
      <vt:lpstr>Times New Roman</vt:lpstr>
      <vt:lpstr>Wingdings</vt:lpstr>
      <vt:lpstr>Wingdings 3</vt:lpstr>
      <vt:lpstr>1_Standarddesign</vt:lpstr>
      <vt:lpstr>Formel</vt:lpstr>
      <vt:lpstr>Equation.3</vt:lpstr>
      <vt:lpstr>PowerPoint-Präsentation</vt:lpstr>
      <vt:lpstr>Überblick: R-Pakete für IRT-Modellierung </vt:lpstr>
      <vt:lpstr>Erste Übung</vt:lpstr>
      <vt:lpstr>Raschmodell, Annahme 1: parallele Itemcharakteristikkurven</vt:lpstr>
      <vt:lpstr>Alternativ: 2PL-Modell, keine parallelen ICCs</vt:lpstr>
      <vt:lpstr>Prüfung der Raschhomogenität</vt:lpstr>
      <vt:lpstr>Infit: Beispiel für guten Fit</vt:lpstr>
      <vt:lpstr>Infit: Beispiel für schlechten Fit</vt:lpstr>
      <vt:lpstr>Infit: Beispiel für “Overfit”</vt:lpstr>
      <vt:lpstr>Aber: Infit kann missverständlich sein</vt:lpstr>
      <vt:lpstr>Prüfung der Raschhomogenität</vt:lpstr>
      <vt:lpstr>Prüfung der lokalen stochastischen Unabhängigkeit </vt:lpstr>
      <vt:lpstr>Eigene Übung</vt:lpstr>
      <vt:lpstr>Annahme 2, Unidimensionalitätsannahme </vt:lpstr>
      <vt:lpstr>DIF: Differential Item Functioning</vt:lpstr>
      <vt:lpstr>Kompetenztests (z.B. PISA)</vt:lpstr>
      <vt:lpstr>KTT vs. IRT (Hambleton &amp; Jones, 1993)</vt:lpstr>
      <vt:lpstr>Raschmodell: Grundlegende Annahmen</vt:lpstr>
      <vt:lpstr>Raschmodell: Grundlegende Annahmen</vt:lpstr>
      <vt:lpstr>Raschmodell, Annahme 1: parallele Itemcharakteristikkurven</vt:lpstr>
      <vt:lpstr>Raschmodell, Annahme 2: n ist unidimensional</vt:lpstr>
      <vt:lpstr>Raschmodell, Annahme 3: lokale stochastische Unabhängigkeit</vt:lpstr>
      <vt:lpstr>Alternative: Modelle, die lokale Abhängigkeiten parametrisieren</vt:lpstr>
      <vt:lpstr>Zusammenfassung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1526</cp:revision>
  <cp:lastPrinted>2013-06-17T07:15:28Z</cp:lastPrinted>
  <dcterms:created xsi:type="dcterms:W3CDTF">2005-12-15T11:27:48Z</dcterms:created>
  <dcterms:modified xsi:type="dcterms:W3CDTF">2024-09-06T16:54:28Z</dcterms:modified>
</cp:coreProperties>
</file>