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4" r:id="rId1"/>
  </p:sldMasterIdLst>
  <p:notesMasterIdLst>
    <p:notesMasterId r:id="rId8"/>
  </p:notesMasterIdLst>
  <p:handoutMasterIdLst>
    <p:handoutMasterId r:id="rId9"/>
  </p:handoutMasterIdLst>
  <p:sldIdLst>
    <p:sldId id="904" r:id="rId2"/>
    <p:sldId id="972" r:id="rId3"/>
    <p:sldId id="1073" r:id="rId4"/>
    <p:sldId id="1074" r:id="rId5"/>
    <p:sldId id="1072" r:id="rId6"/>
    <p:sldId id="1075" r:id="rId7"/>
  </p:sldIdLst>
  <p:sldSz cx="9144000" cy="6858000" type="screen4x3"/>
  <p:notesSz cx="6662738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1616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pos="249">
          <p15:clr>
            <a:srgbClr val="A4A3A4"/>
          </p15:clr>
        </p15:guide>
        <p15:guide id="6" pos="5556">
          <p15:clr>
            <a:srgbClr val="A4A3A4"/>
          </p15:clr>
        </p15:guide>
        <p15:guide id="7" pos="2200">
          <p15:clr>
            <a:srgbClr val="A4A3A4"/>
          </p15:clr>
        </p15:guide>
        <p15:guide id="8" pos="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bastian Weirich" initials="SW" lastIdx="16" clrIdx="0"/>
  <p:cmAuthor id="1" name="weirichs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3DBAB"/>
    <a:srgbClr val="F2E3CE"/>
    <a:srgbClr val="3B3BF7"/>
    <a:srgbClr val="8C2435"/>
    <a:srgbClr val="8E0000"/>
    <a:srgbClr val="204353"/>
    <a:srgbClr val="174C4F"/>
    <a:srgbClr val="B2B2B2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8" autoAdjust="0"/>
    <p:restoredTop sz="87398" autoAdjust="0"/>
  </p:normalViewPr>
  <p:slideViewPr>
    <p:cSldViewPr>
      <p:cViewPr>
        <p:scale>
          <a:sx n="100" d="100"/>
          <a:sy n="100" d="100"/>
        </p:scale>
        <p:origin x="162" y="156"/>
      </p:cViewPr>
      <p:guideLst>
        <p:guide orient="horz" pos="164"/>
        <p:guide orient="horz" pos="4065"/>
        <p:guide orient="horz" pos="1616"/>
        <p:guide orient="horz" pos="2931"/>
        <p:guide pos="249"/>
        <p:guide pos="5556"/>
        <p:guide pos="2200"/>
        <p:guide pos="476"/>
      </p:guideLst>
    </p:cSldViewPr>
  </p:slideViewPr>
  <p:outlineViewPr>
    <p:cViewPr>
      <p:scale>
        <a:sx n="33" d="100"/>
        <a:sy n="33" d="100"/>
      </p:scale>
      <p:origin x="0" y="20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2336" y="-80"/>
      </p:cViewPr>
      <p:guideLst>
        <p:guide orient="horz" pos="3121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825E69A-2DAA-428C-A694-CACBFD461FF1}" type="datetimeFigureOut">
              <a:rPr lang="de-DE"/>
              <a:pPr>
                <a:defRPr/>
              </a:pPr>
              <a:t>13.10.2024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1A551BA-92E5-4368-9082-D5740AA1A0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355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E6CA85C-3511-4876-BBA5-66E6042C49A5}" type="datetimeFigureOut">
              <a:rPr lang="de-DE"/>
              <a:pPr>
                <a:defRPr/>
              </a:pPr>
              <a:t>13.10.2024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744538"/>
            <a:ext cx="4946650" cy="3711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5963" y="4706904"/>
            <a:ext cx="5330813" cy="445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5FCB78E8-A8F1-4343-B429-F8B2FF355DB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410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47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>
              <a:ea typeface="ＭＳ Ｐゴシック" pitchFamily="34" charset="-128"/>
            </a:endParaRPr>
          </a:p>
        </p:txBody>
      </p:sp>
      <p:sp>
        <p:nvSpPr>
          <p:cNvPr id="2447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1pPr>
            <a:lvl2pPr marL="749300" indent="-28733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2pPr>
            <a:lvl3pPr marL="1152525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614488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4pPr>
            <a:lvl5pPr marL="2076450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6197A35-AEF5-4787-A25C-4530718183D5}" type="slidenum">
              <a:rPr lang="de-DE" altLang="de-DE" sz="1200" smtClean="0">
                <a:solidFill>
                  <a:srgbClr val="000000"/>
                </a:solidFill>
                <a:cs typeface="Arial" charset="0"/>
              </a:rPr>
              <a:pPr eaLnBrk="1" hangingPunct="1">
                <a:spcBef>
                  <a:spcPct val="0"/>
                </a:spcBef>
              </a:pPr>
              <a:t>0</a:t>
            </a:fld>
            <a:endParaRPr lang="de-DE" altLang="de-DE" sz="120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2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333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3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1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4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90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5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77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938F3F59-5929-46F8-BDCC-841BDF60EF5B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00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83249331-39A4-4603-BA98-F1B941A1E10A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99D8D9B8-EA1C-4512-81AA-A2E6E7B7BEB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34507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ECE6B9B7-5B1C-4663-8586-D2F8A10596C1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3388" y="146050"/>
            <a:ext cx="2108200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6050"/>
            <a:ext cx="6173788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333D8E1F-1EDC-48D3-BEFB-5047ACFAB0C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3188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22B3FC46-33AE-40EE-A047-2AFDB51A901B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 lvl="0"/>
            <a:endParaRPr lang="de-DE" noProof="0" dirty="0"/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46B832D-DA30-49DF-9A0A-EF5CF885B15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349316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658627-22DA-4D91-AAD0-91BB179B48CC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73CA8C4-2D40-485F-9753-E2BCBE33D60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0197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179388" y="188913"/>
            <a:ext cx="8640762" cy="6335712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366436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9885406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2204864"/>
            <a:ext cx="6858000" cy="990600"/>
          </a:xfrm>
          <a:prstGeom prst="rect">
            <a:avLst/>
          </a:prstGeom>
          <a:ln w="22225" cap="rnd">
            <a:noFill/>
          </a:ln>
          <a:scene3d>
            <a:camera prst="obliqueBottomRight"/>
            <a:lightRig rig="threePt" dir="t"/>
          </a:scene3d>
          <a:sp3d>
            <a:bevelT w="165100" prst="coolSlant"/>
          </a:sp3d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EF587AB-84C9-4FA2-91ED-DF7F360489D3}" type="datetime1">
              <a:rPr lang="de-DE"/>
              <a:pPr>
                <a:defRPr/>
              </a:pPr>
              <a:t>13.10.2024</a:t>
            </a:fld>
            <a:endParaRPr lang="de-DE" dirty="0"/>
          </a:p>
        </p:txBody>
      </p:sp>
      <p:sp>
        <p:nvSpPr>
          <p:cNvPr id="4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de-DE"/>
              <a:t>Forschungskolloquium IQB/ FU   WS-2012/2013</a:t>
            </a:r>
          </a:p>
        </p:txBody>
      </p:sp>
      <p:sp>
        <p:nvSpPr>
          <p:cNvPr id="5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6B4B4D37-8362-47D4-9839-EA23A58BAB8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36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2657"/>
            <a:ext cx="7354888" cy="43204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spcBef>
                <a:spcPts val="1200"/>
              </a:spcBef>
              <a:defRPr>
                <a:solidFill>
                  <a:srgbClr val="8E0000"/>
                </a:solidFill>
                <a:latin typeface="Calibri" pitchFamily="34" charset="0"/>
              </a:defRPr>
            </a:lvl1pPr>
            <a:lvl2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2pPr>
            <a:lvl3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3pPr>
            <a:lvl4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4pPr>
            <a:lvl5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780406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1A7FA4-B388-4B7E-A681-9894709055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E9814A1-BFD1-409E-87E1-B2D1A089391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5947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91903E87-2D5E-401F-95B1-E4853A42950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7E0831A-5087-4D67-9B04-217F0721A68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2328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8460BFB-C57A-4B8B-A2AF-CB26F2A37F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597C01D-E1C4-4939-AF66-B2C323B50DB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47779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65E4CD21-88D7-490A-98FD-005750295884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6B73278-B3EF-4451-BE41-67A766D3262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3547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264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AFA931FF-BA1D-434E-B2F9-F716F6509A3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B2E68A6E-E88E-464F-B487-9921C7D533D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38629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BA870006-F084-48AE-AC48-8322B14E0AA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E0CE4FE-3246-4226-B4DE-9D51B60B8A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02325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200" b="1" dirty="0">
                <a:solidFill>
                  <a:srgbClr val="8E0000"/>
                </a:solidFill>
                <a:latin typeface="Calibri" pitchFamily="34" charset="0"/>
              </a:rPr>
              <a:t>Oktober 2024 	Slide </a:t>
            </a:r>
            <a:fld id="{23A8623B-B65E-4705-A953-0D208ED73380}" type="slidenum"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sz="1200" b="1" dirty="0">
              <a:solidFill>
                <a:srgbClr val="8E0000"/>
              </a:solidFill>
              <a:latin typeface="Calibri" pitchFamily="34" charset="0"/>
            </a:endParaRPr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Raschmodell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</a:t>
            </a: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als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</a:t>
            </a: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Spezialfall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des GLMM</a:t>
            </a:r>
            <a:endParaRPr lang="de-DE" altLang="de-DE" sz="1200" b="1" dirty="0">
              <a:solidFill>
                <a:srgbClr val="F2F2F2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13" r:id="rId2"/>
    <p:sldLayoutId id="2147484225" r:id="rId3"/>
    <p:sldLayoutId id="2147484226" r:id="rId4"/>
    <p:sldLayoutId id="2147484227" r:id="rId5"/>
    <p:sldLayoutId id="2147484228" r:id="rId6"/>
    <p:sldLayoutId id="2147484214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  <p:sldLayoutId id="2147484215" r:id="rId14"/>
    <p:sldLayoutId id="2147484216" r:id="rId15"/>
    <p:sldLayoutId id="2147484402" r:id="rId16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10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712968" cy="260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547" name="Untertitel 2"/>
          <p:cNvSpPr>
            <a:spLocks noGrp="1"/>
          </p:cNvSpPr>
          <p:nvPr>
            <p:ph type="subTitle" idx="4294967295"/>
          </p:nvPr>
        </p:nvSpPr>
        <p:spPr>
          <a:xfrm>
            <a:off x="0" y="4365774"/>
            <a:ext cx="9144000" cy="208756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Sebastian Weirich und Nicklas Hafiz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Institut zur Qualitätsentwicklung im Bildungswesen (IQB)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Humboldt-Universität zu Berlin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 err="1">
                <a:latin typeface="Calibri" pitchFamily="34" charset="0"/>
                <a:ea typeface="ＭＳ Ｐゴシック" pitchFamily="34" charset="-128"/>
              </a:rPr>
              <a:t>Gesis</a:t>
            </a: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 Workshop, Oktober 2024</a:t>
            </a:r>
          </a:p>
        </p:txBody>
      </p:sp>
      <p:pic>
        <p:nvPicPr>
          <p:cNvPr id="236548" name="Picture 5" descr="I:\Grafik_Design\IQB-Logos\IQB mit Text\Druck\iqb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6213"/>
            <a:ext cx="2447925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549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65100"/>
            <a:ext cx="104457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A4A9634F-7920-4475-BAB3-5920D3B0EBC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41289"/>
            <a:ext cx="9144000" cy="85566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Das Raschmodell als Spezialfall des Allgemeinen </a:t>
            </a:r>
          </a:p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Linearen Gemischen Modells (</a:t>
            </a:r>
            <a:r>
              <a:rPr lang="de-DE" altLang="de-DE" sz="2200" dirty="0" err="1">
                <a:solidFill>
                  <a:srgbClr val="8E0000"/>
                </a:solidFill>
                <a:latin typeface="Calibri" pitchFamily="34" charset="0"/>
              </a:rPr>
              <a:t>Generalized</a:t>
            </a: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 Linear Mixed Model, GLMM) </a:t>
            </a:r>
          </a:p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mit fixierten Effekten auf der Item- </a:t>
            </a:r>
          </a:p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und zufälligen Effekten auf der Personenseite</a:t>
            </a:r>
            <a:endParaRPr lang="de-DE" altLang="de-DE" sz="2200" dirty="0">
              <a:latin typeface="Calibri" pitchFamily="34" charset="0"/>
            </a:endParaRPr>
          </a:p>
        </p:txBody>
      </p:sp>
    </p:spTree>
  </p:cSld>
  <p:clrMapOvr>
    <a:masterClrMapping/>
  </p:clrMapOvr>
  <p:transition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Das Allgemeine </a:t>
            </a:r>
            <a:r>
              <a:rPr lang="en-US" altLang="de-DE" sz="2200" dirty="0" err="1">
                <a:latin typeface="Calibri" pitchFamily="34" charset="0"/>
              </a:rPr>
              <a:t>Lineare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Gemischte</a:t>
            </a:r>
            <a:r>
              <a:rPr lang="en-US" altLang="de-DE" sz="2200" dirty="0">
                <a:latin typeface="Calibri" pitchFamily="34" charset="0"/>
              </a:rPr>
              <a:t> Modell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Bis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jetzt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als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reines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Messmodell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Keine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Zusammenhangsanalysen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Generalized Linear Mixed Models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Framework </a:t>
            </a:r>
            <a:r>
              <a:rPr lang="en-US" altLang="de-DE" sz="1400" dirty="0" err="1">
                <a:latin typeface="Calibri" pitchFamily="34" charset="0"/>
              </a:rPr>
              <a:t>zur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Modellierung</a:t>
            </a:r>
            <a:r>
              <a:rPr lang="en-US" altLang="de-DE" sz="1400" dirty="0">
                <a:latin typeface="Calibri" pitchFamily="34" charset="0"/>
              </a:rPr>
              <a:t> (log-)</a:t>
            </a:r>
            <a:r>
              <a:rPr lang="en-US" altLang="de-DE" sz="1400" dirty="0" err="1">
                <a:latin typeface="Calibri" pitchFamily="34" charset="0"/>
              </a:rPr>
              <a:t>linearer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Modelle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fixierte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zufällige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Effekte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Fixiert</a:t>
            </a:r>
            <a:r>
              <a:rPr lang="en-US" altLang="de-DE" sz="1400" dirty="0">
                <a:latin typeface="Calibri" pitchFamily="34" charset="0"/>
              </a:rPr>
              <a:t>: “Levels” der </a:t>
            </a:r>
            <a:r>
              <a:rPr lang="en-US" altLang="de-DE" sz="1400" dirty="0" err="1">
                <a:latin typeface="Calibri" pitchFamily="34" charset="0"/>
              </a:rPr>
              <a:t>Variablen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theoretisch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begrenzt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z.B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Geschlecht</a:t>
            </a:r>
            <a:r>
              <a:rPr lang="en-US" altLang="de-DE" sz="1400" dirty="0">
                <a:latin typeface="Calibri" pitchFamily="34" charset="0"/>
              </a:rPr>
              <a:t>)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Zufällig</a:t>
            </a:r>
            <a:r>
              <a:rPr lang="en-US" altLang="de-DE" sz="1400" dirty="0">
                <a:latin typeface="Calibri" pitchFamily="34" charset="0"/>
              </a:rPr>
              <a:t>: “Levels” der </a:t>
            </a:r>
            <a:r>
              <a:rPr lang="en-US" altLang="de-DE" sz="1400" dirty="0" err="1">
                <a:latin typeface="Calibri" pitchFamily="34" charset="0"/>
              </a:rPr>
              <a:t>Variablen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theoretisch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unbegrenzt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sehr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groß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z.B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individuelle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Itemeffekte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Das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kann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</a:t>
            </a:r>
            <a:r>
              <a:rPr lang="en-US" altLang="de-DE" sz="1400" dirty="0">
                <a:latin typeface="Calibri" pitchFamily="34" charset="0"/>
              </a:rPr>
              <a:t> GLMM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fixierten</a:t>
            </a:r>
            <a:r>
              <a:rPr lang="en-US" altLang="de-DE" sz="1400" dirty="0">
                <a:latin typeface="Calibri" pitchFamily="34" charset="0"/>
              </a:rPr>
              <a:t> Item- und </a:t>
            </a:r>
            <a:r>
              <a:rPr lang="en-US" altLang="de-DE" sz="1400" dirty="0" err="1">
                <a:latin typeface="Calibri" pitchFamily="34" charset="0"/>
              </a:rPr>
              <a:t>zufälligen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Personeneffekten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verstanden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.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GLMM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theoretisch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noch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mehr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Ebenen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und Items </a:t>
            </a:r>
            <a:r>
              <a:rPr lang="en-US" altLang="de-DE" sz="1400" dirty="0" err="1">
                <a:latin typeface="Calibri" pitchFamily="34" charset="0"/>
              </a:rPr>
              <a:t>betrachtet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>
                <a:latin typeface="Calibri" pitchFamily="34" charset="0"/>
              </a:rPr>
              <a:t>(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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große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Flexibilität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),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z.B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.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Messzeitpunkte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(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genestet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in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Personen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),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Im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GLMM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können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auch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Interaktionen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von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Effekten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verschiedener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Ebenen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modelliert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werden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marL="457200" lvl="1" indent="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 </a:t>
            </a:r>
            <a:r>
              <a:rPr lang="de-DE" altLang="de-DE" sz="1400" dirty="0">
                <a:latin typeface="Calibri" pitchFamily="34" charset="0"/>
                <a:sym typeface="Symbol" panose="05050102010706020507" pitchFamily="18" charset="2"/>
              </a:rPr>
              <a:t>Tag1_2Nachmittag_Nr2_Raschmodell_als_GLMM.r</a:t>
            </a: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107">
            <a:extLst>
              <a:ext uri="{FF2B5EF4-FFF2-40B4-BE49-F238E27FC236}">
                <a16:creationId xmlns:a16="http://schemas.microsoft.com/office/drawing/2014/main" id="{F197C1D0-8E05-4C83-B5CB-45A79BA21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Das Allgemeine </a:t>
            </a:r>
            <a:r>
              <a:rPr lang="en-US" altLang="de-DE" sz="2200" dirty="0" err="1">
                <a:latin typeface="Calibri" pitchFamily="34" charset="0"/>
              </a:rPr>
              <a:t>Lineare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Gemischte</a:t>
            </a:r>
            <a:r>
              <a:rPr lang="en-US" altLang="de-DE" sz="2200" dirty="0">
                <a:latin typeface="Calibri" pitchFamily="34" charset="0"/>
              </a:rPr>
              <a:t> Modell </a:t>
            </a:r>
            <a:r>
              <a:rPr lang="en-US" altLang="de-DE" sz="1200" dirty="0">
                <a:latin typeface="Calibri" pitchFamily="34" charset="0"/>
              </a:rPr>
              <a:t>(De </a:t>
            </a:r>
            <a:r>
              <a:rPr lang="en-US" altLang="de-DE" sz="1200" dirty="0" err="1">
                <a:latin typeface="Calibri" pitchFamily="34" charset="0"/>
              </a:rPr>
              <a:t>Boeck</a:t>
            </a:r>
            <a:r>
              <a:rPr lang="en-US" altLang="de-DE" sz="1200" dirty="0">
                <a:latin typeface="Calibri" pitchFamily="34" charset="0"/>
              </a:rPr>
              <a:t> &amp; Wilson, 2004)</a:t>
            </a:r>
            <a:endParaRPr lang="de-DE" altLang="de-DE" sz="1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GLMM vs.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Itemschwierigkeiten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modelliert</a:t>
            </a:r>
            <a:r>
              <a:rPr lang="en-US" altLang="de-DE" sz="1400" dirty="0">
                <a:latin typeface="Calibri" pitchFamily="34" charset="0"/>
              </a:rPr>
              <a:t> (“Minus”-</a:t>
            </a:r>
            <a:r>
              <a:rPr lang="en-US" altLang="de-DE" sz="1400" dirty="0" err="1">
                <a:latin typeface="Calibri" pitchFamily="34" charset="0"/>
              </a:rPr>
              <a:t>Parametrisierung</a:t>
            </a:r>
            <a:r>
              <a:rPr lang="en-US" altLang="de-DE" sz="1400" dirty="0">
                <a:latin typeface="Calibri" pitchFamily="34" charset="0"/>
              </a:rPr>
              <a:t>): </a:t>
            </a:r>
            <a:br>
              <a:rPr lang="en-US" altLang="de-DE" sz="1400" dirty="0">
                <a:latin typeface="Calibri" pitchFamily="34" charset="0"/>
              </a:rPr>
            </a:br>
            <a:br>
              <a:rPr lang="en-US" altLang="de-DE" sz="1400" dirty="0">
                <a:latin typeface="Calibri" pitchFamily="34" charset="0"/>
              </a:rPr>
            </a:b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GLMM “</a:t>
            </a:r>
            <a:r>
              <a:rPr lang="en-US" altLang="de-DE" sz="1400" dirty="0" err="1">
                <a:latin typeface="Calibri" pitchFamily="34" charset="0"/>
              </a:rPr>
              <a:t>Itemleichtigkeiten</a:t>
            </a:r>
            <a:r>
              <a:rPr lang="en-US" altLang="de-DE" sz="1400" dirty="0">
                <a:latin typeface="Calibri" pitchFamily="34" charset="0"/>
              </a:rPr>
              <a:t>”, also additive </a:t>
            </a:r>
            <a:r>
              <a:rPr lang="en-US" altLang="de-DE" sz="1400" dirty="0" err="1">
                <a:latin typeface="Calibri" pitchFamily="34" charset="0"/>
              </a:rPr>
              <a:t>lineare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Effekte</a:t>
            </a:r>
            <a:r>
              <a:rPr lang="en-US" altLang="de-DE" sz="1400" dirty="0">
                <a:latin typeface="Calibri" pitchFamily="34" charset="0"/>
              </a:rPr>
              <a:t>: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Notation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X: </a:t>
            </a:r>
            <a:r>
              <a:rPr lang="en-US" altLang="de-DE" sz="1400" dirty="0" err="1">
                <a:latin typeface="Calibri" pitchFamily="34" charset="0"/>
              </a:rPr>
              <a:t>Prädiktor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fixiertem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Effekt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Z: </a:t>
            </a:r>
            <a:r>
              <a:rPr lang="en-US" altLang="de-DE" sz="1400" dirty="0" err="1">
                <a:latin typeface="Calibri" pitchFamily="34" charset="0"/>
              </a:rPr>
              <a:t>Prädiktor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zufälligem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Effekt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in GLMM Notation:                                                                   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Letzteres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dient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Modellidentifizierung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marL="447675" indent="0" latinLnBrk="1">
              <a:spcAft>
                <a:spcPts val="1000"/>
              </a:spcAft>
            </a:pP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random </a:t>
            </a:r>
            <a:r>
              <a:rPr lang="en-US" sz="12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ranef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(mod2)</a:t>
            </a:r>
          </a:p>
          <a:p>
            <a:pPr marL="447675" indent="0" latinLnBrk="1">
              <a:spcAft>
                <a:spcPts val="1000"/>
              </a:spcAft>
            </a:pP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Mittelwert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des random effects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entspricht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naeherungsweise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0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round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random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person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[,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digits =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de-DE" sz="12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47675" indent="0" latinLnBrk="1">
              <a:spcAft>
                <a:spcPts val="1000"/>
              </a:spcAft>
            </a:pP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-4e-04</a:t>
            </a:r>
            <a:endParaRPr lang="de-DE" sz="12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47675" indent="0" latinLnBrk="1">
              <a:spcAft>
                <a:spcPts val="1000"/>
              </a:spcAft>
            </a:pP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standardabweichung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des random effects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entspricht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naeherungsweise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round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random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person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[,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digits =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de-DE" sz="12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47675" indent="0" latinLnBrk="1">
              <a:spcAft>
                <a:spcPts val="1000"/>
              </a:spcAft>
            </a:pP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1.1037</a:t>
            </a:r>
            <a:endParaRPr lang="de-DE" sz="12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r>
              <a:rPr lang="en-US" altLang="de-DE" sz="1400" dirty="0">
                <a:latin typeface="Calibri" pitchFamily="34" charset="0"/>
              </a:rPr>
              <a:t>  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107">
            <a:extLst>
              <a:ext uri="{FF2B5EF4-FFF2-40B4-BE49-F238E27FC236}">
                <a16:creationId xmlns:a16="http://schemas.microsoft.com/office/drawing/2014/main" id="{F197C1D0-8E05-4C83-B5CB-45A79BA21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B4752A58-48A1-45CC-AB68-D1C08F62B2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578401"/>
              </p:ext>
            </p:extLst>
          </p:nvPr>
        </p:nvGraphicFramePr>
        <p:xfrm>
          <a:off x="1294316" y="1817283"/>
          <a:ext cx="196596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84" name="Formel" r:id="rId4" imgW="1638300" imgH="228600" progId="Equation.3">
                  <p:embed/>
                </p:oleObj>
              </mc:Choice>
              <mc:Fallback>
                <p:oleObj name="Formel" r:id="rId4" imgW="1638300" imgH="228600" progId="Equation.3">
                  <p:embed/>
                  <p:pic>
                    <p:nvPicPr>
                      <p:cNvPr id="17" name="Objekt 16">
                        <a:extLst>
                          <a:ext uri="{FF2B5EF4-FFF2-40B4-BE49-F238E27FC236}">
                            <a16:creationId xmlns:a16="http://schemas.microsoft.com/office/drawing/2014/main" id="{77E38A9A-F705-4584-9882-92A64C2949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316" y="1817283"/>
                        <a:ext cx="1965960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500A5575-D4D9-4B21-B954-98CE9B66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444" y="2253095"/>
            <a:ext cx="1097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13A67712-D0C1-4F9B-8D8C-620D2F6B8D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293121"/>
              </p:ext>
            </p:extLst>
          </p:nvPr>
        </p:nvGraphicFramePr>
        <p:xfrm>
          <a:off x="5737587" y="2170258"/>
          <a:ext cx="254508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85" r:id="rId6" imgW="2120900" imgH="444500" progId="Equation.3">
                  <p:embed/>
                </p:oleObj>
              </mc:Choice>
              <mc:Fallback>
                <p:oleObj r:id="rId6" imgW="21209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587" y="2170258"/>
                        <a:ext cx="254508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>
            <a:extLst>
              <a:ext uri="{FF2B5EF4-FFF2-40B4-BE49-F238E27FC236}">
                <a16:creationId xmlns:a16="http://schemas.microsoft.com/office/drawing/2014/main" id="{8351044D-DB1C-4A47-8C0C-1EF72067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444" y="2700770"/>
            <a:ext cx="1097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22" name="Objekt 21">
            <a:extLst>
              <a:ext uri="{FF2B5EF4-FFF2-40B4-BE49-F238E27FC236}">
                <a16:creationId xmlns:a16="http://schemas.microsoft.com/office/drawing/2014/main" id="{EAFB7D0C-E501-44D9-999A-63C62F92F3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293121"/>
              </p:ext>
            </p:extLst>
          </p:nvPr>
        </p:nvGraphicFramePr>
        <p:xfrm>
          <a:off x="4134644" y="3453455"/>
          <a:ext cx="254508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86" r:id="rId8" imgW="2120900" imgH="444500" progId="Equation.3">
                  <p:embed/>
                </p:oleObj>
              </mc:Choice>
              <mc:Fallback>
                <p:oleObj r:id="rId8" imgW="2120900" imgH="444500" progId="Equation.3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13A67712-D0C1-4F9B-8D8C-620D2F6B8D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4644" y="3453455"/>
                        <a:ext cx="254508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>
            <a:extLst>
              <a:ext uri="{FF2B5EF4-FFF2-40B4-BE49-F238E27FC236}">
                <a16:creationId xmlns:a16="http://schemas.microsoft.com/office/drawing/2014/main" id="{A5A76A66-2DC0-4E2F-AD58-3FC3EA40E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5" name="Objekt 14">
            <a:extLst>
              <a:ext uri="{FF2B5EF4-FFF2-40B4-BE49-F238E27FC236}">
                <a16:creationId xmlns:a16="http://schemas.microsoft.com/office/drawing/2014/main" id="{718DC8C0-81F7-4ADF-BF88-2BBDD2E8FE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751679"/>
              </p:ext>
            </p:extLst>
          </p:nvPr>
        </p:nvGraphicFramePr>
        <p:xfrm>
          <a:off x="7136924" y="3565773"/>
          <a:ext cx="109728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87" r:id="rId9" imgW="914400" imgH="254000" progId="Equation.3">
                  <p:embed/>
                </p:oleObj>
              </mc:Choice>
              <mc:Fallback>
                <p:oleObj r:id="rId9" imgW="914400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924" y="3565773"/>
                        <a:ext cx="109728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1">
            <a:extLst>
              <a:ext uri="{FF2B5EF4-FFF2-40B4-BE49-F238E27FC236}">
                <a16:creationId xmlns:a16="http://schemas.microsoft.com/office/drawing/2014/main" id="{219AF53E-B287-4122-A594-EF1674D91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125467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Das Allgemeine </a:t>
            </a:r>
            <a:r>
              <a:rPr lang="en-US" altLang="de-DE" sz="2200" dirty="0" err="1">
                <a:latin typeface="Calibri" pitchFamily="34" charset="0"/>
              </a:rPr>
              <a:t>Lineare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Gemischte</a:t>
            </a:r>
            <a:r>
              <a:rPr lang="en-US" altLang="de-DE" sz="2200" dirty="0">
                <a:latin typeface="Calibri" pitchFamily="34" charset="0"/>
              </a:rPr>
              <a:t> Modell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GLMM vs.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GLMMs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gut </a:t>
            </a:r>
            <a:r>
              <a:rPr lang="en-US" altLang="de-DE" sz="1400" dirty="0" err="1">
                <a:latin typeface="Calibri" pitchFamily="34" charset="0"/>
              </a:rPr>
              <a:t>geeignet</a:t>
            </a:r>
            <a:r>
              <a:rPr lang="en-US" altLang="de-DE" sz="1400" dirty="0">
                <a:latin typeface="Calibri" pitchFamily="34" charset="0"/>
              </a:rPr>
              <a:t>, um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Vielzahl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Modellen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aus</a:t>
            </a:r>
            <a:r>
              <a:rPr lang="en-US" altLang="de-DE" sz="1400" dirty="0">
                <a:latin typeface="Calibri" pitchFamily="34" charset="0"/>
              </a:rPr>
              <a:t> der Rasch-”</a:t>
            </a:r>
            <a:r>
              <a:rPr lang="en-US" altLang="de-DE" sz="1400" dirty="0" err="1">
                <a:latin typeface="Calibri" pitchFamily="34" charset="0"/>
              </a:rPr>
              <a:t>Familie</a:t>
            </a:r>
            <a:r>
              <a:rPr lang="en-US" altLang="de-DE" sz="1400" dirty="0">
                <a:latin typeface="Calibri" pitchFamily="34" charset="0"/>
              </a:rPr>
              <a:t>” (1pl)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modellieren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z.B</a:t>
            </a:r>
            <a:r>
              <a:rPr lang="en-US" altLang="de-DE" sz="1400" dirty="0">
                <a:latin typeface="Calibri" pitchFamily="34" charset="0"/>
              </a:rPr>
              <a:t>. Linear-</a:t>
            </a:r>
            <a:r>
              <a:rPr lang="en-US" altLang="de-DE" sz="1400" dirty="0" err="1">
                <a:latin typeface="Calibri" pitchFamily="34" charset="0"/>
              </a:rPr>
              <a:t>logistische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Testmodelle</a:t>
            </a:r>
            <a:r>
              <a:rPr lang="en-US" altLang="de-DE" sz="1400" dirty="0">
                <a:latin typeface="Calibri" pitchFamily="34" charset="0"/>
              </a:rPr>
              <a:t> (LLTMs), </a:t>
            </a:r>
            <a:r>
              <a:rPr lang="en-US" altLang="de-DE" sz="1400" dirty="0" err="1">
                <a:latin typeface="Calibri" pitchFamily="34" charset="0"/>
              </a:rPr>
              <a:t>Längsschnittmodelle</a:t>
            </a:r>
            <a:r>
              <a:rPr lang="en-US" altLang="de-DE" sz="1400" dirty="0">
                <a:latin typeface="Calibri" pitchFamily="34" charset="0"/>
              </a:rPr>
              <a:t>, …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“</a:t>
            </a:r>
            <a:r>
              <a:rPr lang="en-US" altLang="de-DE" sz="1400" dirty="0" err="1">
                <a:latin typeface="Calibri" pitchFamily="34" charset="0"/>
              </a:rPr>
              <a:t>klassische</a:t>
            </a:r>
            <a:r>
              <a:rPr lang="en-US" altLang="de-DE" sz="1400" dirty="0">
                <a:latin typeface="Calibri" pitchFamily="34" charset="0"/>
              </a:rPr>
              <a:t>” IRT/</a:t>
            </a:r>
            <a:r>
              <a:rPr lang="en-US" altLang="de-DE" sz="1400" dirty="0" err="1">
                <a:latin typeface="Calibri" pitchFamily="34" charset="0"/>
              </a:rPr>
              <a:t>Raschmodelle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weniger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flexibel</a:t>
            </a:r>
            <a:br>
              <a:rPr lang="en-US" altLang="de-DE" sz="1400" dirty="0">
                <a:latin typeface="Calibri" pitchFamily="34" charset="0"/>
              </a:rPr>
            </a:b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besteht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aus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drei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Komponenten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+mj-lt"/>
              <a:buAutoNum type="arabicPeriod"/>
            </a:pPr>
            <a:r>
              <a:rPr lang="en-US" altLang="de-DE" sz="1400" dirty="0" err="1">
                <a:highlight>
                  <a:srgbClr val="FFFF00"/>
                </a:highlight>
                <a:latin typeface="Calibri" pitchFamily="34" charset="0"/>
              </a:rPr>
              <a:t>Modellgleichung</a:t>
            </a:r>
            <a:r>
              <a:rPr lang="en-US" altLang="de-DE" sz="1400" dirty="0">
                <a:latin typeface="Calibri" pitchFamily="34" charset="0"/>
              </a:rPr>
              <a:t>:</a:t>
            </a:r>
            <a:br>
              <a:rPr lang="en-US" altLang="de-DE" sz="1400" dirty="0">
                <a:latin typeface="Calibri" pitchFamily="34" charset="0"/>
              </a:rPr>
            </a:br>
            <a:endParaRPr lang="en-US" altLang="de-DE" sz="1400" dirty="0">
              <a:latin typeface="Calibri" pitchFamily="34" charset="0"/>
            </a:endParaRP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+mj-lt"/>
              <a:buAutoNum type="arabicPeriod"/>
            </a:pPr>
            <a:r>
              <a:rPr lang="en-US" altLang="de-DE" sz="1400" dirty="0" err="1">
                <a:highlight>
                  <a:srgbClr val="F3DBAB"/>
                </a:highlight>
                <a:latin typeface="Calibri" pitchFamily="34" charset="0"/>
              </a:rPr>
              <a:t>Transformationsfunktion</a:t>
            </a:r>
            <a:r>
              <a:rPr lang="en-US" altLang="de-DE" sz="1400" dirty="0">
                <a:latin typeface="Calibri" pitchFamily="34" charset="0"/>
              </a:rPr>
              <a:t>:</a:t>
            </a:r>
            <a:br>
              <a:rPr lang="en-US" altLang="de-DE" sz="1400" dirty="0">
                <a:latin typeface="Calibri" pitchFamily="34" charset="0"/>
              </a:rPr>
            </a:br>
            <a:endParaRPr lang="en-US" altLang="de-DE" sz="1400" dirty="0">
              <a:latin typeface="Calibri" pitchFamily="34" charset="0"/>
            </a:endParaRP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+mj-lt"/>
              <a:buAutoNum type="arabicPeriod"/>
            </a:pPr>
            <a:r>
              <a:rPr lang="en-US" altLang="de-DE" sz="1400" dirty="0">
                <a:highlight>
                  <a:srgbClr val="CCCCFF"/>
                </a:highlight>
                <a:latin typeface="Calibri" pitchFamily="34" charset="0"/>
              </a:rPr>
              <a:t>Random component</a:t>
            </a:r>
            <a:r>
              <a:rPr lang="en-US" altLang="de-DE" sz="1400" dirty="0">
                <a:latin typeface="Calibri" pitchFamily="34" charset="0"/>
              </a:rPr>
              <a:t>:                                               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+mj-lt"/>
              <a:buAutoNum type="arabicPeriod"/>
            </a:pPr>
            <a:endParaRPr lang="en-US" altLang="de-DE" sz="1400" dirty="0">
              <a:latin typeface="Calibri" pitchFamily="34" charset="0"/>
            </a:endParaRPr>
          </a:p>
          <a:p>
            <a:pPr marL="0" indent="0" latinLnBrk="1">
              <a:spcAft>
                <a:spcPts val="1000"/>
              </a:spcAft>
            </a:pP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Raschmodell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als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GLMM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mod2 </a:t>
            </a:r>
            <a:r>
              <a:rPr lang="en-US" sz="12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highlight>
                  <a:srgbClr val="F3DBAB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glmer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 </a:t>
            </a:r>
            <a:r>
              <a:rPr lang="en-US" sz="1200" b="1" dirty="0">
                <a:solidFill>
                  <a:srgbClr val="CE5C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variable </a:t>
            </a:r>
            <a:r>
              <a:rPr lang="en-US" sz="1200" b="1" dirty="0">
                <a:solidFill>
                  <a:srgbClr val="CE5C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1200" dirty="0">
                <a:solidFill>
                  <a:srgbClr val="0000C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b="1" dirty="0">
                <a:solidFill>
                  <a:srgbClr val="CE5C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|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person)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 =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datLong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family =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04A87"/>
                </a:solidFill>
                <a:highlight>
                  <a:srgbClr val="CCCCFF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binomial</a:t>
            </a:r>
            <a:r>
              <a:rPr lang="en-US" sz="1200" dirty="0">
                <a:highlight>
                  <a:srgbClr val="CCCCFF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04A87"/>
                </a:solidFill>
                <a:highlight>
                  <a:srgbClr val="CCCCFF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link=</a:t>
            </a:r>
            <a:r>
              <a:rPr lang="en-US" sz="1200" dirty="0">
                <a:solidFill>
                  <a:srgbClr val="4E9A06"/>
                </a:solidFill>
                <a:highlight>
                  <a:srgbClr val="CCCCFF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"logit"</a:t>
            </a:r>
            <a:r>
              <a:rPr lang="en-US" sz="1200" dirty="0">
                <a:highlight>
                  <a:srgbClr val="CCCCFF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de-DE" sz="12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+mj-lt"/>
              <a:buAutoNum type="arabicPeriod"/>
            </a:pPr>
            <a:endParaRPr lang="en-US" altLang="de-DE" sz="1400" dirty="0">
              <a:latin typeface="Calibri" pitchFamily="34" charset="0"/>
            </a:endParaRP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+mj-lt"/>
              <a:buAutoNum type="arabicPeriod"/>
            </a:pP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107">
            <a:extLst>
              <a:ext uri="{FF2B5EF4-FFF2-40B4-BE49-F238E27FC236}">
                <a16:creationId xmlns:a16="http://schemas.microsoft.com/office/drawing/2014/main" id="{F197C1D0-8E05-4C83-B5CB-45A79BA21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0A5575-D4D9-4B21-B954-98CE9B66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444" y="2253095"/>
            <a:ext cx="1097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351044D-DB1C-4A47-8C0C-1EF72067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444" y="2700770"/>
            <a:ext cx="1097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5A76A66-2DC0-4E2F-AD58-3FC3EA40E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219AF53E-B287-4122-A594-EF1674D91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28044A7-798D-4BBB-B363-CE081FF8C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3050952"/>
            <a:ext cx="1097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FEA8CD99-9DEE-44B2-8A9A-C60461D399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152042"/>
              </p:ext>
            </p:extLst>
          </p:nvPr>
        </p:nvGraphicFramePr>
        <p:xfrm>
          <a:off x="2687216" y="2977902"/>
          <a:ext cx="96012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93" r:id="rId4" imgW="800100" imgH="228600" progId="Equation.3">
                  <p:embed/>
                </p:oleObj>
              </mc:Choice>
              <mc:Fallback>
                <p:oleObj r:id="rId4" imgW="8001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216" y="2977902"/>
                        <a:ext cx="960120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B33BA98D-7C82-48DC-8E49-DAE09DAC2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3429000"/>
            <a:ext cx="1097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19F7C079-BABA-4477-BC65-DD348A72D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549506"/>
              </p:ext>
            </p:extLst>
          </p:nvPr>
        </p:nvGraphicFramePr>
        <p:xfrm>
          <a:off x="3305571" y="3381374"/>
          <a:ext cx="1813560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94" r:id="rId6" imgW="1511300" imgH="482600" progId="Equation.3">
                  <p:embed/>
                </p:oleObj>
              </mc:Choice>
              <mc:Fallback>
                <p:oleObj r:id="rId6" imgW="15113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571" y="3381374"/>
                        <a:ext cx="1813560" cy="579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6">
            <a:extLst>
              <a:ext uri="{FF2B5EF4-FFF2-40B4-BE49-F238E27FC236}">
                <a16:creationId xmlns:a16="http://schemas.microsoft.com/office/drawing/2014/main" id="{29D9572B-7F1F-44FD-92FC-95CF27707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41340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8" name="Objekt 17">
            <a:extLst>
              <a:ext uri="{FF2B5EF4-FFF2-40B4-BE49-F238E27FC236}">
                <a16:creationId xmlns:a16="http://schemas.microsoft.com/office/drawing/2014/main" id="{3BD110F9-0150-4D8F-8EC6-1B2E4ED5C7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070247"/>
              </p:ext>
            </p:extLst>
          </p:nvPr>
        </p:nvGraphicFramePr>
        <p:xfrm>
          <a:off x="3059831" y="4134076"/>
          <a:ext cx="163068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95" r:id="rId8" imgW="1358900" imgH="228600" progId="Equation.3">
                  <p:embed/>
                </p:oleObj>
              </mc:Choice>
              <mc:Fallback>
                <p:oleObj r:id="rId8" imgW="1358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1" y="4134076"/>
                        <a:ext cx="1630680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8">
            <a:extLst>
              <a:ext uri="{FF2B5EF4-FFF2-40B4-BE49-F238E27FC236}">
                <a16:creationId xmlns:a16="http://schemas.microsoft.com/office/drawing/2014/main" id="{158A1FA1-848F-4A7C-BF0C-97E7B0C86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9706" y="42940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20" name="Objekt 19">
            <a:extLst>
              <a:ext uri="{FF2B5EF4-FFF2-40B4-BE49-F238E27FC236}">
                <a16:creationId xmlns:a16="http://schemas.microsoft.com/office/drawing/2014/main" id="{F138025F-0BF0-45D2-B945-1962D0AC2A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558847"/>
              </p:ext>
            </p:extLst>
          </p:nvPr>
        </p:nvGraphicFramePr>
        <p:xfrm>
          <a:off x="5155405" y="4128884"/>
          <a:ext cx="135636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96" r:id="rId10" imgW="1130300" imgH="228600" progId="Equation.3">
                  <p:embed/>
                </p:oleObj>
              </mc:Choice>
              <mc:Fallback>
                <p:oleObj r:id="rId10" imgW="11303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5405" y="4128884"/>
                        <a:ext cx="1356360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6921406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Das Allgemeine </a:t>
            </a:r>
            <a:r>
              <a:rPr lang="en-US" altLang="de-DE" sz="2200" dirty="0" err="1">
                <a:latin typeface="Calibri" pitchFamily="34" charset="0"/>
              </a:rPr>
              <a:t>Lineare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Gemischte</a:t>
            </a:r>
            <a:r>
              <a:rPr lang="en-US" altLang="de-DE" sz="2200" dirty="0">
                <a:latin typeface="Calibri" pitchFamily="34" charset="0"/>
              </a:rPr>
              <a:t> Modell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Items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fixierte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Effekte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zufällige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Effekte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Prädiktoren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i.d.R.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Personenseite</a:t>
            </a:r>
            <a:r>
              <a:rPr lang="en-US" altLang="de-DE" sz="1400" dirty="0">
                <a:latin typeface="Calibri" pitchFamily="34" charset="0"/>
              </a:rPr>
              <a:t>:                                                     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>
                <a:latin typeface="Calibri" pitchFamily="34" charset="0"/>
              </a:rPr>
              <a:t>und 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GLMM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oft </a:t>
            </a:r>
            <a:r>
              <a:rPr lang="en-US" altLang="de-DE" sz="1400" dirty="0" err="1">
                <a:latin typeface="Calibri" pitchFamily="34" charset="0"/>
              </a:rPr>
              <a:t>sinnvoll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auch</a:t>
            </a:r>
            <a:r>
              <a:rPr lang="en-US" altLang="de-DE" sz="1400" dirty="0">
                <a:latin typeface="Calibri" pitchFamily="34" charset="0"/>
              </a:rPr>
              <a:t> Items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zufällige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Effekte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modellieren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Prädiktoren</a:t>
            </a:r>
            <a:r>
              <a:rPr lang="en-US" altLang="de-DE" sz="1400" dirty="0">
                <a:latin typeface="Calibri" pitchFamily="34" charset="0"/>
              </a:rPr>
              <a:t> auf Item- und/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Personenseite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Prädiktoren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müssen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immer</a:t>
            </a:r>
            <a:r>
              <a:rPr lang="en-US" altLang="de-DE" sz="1400" dirty="0">
                <a:latin typeface="Calibri" pitchFamily="34" charset="0"/>
              </a:rPr>
              <a:t> manifest sein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b="1" dirty="0">
                <a:latin typeface="Calibri" pitchFamily="34" charset="0"/>
              </a:rPr>
              <a:t>UVs:</a:t>
            </a:r>
            <a:r>
              <a:rPr lang="en-US" altLang="de-DE" sz="1400" dirty="0">
                <a:latin typeface="Calibri" pitchFamily="34" charset="0"/>
              </a:rPr>
              <a:t> manifest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b="1" dirty="0">
                <a:latin typeface="Calibri" pitchFamily="34" charset="0"/>
              </a:rPr>
              <a:t>AVs:</a:t>
            </a:r>
            <a:r>
              <a:rPr lang="en-US" altLang="de-DE" sz="1400" dirty="0">
                <a:latin typeface="Calibri" pitchFamily="34" charset="0"/>
              </a:rPr>
              <a:t> latent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Cross-level </a:t>
            </a:r>
            <a:r>
              <a:rPr lang="en-US" altLang="de-DE" sz="1400" dirty="0" err="1">
                <a:latin typeface="Calibri" pitchFamily="34" charset="0"/>
              </a:rPr>
              <a:t>Interaktionen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Zusammenhangsanalysen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1pl-Kontext </a:t>
            </a:r>
            <a:r>
              <a:rPr lang="en-US" altLang="de-DE" sz="1400" dirty="0" err="1">
                <a:latin typeface="Calibri" pitchFamily="34" charset="0"/>
              </a:rPr>
              <a:t>geeignet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9D579C6-8FE4-45C1-A49A-92EE08BDB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id="{A9A51F20-F03B-4999-885F-4BE1EF5345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079189"/>
              </p:ext>
            </p:extLst>
          </p:nvPr>
        </p:nvGraphicFramePr>
        <p:xfrm>
          <a:off x="4283968" y="1817283"/>
          <a:ext cx="196596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49" name="Formel" r:id="rId4" imgW="1638300" imgH="228600" progId="Equation.3">
                  <p:embed/>
                </p:oleObj>
              </mc:Choice>
              <mc:Fallback>
                <p:oleObj name="Formel" r:id="rId4" imgW="1638300" imgH="228600" progId="Equation.3">
                  <p:embed/>
                  <p:pic>
                    <p:nvPicPr>
                      <p:cNvPr id="14" name="Objekt 13">
                        <a:extLst>
                          <a:ext uri="{FF2B5EF4-FFF2-40B4-BE49-F238E27FC236}">
                            <a16:creationId xmlns:a16="http://schemas.microsoft.com/office/drawing/2014/main" id="{B4752A58-48A1-45CC-AB68-D1C08F62B2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817283"/>
                        <a:ext cx="1965960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1">
            <a:extLst>
              <a:ext uri="{FF2B5EF4-FFF2-40B4-BE49-F238E27FC236}">
                <a16:creationId xmlns:a16="http://schemas.microsoft.com/office/drawing/2014/main" id="{B1661288-E2B5-4288-A5D2-B3363A557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01FBFC6A-83C1-4704-AA9D-3B9EAE13B5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659911"/>
              </p:ext>
            </p:extLst>
          </p:nvPr>
        </p:nvGraphicFramePr>
        <p:xfrm>
          <a:off x="6685756" y="1805578"/>
          <a:ext cx="105156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50" r:id="rId6" imgW="876300" imgH="228600" progId="Equation.3">
                  <p:embed/>
                </p:oleObj>
              </mc:Choice>
              <mc:Fallback>
                <p:oleObj r:id="rId6" imgW="8763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5756" y="1805578"/>
                        <a:ext cx="1051560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3">
            <a:extLst>
              <a:ext uri="{FF2B5EF4-FFF2-40B4-BE49-F238E27FC236}">
                <a16:creationId xmlns:a16="http://schemas.microsoft.com/office/drawing/2014/main" id="{AE6AF98F-02EE-4B3E-8A50-D37F76258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20916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9956D007-DF80-4F89-ACE0-9A9CC9DE34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08255"/>
              </p:ext>
            </p:extLst>
          </p:nvPr>
        </p:nvGraphicFramePr>
        <p:xfrm>
          <a:off x="1649388" y="2036465"/>
          <a:ext cx="1051560" cy="289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51" r:id="rId8" imgW="876300" imgH="241300" progId="Equation.3">
                  <p:embed/>
                </p:oleObj>
              </mc:Choice>
              <mc:Fallback>
                <p:oleObj r:id="rId8" imgW="876300" imgH="241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388" y="2036465"/>
                        <a:ext cx="1051560" cy="289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070090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Gütekriterien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vs. GLMM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b="1" dirty="0" err="1">
                <a:latin typeface="Calibri" pitchFamily="34" charset="0"/>
              </a:rPr>
              <a:t>Empfehlung</a:t>
            </a:r>
            <a:r>
              <a:rPr lang="en-US" altLang="de-DE" sz="1400" b="1" dirty="0">
                <a:latin typeface="Calibri" pitchFamily="34" charset="0"/>
              </a:rPr>
              <a:t>: </a:t>
            </a:r>
            <a:r>
              <a:rPr lang="en-US" altLang="de-DE" sz="1400" b="1" dirty="0" err="1">
                <a:latin typeface="Calibri" pitchFamily="34" charset="0"/>
              </a:rPr>
              <a:t>mehrschrittiges</a:t>
            </a:r>
            <a:r>
              <a:rPr lang="en-US" altLang="de-DE" sz="1400" b="1" dirty="0">
                <a:latin typeface="Calibri" pitchFamily="34" charset="0"/>
              </a:rPr>
              <a:t> </a:t>
            </a:r>
            <a:r>
              <a:rPr lang="en-US" altLang="de-DE" sz="1400" b="1" dirty="0" err="1">
                <a:latin typeface="Calibri" pitchFamily="34" charset="0"/>
              </a:rPr>
              <a:t>Vorgehen</a:t>
            </a:r>
            <a:r>
              <a:rPr lang="en-US" altLang="de-DE" sz="1400" b="1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, um die </a:t>
            </a:r>
            <a:r>
              <a:rPr lang="en-US" altLang="de-DE" sz="1400" dirty="0" err="1">
                <a:latin typeface="Calibri" pitchFamily="34" charset="0"/>
              </a:rPr>
              <a:t>Eignung</a:t>
            </a:r>
            <a:r>
              <a:rPr lang="en-US" altLang="de-DE" sz="1400" dirty="0">
                <a:latin typeface="Calibri" pitchFamily="34" charset="0"/>
              </a:rPr>
              <a:t> der Items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intendierte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Untersuchung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prüfen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GLMM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Überprüfung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konkreten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Forschungshypothesen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Eignung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des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Modells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Gütekriterien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Reliabilität</a:t>
            </a:r>
            <a:r>
              <a:rPr lang="en-US" altLang="de-DE" sz="1400" dirty="0">
                <a:latin typeface="Calibri" pitchFamily="34" charset="0"/>
              </a:rPr>
              <a:t>: da IRT “</a:t>
            </a:r>
            <a:r>
              <a:rPr lang="en-US" altLang="de-DE" sz="1400" dirty="0" err="1">
                <a:latin typeface="Calibri" pitchFamily="34" charset="0"/>
              </a:rPr>
              <a:t>itembasiert</a:t>
            </a:r>
            <a:r>
              <a:rPr lang="en-US" altLang="de-DE" sz="1400" dirty="0">
                <a:latin typeface="Calibri" pitchFamily="34" charset="0"/>
              </a:rPr>
              <a:t>”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hängt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Reliabilität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notwendig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aber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hinreichend</a:t>
            </a:r>
            <a:r>
              <a:rPr lang="en-US" altLang="de-DE" sz="1400" dirty="0">
                <a:latin typeface="Calibri" pitchFamily="34" charset="0"/>
              </a:rPr>
              <a:t>) von </a:t>
            </a:r>
            <a:r>
              <a:rPr lang="en-US" altLang="de-DE" sz="1400" dirty="0" err="1">
                <a:latin typeface="Calibri" pitchFamily="34" charset="0"/>
              </a:rPr>
              <a:t>Itemeigenschaften</a:t>
            </a:r>
            <a:r>
              <a:rPr lang="en-US" altLang="de-DE" sz="1400" dirty="0">
                <a:latin typeface="Calibri" pitchFamily="34" charset="0"/>
              </a:rPr>
              <a:t> ab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Passung</a:t>
            </a:r>
            <a:r>
              <a:rPr lang="en-US" altLang="de-DE" sz="1400" dirty="0">
                <a:latin typeface="Calibri" pitchFamily="34" charset="0"/>
              </a:rPr>
              <a:t> (Fit)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Lokale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stochastische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Unabhängigkeit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Unidimensionalität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Wenn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diese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Bedingungen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gegeben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gelten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kann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Reliabilität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WLE- 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Konstrukt</a:t>
            </a:r>
            <a:r>
              <a:rPr lang="en-US" altLang="de-DE" sz="1400" dirty="0">
                <a:latin typeface="Calibri" pitchFamily="34" charset="0"/>
              </a:rPr>
              <a:t>- (</a:t>
            </a:r>
            <a:r>
              <a:rPr lang="en-US" altLang="de-DE" sz="1400" dirty="0" err="1">
                <a:latin typeface="Calibri" pitchFamily="34" charset="0"/>
              </a:rPr>
              <a:t>bzw</a:t>
            </a:r>
            <a:r>
              <a:rPr lang="en-US" altLang="de-DE" sz="1400" dirty="0">
                <a:latin typeface="Calibri" pitchFamily="34" charset="0"/>
              </a:rPr>
              <a:t>. EAP/PV)-</a:t>
            </a:r>
            <a:r>
              <a:rPr lang="en-US" altLang="de-DE" sz="1400" dirty="0" err="1">
                <a:latin typeface="Calibri" pitchFamily="34" charset="0"/>
              </a:rPr>
              <a:t>Reliabilität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bestimmt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Weighted Likelihood Estimate (WLE; Warm, 1989): </a:t>
            </a:r>
            <a:r>
              <a:rPr lang="en-US" altLang="de-DE" sz="1400" dirty="0" err="1">
                <a:latin typeface="Calibri" pitchFamily="34" charset="0"/>
              </a:rPr>
              <a:t>individueller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Personenparameter</a:t>
            </a:r>
            <a:r>
              <a:rPr lang="en-US" altLang="de-DE" sz="1400" dirty="0">
                <a:latin typeface="Calibri" pitchFamily="34" charset="0"/>
              </a:rPr>
              <a:t> (= “</a:t>
            </a:r>
            <a:r>
              <a:rPr lang="en-US" altLang="de-DE" sz="1400" dirty="0" err="1">
                <a:latin typeface="Calibri" pitchFamily="34" charset="0"/>
              </a:rPr>
              <a:t>Personenfähigkeit</a:t>
            </a:r>
            <a:r>
              <a:rPr lang="en-US" altLang="de-DE" sz="1400" dirty="0">
                <a:latin typeface="Calibri" pitchFamily="34" charset="0"/>
              </a:rPr>
              <a:t>”)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EAP: expected a posteriori estimate. </a:t>
            </a:r>
            <a:r>
              <a:rPr lang="en-US" altLang="de-DE" sz="1400" dirty="0" err="1">
                <a:latin typeface="Calibri" pitchFamily="34" charset="0"/>
              </a:rPr>
              <a:t>Erwartungswert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latenten</a:t>
            </a:r>
            <a:r>
              <a:rPr lang="en-US" altLang="de-DE" sz="1400" dirty="0">
                <a:latin typeface="Calibri" pitchFamily="34" charset="0"/>
              </a:rPr>
              <a:t> intra-</a:t>
            </a:r>
            <a:r>
              <a:rPr lang="en-US" altLang="de-DE" sz="1400" dirty="0" err="1">
                <a:latin typeface="Calibri" pitchFamily="34" charset="0"/>
              </a:rPr>
              <a:t>individuellen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Personenfähigkeitsverteilung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PV: plausible values. </a:t>
            </a:r>
            <a:r>
              <a:rPr lang="en-US" altLang="de-DE" sz="1400" dirty="0" err="1">
                <a:latin typeface="Calibri" pitchFamily="34" charset="0"/>
              </a:rPr>
              <a:t>Zufallsziehungen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aus</a:t>
            </a:r>
            <a:r>
              <a:rPr lang="en-US" altLang="de-DE" sz="1400" dirty="0">
                <a:latin typeface="Calibri" pitchFamily="34" charset="0"/>
              </a:rPr>
              <a:t> der EAP-</a:t>
            </a:r>
            <a:r>
              <a:rPr lang="en-US" altLang="de-DE" sz="1400" dirty="0" err="1">
                <a:latin typeface="Calibri" pitchFamily="34" charset="0"/>
              </a:rPr>
              <a:t>Verteilung</a:t>
            </a: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9D579C6-8FE4-45C1-A49A-92EE08BDB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" name="Rectangle 21">
            <a:extLst>
              <a:ext uri="{FF2B5EF4-FFF2-40B4-BE49-F238E27FC236}">
                <a16:creationId xmlns:a16="http://schemas.microsoft.com/office/drawing/2014/main" id="{B1661288-E2B5-4288-A5D2-B3363A557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9" name="Rectangle 23">
            <a:extLst>
              <a:ext uri="{FF2B5EF4-FFF2-40B4-BE49-F238E27FC236}">
                <a16:creationId xmlns:a16="http://schemas.microsoft.com/office/drawing/2014/main" id="{AE6AF98F-02EE-4B3E-8A50-D37F76258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20916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624571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615</Words>
  <Application>Microsoft Office PowerPoint</Application>
  <PresentationFormat>Bildschirmpräsentation (4:3)</PresentationFormat>
  <Paragraphs>89</Paragraphs>
  <Slides>6</Slides>
  <Notes>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8" baseType="lpstr">
      <vt:lpstr>ＭＳ Ｐゴシック</vt:lpstr>
      <vt:lpstr>Arial</vt:lpstr>
      <vt:lpstr>Calibri</vt:lpstr>
      <vt:lpstr>Cambria</vt:lpstr>
      <vt:lpstr>Consolas</vt:lpstr>
      <vt:lpstr>Symbol</vt:lpstr>
      <vt:lpstr>Times New Roman</vt:lpstr>
      <vt:lpstr>Wingdings</vt:lpstr>
      <vt:lpstr>Wingdings 3</vt:lpstr>
      <vt:lpstr>1_Standarddesign</vt:lpstr>
      <vt:lpstr>Formel</vt:lpstr>
      <vt:lpstr>Equation.3</vt:lpstr>
      <vt:lpstr>PowerPoint-Präsentation</vt:lpstr>
      <vt:lpstr>Das Allgemeine Lineare Gemischte Modell</vt:lpstr>
      <vt:lpstr>Das Allgemeine Lineare Gemischte Modell (De Boeck &amp; Wilson, 2004)</vt:lpstr>
      <vt:lpstr>Das Allgemeine Lineare Gemischte Modell</vt:lpstr>
      <vt:lpstr>Das Allgemeine Lineare Gemischte Modell</vt:lpstr>
      <vt:lpstr>Gütekriterien</vt:lpstr>
    </vt:vector>
  </TitlesOfParts>
  <Company>HU IQB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GEBF2015</dc:title>
  <dc:creator>Aleksander Kocaj</dc:creator>
  <cp:lastModifiedBy>Sebastian Weirich</cp:lastModifiedBy>
  <cp:revision>1527</cp:revision>
  <cp:lastPrinted>2013-06-17T07:15:28Z</cp:lastPrinted>
  <dcterms:created xsi:type="dcterms:W3CDTF">2005-12-15T11:27:48Z</dcterms:created>
  <dcterms:modified xsi:type="dcterms:W3CDTF">2024-10-13T18:20:33Z</dcterms:modified>
</cp:coreProperties>
</file>