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71" r:id="rId9"/>
    <p:sldId id="272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28"/>
    <p:restoredTop sz="95833"/>
  </p:normalViewPr>
  <p:slideViewPr>
    <p:cSldViewPr snapToGrid="0" snapToObjects="1">
      <p:cViewPr>
        <p:scale>
          <a:sx n="100" d="100"/>
          <a:sy n="100" d="100"/>
        </p:scale>
        <p:origin x="-11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3/24/17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1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Do Novelists Write About?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Halpern</a:t>
            </a:r>
          </a:p>
          <a:p>
            <a:r>
              <a:rPr lang="en-US" dirty="0" smtClean="0"/>
              <a:t>March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68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frequency of topics over time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728787"/>
            <a:ext cx="6654800" cy="4991101"/>
          </a:xfrm>
        </p:spPr>
      </p:pic>
    </p:spTree>
    <p:extLst>
      <p:ext uri="{BB962C8B-B14F-4D97-AF65-F5344CB8AC3E}">
        <p14:creationId xmlns:p14="http://schemas.microsoft.com/office/powerpoint/2010/main" val="59802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topic cluster by nationality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11373"/>
            <a:ext cx="5262035" cy="3946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2111374"/>
            <a:ext cx="5262035" cy="394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do novels reflect economic 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analysis to a sampling of off-copyright books</a:t>
            </a:r>
          </a:p>
          <a:p>
            <a:r>
              <a:rPr lang="en-US" dirty="0" smtClean="0"/>
              <a:t>Consider novels in languages other than English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topics do novelists write about?</a:t>
            </a:r>
          </a:p>
          <a:p>
            <a:r>
              <a:rPr lang="en-US" dirty="0" smtClean="0"/>
              <a:t>Does the frequency of each topic change over time?</a:t>
            </a:r>
          </a:p>
          <a:p>
            <a:r>
              <a:rPr lang="en-US" dirty="0" smtClean="0"/>
              <a:t>Are novels reflective of life at the time they are written, or are they a form of escapism?</a:t>
            </a:r>
          </a:p>
          <a:p>
            <a:r>
              <a:rPr lang="en-US" dirty="0" smtClean="0"/>
              <a:t>How quickly can we see new ideas reflected in novels?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1136" y="2236316"/>
            <a:ext cx="3007895" cy="11790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Project Gutenberg </a:t>
            </a:r>
          </a:p>
          <a:p>
            <a:pPr algn="ctr"/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135" y="3603154"/>
            <a:ext cx="3007895" cy="11790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Wikipedia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Novelists by Nationality</a:t>
            </a:r>
          </a:p>
          <a:p>
            <a:pPr algn="ctr"/>
            <a:r>
              <a:rPr lang="en-US" dirty="0" smtClean="0"/>
              <a:t>Book Publication Date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1134" y="4969992"/>
            <a:ext cx="3007895" cy="11790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Google Search </a:t>
            </a:r>
          </a:p>
          <a:p>
            <a:pPr algn="ctr"/>
            <a:r>
              <a:rPr lang="en-US" dirty="0" smtClean="0"/>
              <a:t>Book Publication Date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52969" y="3646016"/>
            <a:ext cx="3007895" cy="11790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Texts and Metadata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36533" y="2825863"/>
            <a:ext cx="1318932" cy="999624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36533" y="4235563"/>
            <a:ext cx="131893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446057" y="4645640"/>
            <a:ext cx="1309408" cy="91389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49021" y="5686827"/>
            <a:ext cx="1306444" cy="3654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scrape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449021" y="2284439"/>
            <a:ext cx="1306444" cy="4652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retrieve from mirror site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49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How many topics are there?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917700"/>
            <a:ext cx="6819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How many topics are there?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3" y="5723955"/>
            <a:ext cx="9144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3" y="4637207"/>
            <a:ext cx="9144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3" y="3798380"/>
            <a:ext cx="9144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3" y="2958328"/>
            <a:ext cx="914400" cy="457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19355" y="1985638"/>
            <a:ext cx="1764376" cy="498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 Topics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93" y="5406455"/>
            <a:ext cx="9144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93" y="3798380"/>
            <a:ext cx="9144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93" y="4637207"/>
            <a:ext cx="9144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93" y="5948291"/>
            <a:ext cx="9144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93" y="2989601"/>
            <a:ext cx="9144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79" y="3798380"/>
            <a:ext cx="9144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79" y="5406455"/>
            <a:ext cx="9144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79" y="4637207"/>
            <a:ext cx="9144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79" y="5948291"/>
            <a:ext cx="9144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79" y="3177375"/>
            <a:ext cx="9144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79" y="2646701"/>
            <a:ext cx="914400" cy="4572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260169" y="1992604"/>
            <a:ext cx="1764376" cy="498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Five Topics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00983" y="1992779"/>
            <a:ext cx="1764376" cy="498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Six Topics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141797" y="1985639"/>
            <a:ext cx="1764376" cy="512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Seven Topics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17" y="4864620"/>
            <a:ext cx="9144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17" y="4348099"/>
            <a:ext cx="9144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17" y="3196116"/>
            <a:ext cx="9144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17" y="3798380"/>
            <a:ext cx="914400" cy="457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17" y="5406455"/>
            <a:ext cx="914400" cy="457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85" y="2615428"/>
            <a:ext cx="914400" cy="457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17" y="5948291"/>
            <a:ext cx="914400" cy="4572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7645400" y="4637207"/>
            <a:ext cx="685800" cy="227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45400" y="486462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716957" y="5720878"/>
            <a:ext cx="685800" cy="227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16957" y="5948291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81645" y="2960349"/>
            <a:ext cx="685800" cy="227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81645" y="3187762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66137" y="3196116"/>
            <a:ext cx="6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766137" y="4060796"/>
            <a:ext cx="6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766137" y="4864620"/>
            <a:ext cx="6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701282" y="4085636"/>
            <a:ext cx="6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701282" y="4874116"/>
            <a:ext cx="6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701282" y="5652540"/>
            <a:ext cx="6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707045" y="6176891"/>
            <a:ext cx="6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703137" y="2873615"/>
            <a:ext cx="6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708900" y="3397966"/>
            <a:ext cx="6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641286" y="5634206"/>
            <a:ext cx="6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647049" y="6158557"/>
            <a:ext cx="6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703137" y="3995946"/>
            <a:ext cx="6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8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What are the five topics?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29" y="1840376"/>
            <a:ext cx="6404655" cy="4803492"/>
          </a:xfrm>
        </p:spPr>
      </p:pic>
    </p:spTree>
    <p:extLst>
      <p:ext uri="{BB962C8B-B14F-4D97-AF65-F5344CB8AC3E}">
        <p14:creationId xmlns:p14="http://schemas.microsoft.com/office/powerpoint/2010/main" val="201940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“give </a:t>
            </a:r>
            <a:r>
              <a:rPr lang="en-US" dirty="0" smtClean="0"/>
              <a:t>me”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29" y="1840376"/>
            <a:ext cx="6404655" cy="4803492"/>
          </a:xfrm>
        </p:spPr>
      </p:pic>
      <p:sp>
        <p:nvSpPr>
          <p:cNvPr id="5" name="Rectangle 4"/>
          <p:cNvSpPr/>
          <p:nvPr/>
        </p:nvSpPr>
        <p:spPr>
          <a:xfrm>
            <a:off x="3025346" y="3622226"/>
            <a:ext cx="2418275" cy="63645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a roll of dried ferns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the sugar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some account of him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your own face but for one instant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1906" y="2980305"/>
            <a:ext cx="2418275" cy="63645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that bottle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their plans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the way to the hall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a chance of catching somebody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3616764"/>
            <a:ext cx="2418275" cy="63645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this house full of faith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thy good word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a dagger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that on the map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3077" y="4812086"/>
            <a:ext cx="1827966" cy="63645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your confidence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a glass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pure water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one unneeded </a:t>
            </a:r>
            <a:r>
              <a:rPr lang="en-US" sz="1000" dirty="0" smtClean="0">
                <a:solidFill>
                  <a:schemeClr val="tx1"/>
                </a:solidFill>
              </a:rPr>
              <a:t>pang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9587" y="4818032"/>
            <a:ext cx="2418275" cy="63645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some names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twenty </a:t>
            </a:r>
            <a:r>
              <a:rPr lang="en-US" sz="1000" dirty="0" smtClean="0">
                <a:solidFill>
                  <a:schemeClr val="tx1"/>
                </a:solidFill>
              </a:rPr>
              <a:t>dollars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back my gold piece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the things I’m going to suggest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give me a name </a:t>
            </a:r>
            <a:r>
              <a:rPr lang="mr-IN" sz="1000" dirty="0" smtClean="0">
                <a:solidFill>
                  <a:schemeClr val="tx1"/>
                </a:solidFill>
              </a:rPr>
              <a:t>–</a:t>
            </a:r>
            <a:r>
              <a:rPr lang="en-US" sz="1000" dirty="0" smtClean="0">
                <a:solidFill>
                  <a:schemeClr val="tx1"/>
                </a:solidFill>
              </a:rPr>
              <a:t> except saint </a:t>
            </a:r>
            <a:r>
              <a:rPr lang="en-US" sz="1000" dirty="0" err="1" smtClean="0">
                <a:solidFill>
                  <a:schemeClr val="tx1"/>
                </a:solidFill>
              </a:rPr>
              <a:t>george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36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“The man”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29" y="1840376"/>
            <a:ext cx="6404655" cy="4803492"/>
          </a:xfrm>
        </p:spPr>
      </p:pic>
      <p:sp>
        <p:nvSpPr>
          <p:cNvPr id="5" name="Rectangle 4"/>
          <p:cNvSpPr/>
          <p:nvPr/>
        </p:nvSpPr>
        <p:spPr>
          <a:xfrm>
            <a:off x="3063446" y="3798520"/>
            <a:ext cx="2418275" cy="5702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fled, and lied, and swore less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with too weighty a burden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fell with a large </a:t>
            </a:r>
            <a:r>
              <a:rPr lang="en-US" sz="1000" dirty="0" smtClean="0">
                <a:solidFill>
                  <a:schemeClr val="tx1"/>
                </a:solidFill>
              </a:rPr>
              <a:t>army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6087" y="3028565"/>
            <a:ext cx="2667000" cy="63645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looked sympathetic and trustworthy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who prepared the fatal pie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who was inclined to run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</a:t>
            </a:r>
            <a:r>
              <a:rPr lang="en-US" sz="1000" dirty="0" smtClean="0">
                <a:solidFill>
                  <a:schemeClr val="tx1"/>
                </a:solidFill>
              </a:rPr>
              <a:t>man looked stern and hard and </a:t>
            </a:r>
            <a:r>
              <a:rPr lang="en-US" sz="1000" dirty="0" smtClean="0">
                <a:solidFill>
                  <a:schemeClr val="tx1"/>
                </a:solidFill>
              </a:rPr>
              <a:t>long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3616764"/>
            <a:ext cx="2418275" cy="7520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must die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who pays his tithes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prepared for daring deeds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with wizard’s attributes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she cannot love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5101" y="4812086"/>
            <a:ext cx="3086100" cy="63645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of erudition, but his hat was soft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with his regiment towards </a:t>
            </a:r>
            <a:r>
              <a:rPr lang="en-US" sz="1000" dirty="0" err="1" smtClean="0">
                <a:solidFill>
                  <a:schemeClr val="tx1"/>
                </a:solidFill>
              </a:rPr>
              <a:t>india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she adores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</a:t>
            </a:r>
            <a:r>
              <a:rPr lang="en-US" sz="1000" dirty="0" smtClean="0">
                <a:solidFill>
                  <a:schemeClr val="tx1"/>
                </a:solidFill>
              </a:rPr>
              <a:t>man of brains is even half inclined to go into trade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9587" y="4818032"/>
            <a:ext cx="2418275" cy="82496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I ran away from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drew a cigar from his hand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who had died recently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he hated for stealing his squaw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man yonder </a:t>
            </a:r>
            <a:r>
              <a:rPr lang="en-US" sz="1000" dirty="0" err="1" smtClean="0">
                <a:solidFill>
                  <a:schemeClr val="tx1"/>
                </a:solidFill>
              </a:rPr>
              <a:t>leadin</a:t>
            </a:r>
            <a:r>
              <a:rPr lang="en-US" sz="1000" dirty="0" smtClean="0">
                <a:solidFill>
                  <a:schemeClr val="tx1"/>
                </a:solidFill>
              </a:rPr>
              <a:t>’ his horse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5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57200"/>
            <a:ext cx="7729728" cy="1188720"/>
          </a:xfrm>
        </p:spPr>
        <p:txBody>
          <a:bodyPr/>
          <a:lstStyle/>
          <a:p>
            <a:r>
              <a:rPr lang="en-US" dirty="0" smtClean="0"/>
              <a:t>“She Said”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29" y="1840376"/>
            <a:ext cx="6404655" cy="4803492"/>
          </a:xfrm>
        </p:spPr>
      </p:pic>
      <p:sp>
        <p:nvSpPr>
          <p:cNvPr id="5" name="Rectangle 4"/>
          <p:cNvSpPr/>
          <p:nvPr/>
        </p:nvSpPr>
        <p:spPr>
          <a:xfrm>
            <a:off x="2806700" y="3798520"/>
            <a:ext cx="2984501" cy="5702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with passion, “listen, they will be of a wreck”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humbly, how broad his shoulders were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sweetly from the </a:t>
            </a:r>
            <a:r>
              <a:rPr lang="en-US" sz="1000" dirty="0" err="1" smtClean="0">
                <a:solidFill>
                  <a:schemeClr val="tx1"/>
                </a:solidFill>
              </a:rPr>
              <a:t>atlantic</a:t>
            </a:r>
            <a:r>
              <a:rPr lang="en-US" sz="1000" dirty="0" smtClean="0">
                <a:solidFill>
                  <a:schemeClr val="tx1"/>
                </a:solidFill>
              </a:rPr>
              <a:t> ocean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6086" y="3027833"/>
            <a:ext cx="2785913" cy="5762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with the revolver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and kissed me on my side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she had seen the poor devil go to pieces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3616764"/>
            <a:ext cx="2946400" cy="6123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nothing, of course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to her rapt soul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no shepherd sought her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solemnly, “I trust my babes to the captain”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7600" y="4812086"/>
            <a:ext cx="3403601" cy="63645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in a few verses written two years ago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loftily “and now I wish to be worth thirty thousand”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she pitied him, forever widowed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at length</a:t>
            </a:r>
            <a:r>
              <a:rPr lang="en-US" sz="1000" smtClean="0">
                <a:solidFill>
                  <a:schemeClr val="tx1"/>
                </a:solidFill>
              </a:rPr>
              <a:t>, leading the way to the oaks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59587" y="4818032"/>
            <a:ext cx="2633513" cy="82496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pitifully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I was there to bring back gold for you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in wonderment, “heaven guard us!”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it was terror that dominated her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she said to his full six feet of height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258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701</TotalTime>
  <Words>592</Words>
  <Application>Microsoft Macintosh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Mangal</vt:lpstr>
      <vt:lpstr>Arial</vt:lpstr>
      <vt:lpstr>Parcel</vt:lpstr>
      <vt:lpstr>What Do Novelists Write About?</vt:lpstr>
      <vt:lpstr>objectives</vt:lpstr>
      <vt:lpstr>Data sources</vt:lpstr>
      <vt:lpstr>How many topics are there?</vt:lpstr>
      <vt:lpstr>How many topics are there?</vt:lpstr>
      <vt:lpstr>What are the five topics?</vt:lpstr>
      <vt:lpstr>“give me”</vt:lpstr>
      <vt:lpstr>“The man”</vt:lpstr>
      <vt:lpstr>“She Said”</vt:lpstr>
      <vt:lpstr>frequency of topics over time</vt:lpstr>
      <vt:lpstr>topic cluster by nationality</vt:lpstr>
      <vt:lpstr>Sentiment analysis</vt:lpstr>
      <vt:lpstr>do novels reflect economic reality?</vt:lpstr>
      <vt:lpstr>next steps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nicholas.halpern nicholas.halpern</dc:creator>
  <cp:lastModifiedBy>nicholas.halpern nicholas.halpern</cp:lastModifiedBy>
  <cp:revision>51</cp:revision>
  <dcterms:created xsi:type="dcterms:W3CDTF">2017-03-23T16:11:41Z</dcterms:created>
  <dcterms:modified xsi:type="dcterms:W3CDTF">2017-03-24T16:53:13Z</dcterms:modified>
</cp:coreProperties>
</file>