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0" r:id="rId4"/>
    <p:sldMasterId id="2147483749" r:id="rId5"/>
    <p:sldMasterId id="2147483772" r:id="rId6"/>
  </p:sldMasterIdLst>
  <p:notesMasterIdLst>
    <p:notesMasterId r:id="rId42"/>
  </p:notesMasterIdLst>
  <p:handoutMasterIdLst>
    <p:handoutMasterId r:id="rId43"/>
  </p:handoutMasterIdLst>
  <p:sldIdLst>
    <p:sldId id="330" r:id="rId7"/>
    <p:sldId id="680" r:id="rId8"/>
    <p:sldId id="644" r:id="rId9"/>
    <p:sldId id="645" r:id="rId10"/>
    <p:sldId id="387" r:id="rId11"/>
    <p:sldId id="646" r:id="rId12"/>
    <p:sldId id="647" r:id="rId13"/>
    <p:sldId id="648" r:id="rId14"/>
    <p:sldId id="649" r:id="rId15"/>
    <p:sldId id="650" r:id="rId16"/>
    <p:sldId id="511" r:id="rId17"/>
    <p:sldId id="669" r:id="rId18"/>
    <p:sldId id="670" r:id="rId19"/>
    <p:sldId id="633" r:id="rId20"/>
    <p:sldId id="671" r:id="rId21"/>
    <p:sldId id="666" r:id="rId22"/>
    <p:sldId id="634" r:id="rId23"/>
    <p:sldId id="656" r:id="rId24"/>
    <p:sldId id="655" r:id="rId25"/>
    <p:sldId id="626" r:id="rId26"/>
    <p:sldId id="658" r:id="rId27"/>
    <p:sldId id="659" r:id="rId28"/>
    <p:sldId id="627" r:id="rId29"/>
    <p:sldId id="660" r:id="rId30"/>
    <p:sldId id="661" r:id="rId31"/>
    <p:sldId id="662" r:id="rId32"/>
    <p:sldId id="614" r:id="rId33"/>
    <p:sldId id="678" r:id="rId34"/>
    <p:sldId id="657" r:id="rId35"/>
    <p:sldId id="679" r:id="rId36"/>
    <p:sldId id="676" r:id="rId37"/>
    <p:sldId id="677" r:id="rId38"/>
    <p:sldId id="674" r:id="rId39"/>
    <p:sldId id="675" r:id="rId40"/>
    <p:sldId id="663" r:id="rId41"/>
  </p:sldIdLst>
  <p:sldSz cx="12188825" cy="6858000"/>
  <p:notesSz cx="7023100" cy="93091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32BF143-2A19-4EE7-8BD5-6798161C09D7}">
          <p14:sldIdLst>
            <p14:sldId id="330"/>
            <p14:sldId id="680"/>
            <p14:sldId id="644"/>
            <p14:sldId id="645"/>
            <p14:sldId id="387"/>
            <p14:sldId id="646"/>
            <p14:sldId id="647"/>
            <p14:sldId id="648"/>
            <p14:sldId id="649"/>
            <p14:sldId id="650"/>
            <p14:sldId id="511"/>
            <p14:sldId id="669"/>
            <p14:sldId id="670"/>
            <p14:sldId id="633"/>
            <p14:sldId id="671"/>
            <p14:sldId id="666"/>
            <p14:sldId id="634"/>
            <p14:sldId id="656"/>
            <p14:sldId id="655"/>
            <p14:sldId id="626"/>
            <p14:sldId id="658"/>
            <p14:sldId id="659"/>
            <p14:sldId id="627"/>
            <p14:sldId id="660"/>
            <p14:sldId id="661"/>
            <p14:sldId id="662"/>
            <p14:sldId id="614"/>
          </p14:sldIdLst>
        </p14:section>
        <p14:section name="Archive" id="{F656A780-3C88-4A2B-893D-45E5E36BD50C}">
          <p14:sldIdLst>
            <p14:sldId id="678"/>
            <p14:sldId id="657"/>
            <p14:sldId id="679"/>
            <p14:sldId id="676"/>
            <p14:sldId id="677"/>
            <p14:sldId id="674"/>
            <p14:sldId id="675"/>
            <p14:sldId id="663"/>
          </p14:sldIdLst>
        </p14:section>
      </p14:sectionLst>
    </p:ext>
    <p:ext uri="{EFAFB233-063F-42B5-8137-9DF3F51BA10A}">
      <p15:sldGuideLst xmlns:p15="http://schemas.microsoft.com/office/powerpoint/2012/main">
        <p15:guide id="1" orient="horz" pos="2160">
          <p15:clr>
            <a:srgbClr val="A4A3A4"/>
          </p15:clr>
        </p15:guide>
        <p15:guide id="2" orient="horz" pos="911">
          <p15:clr>
            <a:srgbClr val="A4A3A4"/>
          </p15:clr>
        </p15:guide>
        <p15:guide id="3" orient="horz" pos="1199">
          <p15:clr>
            <a:srgbClr val="A4A3A4"/>
          </p15:clr>
        </p15:guide>
        <p15:guide id="4" orient="horz" pos="1487">
          <p15:clr>
            <a:srgbClr val="A4A3A4"/>
          </p15:clr>
        </p15:guide>
        <p15:guide id="5" orient="horz" pos="2729">
          <p15:clr>
            <a:srgbClr val="A4A3A4"/>
          </p15:clr>
        </p15:guide>
        <p15:guide id="6" orient="horz" pos="4176">
          <p15:clr>
            <a:srgbClr val="A4A3A4"/>
          </p15:clr>
        </p15:guide>
        <p15:guide id="7" pos="3839">
          <p15:clr>
            <a:srgbClr val="A4A3A4"/>
          </p15:clr>
        </p15:guide>
        <p15:guide id="8" pos="326">
          <p15:clr>
            <a:srgbClr val="A4A3A4"/>
          </p15:clr>
        </p15:guide>
        <p15:guide id="9" pos="7067">
          <p15:clr>
            <a:srgbClr val="A4A3A4"/>
          </p15:clr>
        </p15:guide>
        <p15:guide id="10" pos="7355">
          <p15:clr>
            <a:srgbClr val="A4A3A4"/>
          </p15:clr>
        </p15:guide>
      </p15:sldGuideLst>
    </p:ext>
    <p:ext uri="{2D200454-40CA-4A62-9FC3-DE9A4176ACB9}">
      <p15:notesGuideLst xmlns:p15="http://schemas.microsoft.com/office/powerpoint/2012/main">
        <p15:guide id="1" orient="horz" pos="2932">
          <p15:clr>
            <a:srgbClr val="A4A3A4"/>
          </p15:clr>
        </p15:guide>
        <p15:guide id="2" pos="2212">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ames Conard" initials="JC" lastIdx="3" clrIdx="0"/>
  <p:cmAuthor id="1" name="Jonah Sterling" initials="JBS"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FF"/>
    <a:srgbClr val="00AEEF"/>
    <a:srgbClr val="5BADFF"/>
    <a:srgbClr val="9A009A"/>
    <a:srgbClr val="92D050"/>
    <a:srgbClr val="FFFFFF"/>
    <a:srgbClr val="000000"/>
    <a:srgbClr val="A6A6A6"/>
    <a:srgbClr val="FF3300"/>
    <a:srgbClr val="5959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716" autoAdjust="0"/>
    <p:restoredTop sz="69364" autoAdjust="0"/>
  </p:normalViewPr>
  <p:slideViewPr>
    <p:cSldViewPr snapToGrid="0">
      <p:cViewPr varScale="1">
        <p:scale>
          <a:sx n="64" d="100"/>
          <a:sy n="64" d="100"/>
        </p:scale>
        <p:origin x="1008" y="60"/>
      </p:cViewPr>
      <p:guideLst>
        <p:guide orient="horz" pos="2160"/>
        <p:guide orient="horz" pos="911"/>
        <p:guide orient="horz" pos="1199"/>
        <p:guide orient="horz" pos="1487"/>
        <p:guide orient="horz" pos="2729"/>
        <p:guide orient="horz" pos="4176"/>
        <p:guide pos="3839"/>
        <p:guide pos="326"/>
        <p:guide pos="7067"/>
        <p:guide pos="7355"/>
      </p:guideLst>
    </p:cSldViewPr>
  </p:slideViewPr>
  <p:notesTextViewPr>
    <p:cViewPr>
      <p:scale>
        <a:sx n="100" d="100"/>
        <a:sy n="100" d="100"/>
      </p:scale>
      <p:origin x="0" y="0"/>
    </p:cViewPr>
  </p:notesTextViewPr>
  <p:sorterViewPr>
    <p:cViewPr>
      <p:scale>
        <a:sx n="42" d="100"/>
        <a:sy n="42" d="100"/>
      </p:scale>
      <p:origin x="0" y="0"/>
    </p:cViewPr>
  </p:sorterViewPr>
  <p:notesViewPr>
    <p:cSldViewPr snapToGrid="0" showGuides="1">
      <p:cViewPr varScale="1">
        <p:scale>
          <a:sx n="78" d="100"/>
          <a:sy n="78" d="100"/>
        </p:scale>
        <p:origin x="-2622" y="-102"/>
      </p:cViewPr>
      <p:guideLst>
        <p:guide orient="horz" pos="2932"/>
        <p:guide pos="221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notesMaster" Target="notesMasters/notesMaster1.xml"/><Relationship Id="rId47" Type="http://schemas.openxmlformats.org/officeDocument/2006/relationships/theme" Target="theme/theme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slide" Target="slides/slide35.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handoutMaster" Target="handoutMasters/handoutMaster1.xml"/><Relationship Id="rId4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773"/>
          </a:xfrm>
          <a:prstGeom prst="rect">
            <a:avLst/>
          </a:prstGeom>
        </p:spPr>
        <p:txBody>
          <a:bodyPr vert="horz" lIns="92446" tIns="46223" rIns="92446" bIns="46223" rtlCol="0"/>
          <a:lstStyle>
            <a:lvl1pPr algn="l">
              <a:defRPr sz="1200"/>
            </a:lvl1pPr>
          </a:lstStyle>
          <a:p>
            <a:r>
              <a:rPr lang="en-US" dirty="0" smtClean="0">
                <a:latin typeface="Segoe UI" pitchFamily="34" charset="0"/>
              </a:rPr>
              <a:t>Windows Azure Overview</a:t>
            </a:r>
            <a:endParaRPr lang="en-US" dirty="0">
              <a:latin typeface="Segoe UI" pitchFamily="34" charset="0"/>
            </a:endParaRPr>
          </a:p>
        </p:txBody>
      </p:sp>
      <p:sp>
        <p:nvSpPr>
          <p:cNvPr id="3" name="Date Placeholder 2"/>
          <p:cNvSpPr>
            <a:spLocks noGrp="1"/>
          </p:cNvSpPr>
          <p:nvPr>
            <p:ph type="dt" sz="quarter" idx="1"/>
          </p:nvPr>
        </p:nvSpPr>
        <p:spPr>
          <a:xfrm>
            <a:off x="3978132" y="0"/>
            <a:ext cx="3043343" cy="465773"/>
          </a:xfrm>
          <a:prstGeom prst="rect">
            <a:avLst/>
          </a:prstGeom>
        </p:spPr>
        <p:txBody>
          <a:bodyPr vert="horz" lIns="92446" tIns="46223" rIns="92446" bIns="46223" rtlCol="0"/>
          <a:lstStyle>
            <a:lvl1pPr algn="r">
              <a:defRPr sz="1200"/>
            </a:lvl1pPr>
          </a:lstStyle>
          <a:p>
            <a:fld id="{126C4AC0-4315-44D1-8268-F58D6F432E18}" type="datetimeFigureOut">
              <a:rPr lang="en-US" smtClean="0">
                <a:latin typeface="Segoe UI" pitchFamily="34" charset="0"/>
              </a:rPr>
              <a:t>10/10/2013</a:t>
            </a:fld>
            <a:endParaRPr lang="en-US" dirty="0">
              <a:latin typeface="Segoe UI" pitchFamily="34" charset="0"/>
            </a:endParaRPr>
          </a:p>
        </p:txBody>
      </p:sp>
      <p:sp>
        <p:nvSpPr>
          <p:cNvPr id="4" name="Footer Placeholder 3"/>
          <p:cNvSpPr>
            <a:spLocks noGrp="1"/>
          </p:cNvSpPr>
          <p:nvPr>
            <p:ph type="ftr" sz="quarter" idx="2"/>
          </p:nvPr>
        </p:nvSpPr>
        <p:spPr>
          <a:xfrm>
            <a:off x="0" y="8841738"/>
            <a:ext cx="3043343" cy="465773"/>
          </a:xfrm>
          <a:prstGeom prst="rect">
            <a:avLst/>
          </a:prstGeom>
        </p:spPr>
        <p:txBody>
          <a:bodyPr vert="horz" lIns="92446" tIns="46223" rIns="92446" bIns="46223" rtlCol="0" anchor="b"/>
          <a:lstStyle>
            <a:lvl1pPr algn="l">
              <a:defRPr sz="1200"/>
            </a:lvl1pPr>
          </a:lstStyle>
          <a:p>
            <a:endParaRPr lang="en-US" dirty="0">
              <a:latin typeface="Segoe UI" pitchFamily="34" charset="0"/>
            </a:endParaRPr>
          </a:p>
        </p:txBody>
      </p:sp>
      <p:sp>
        <p:nvSpPr>
          <p:cNvPr id="5" name="Slide Number Placeholder 4"/>
          <p:cNvSpPr>
            <a:spLocks noGrp="1"/>
          </p:cNvSpPr>
          <p:nvPr>
            <p:ph type="sldNum" sz="quarter" idx="3"/>
          </p:nvPr>
        </p:nvSpPr>
        <p:spPr>
          <a:xfrm>
            <a:off x="3978132" y="8841738"/>
            <a:ext cx="3043343" cy="465773"/>
          </a:xfrm>
          <a:prstGeom prst="rect">
            <a:avLst/>
          </a:prstGeom>
        </p:spPr>
        <p:txBody>
          <a:bodyPr vert="horz" lIns="92446" tIns="46223" rIns="92446" bIns="46223" rtlCol="0" anchor="b"/>
          <a:lstStyle>
            <a:lvl1pPr algn="r">
              <a:defRPr sz="1200"/>
            </a:lvl1pPr>
          </a:lstStyle>
          <a:p>
            <a:fld id="{FF899423-EDC2-457D-B42B-E8AC52DB47D2}"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11501300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2446" tIns="46223" rIns="92446" bIns="46223" rtlCol="0"/>
          <a:lstStyle>
            <a:lvl1pPr algn="l">
              <a:defRPr sz="1200">
                <a:latin typeface="Segoe UI" pitchFamily="34" charset="0"/>
              </a:defRPr>
            </a:lvl1pPr>
          </a:lstStyle>
          <a:p>
            <a:r>
              <a:rPr lang="en-US" dirty="0" smtClean="0"/>
              <a:t>Windows Azure Overview</a:t>
            </a:r>
            <a:endParaRPr lang="en-US" dirty="0"/>
          </a:p>
        </p:txBody>
      </p:sp>
      <p:sp>
        <p:nvSpPr>
          <p:cNvPr id="3" name="Date Placeholder 2"/>
          <p:cNvSpPr>
            <a:spLocks noGrp="1"/>
          </p:cNvSpPr>
          <p:nvPr>
            <p:ph type="dt" idx="1"/>
          </p:nvPr>
        </p:nvSpPr>
        <p:spPr>
          <a:xfrm>
            <a:off x="3978132" y="0"/>
            <a:ext cx="3043343" cy="465455"/>
          </a:xfrm>
          <a:prstGeom prst="rect">
            <a:avLst/>
          </a:prstGeom>
        </p:spPr>
        <p:txBody>
          <a:bodyPr vert="horz" lIns="92446" tIns="46223" rIns="92446" bIns="46223" rtlCol="0"/>
          <a:lstStyle>
            <a:lvl1pPr algn="r">
              <a:defRPr sz="1200">
                <a:latin typeface="Segoe UI" pitchFamily="34" charset="0"/>
              </a:defRPr>
            </a:lvl1pPr>
          </a:lstStyle>
          <a:p>
            <a:fld id="{CAE3F082-F902-42D8-A765-720E172C3194}" type="datetimeFigureOut">
              <a:rPr lang="en-US" smtClean="0"/>
              <a:pPr/>
              <a:t>10/10/2013</a:t>
            </a:fld>
            <a:endParaRPr lang="en-US" dirty="0"/>
          </a:p>
        </p:txBody>
      </p:sp>
      <p:sp>
        <p:nvSpPr>
          <p:cNvPr id="4" name="Slide Image Placeholder 3"/>
          <p:cNvSpPr>
            <a:spLocks noGrp="1" noRot="1" noChangeAspect="1"/>
          </p:cNvSpPr>
          <p:nvPr>
            <p:ph type="sldImg" idx="2"/>
          </p:nvPr>
        </p:nvSpPr>
        <p:spPr>
          <a:xfrm>
            <a:off x="409575" y="698500"/>
            <a:ext cx="6203950" cy="3490913"/>
          </a:xfrm>
          <a:prstGeom prst="rect">
            <a:avLst/>
          </a:prstGeom>
          <a:noFill/>
          <a:ln w="12700">
            <a:solidFill>
              <a:prstClr val="black"/>
            </a:solidFill>
          </a:ln>
        </p:spPr>
        <p:txBody>
          <a:bodyPr vert="horz" lIns="92446" tIns="46223" rIns="92446" bIns="46223" rtlCol="0" anchor="ctr"/>
          <a:lstStyle/>
          <a:p>
            <a:endParaRPr lang="en-US" dirty="0"/>
          </a:p>
        </p:txBody>
      </p:sp>
      <p:sp>
        <p:nvSpPr>
          <p:cNvPr id="5" name="Notes Placeholder 4"/>
          <p:cNvSpPr>
            <a:spLocks noGrp="1"/>
          </p:cNvSpPr>
          <p:nvPr>
            <p:ph type="body" sz="quarter" idx="3"/>
          </p:nvPr>
        </p:nvSpPr>
        <p:spPr>
          <a:xfrm>
            <a:off x="702310" y="4421823"/>
            <a:ext cx="5618480" cy="4189095"/>
          </a:xfrm>
          <a:prstGeom prst="rect">
            <a:avLst/>
          </a:prstGeom>
        </p:spPr>
        <p:txBody>
          <a:bodyPr vert="horz" lIns="92446" tIns="46223" rIns="92446" bIns="46223"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842030"/>
            <a:ext cx="3043343" cy="465455"/>
          </a:xfrm>
          <a:prstGeom prst="rect">
            <a:avLst/>
          </a:prstGeom>
        </p:spPr>
        <p:txBody>
          <a:bodyPr vert="horz" lIns="92446" tIns="46223" rIns="92446" bIns="46223" rtlCol="0" anchor="b"/>
          <a:lstStyle>
            <a:lvl1pPr algn="l">
              <a:defRPr sz="1200">
                <a:latin typeface="Segoe UI" pitchFamily="34" charset="0"/>
              </a:defRPr>
            </a:lvl1pPr>
          </a:lstStyle>
          <a:p>
            <a:endParaRPr lang="en-US" dirty="0"/>
          </a:p>
        </p:txBody>
      </p:sp>
      <p:sp>
        <p:nvSpPr>
          <p:cNvPr id="7" name="Slide Number Placeholder 6"/>
          <p:cNvSpPr>
            <a:spLocks noGrp="1"/>
          </p:cNvSpPr>
          <p:nvPr>
            <p:ph type="sldNum" sz="quarter" idx="5"/>
          </p:nvPr>
        </p:nvSpPr>
        <p:spPr>
          <a:xfrm>
            <a:off x="3978132" y="8842030"/>
            <a:ext cx="3043343" cy="465455"/>
          </a:xfrm>
          <a:prstGeom prst="rect">
            <a:avLst/>
          </a:prstGeom>
        </p:spPr>
        <p:txBody>
          <a:bodyPr vert="horz" lIns="92446" tIns="46223" rIns="92446" bIns="46223" rtlCol="0" anchor="b"/>
          <a:lstStyle>
            <a:lvl1pPr algn="r">
              <a:defRPr sz="1200">
                <a:latin typeface="Segoe UI" pitchFamily="34" charset="0"/>
              </a:defRPr>
            </a:lvl1pPr>
          </a:lstStyle>
          <a:p>
            <a:fld id="{82AABF77-E2E4-44CA-BA5C-65E132CF08D8}" type="slidenum">
              <a:rPr lang="en-US" smtClean="0"/>
              <a:pPr/>
              <a:t>‹#›</a:t>
            </a:fld>
            <a:endParaRPr lang="en-US" dirty="0"/>
          </a:p>
        </p:txBody>
      </p:sp>
    </p:spTree>
    <p:extLst>
      <p:ext uri="{BB962C8B-B14F-4D97-AF65-F5344CB8AC3E}">
        <p14:creationId xmlns:p14="http://schemas.microsoft.com/office/powerpoint/2010/main" val="1716936007"/>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Segoe UI" pitchFamily="34" charset="0"/>
        <a:ea typeface="+mn-ea"/>
        <a:cs typeface="+mn-cs"/>
      </a:defRPr>
    </a:lvl1pPr>
    <a:lvl2pPr marL="609493" algn="l" defTabSz="1218987" rtl="0" eaLnBrk="1" latinLnBrk="0" hangingPunct="1">
      <a:defRPr sz="1600" kern="1200">
        <a:solidFill>
          <a:schemeClr val="tx1"/>
        </a:solidFill>
        <a:latin typeface="Segoe UI" pitchFamily="34" charset="0"/>
        <a:ea typeface="+mn-ea"/>
        <a:cs typeface="+mn-cs"/>
      </a:defRPr>
    </a:lvl2pPr>
    <a:lvl3pPr marL="1218987" algn="l" defTabSz="1218987" rtl="0" eaLnBrk="1" latinLnBrk="0" hangingPunct="1">
      <a:defRPr sz="1600" kern="1200">
        <a:solidFill>
          <a:schemeClr val="tx1"/>
        </a:solidFill>
        <a:latin typeface="Segoe UI" pitchFamily="34" charset="0"/>
        <a:ea typeface="+mn-ea"/>
        <a:cs typeface="+mn-cs"/>
      </a:defRPr>
    </a:lvl3pPr>
    <a:lvl4pPr marL="1828480" algn="l" defTabSz="1218987" rtl="0" eaLnBrk="1" latinLnBrk="0" hangingPunct="1">
      <a:defRPr sz="1600" kern="1200">
        <a:solidFill>
          <a:schemeClr val="tx1"/>
        </a:solidFill>
        <a:latin typeface="Segoe UI" pitchFamily="34" charset="0"/>
        <a:ea typeface="+mn-ea"/>
        <a:cs typeface="+mn-cs"/>
      </a:defRPr>
    </a:lvl4pPr>
    <a:lvl5pPr marL="2437973" algn="l" defTabSz="1218987" rtl="0" eaLnBrk="1" latinLnBrk="0" hangingPunct="1">
      <a:defRPr sz="1600" kern="1200">
        <a:solidFill>
          <a:schemeClr val="tx1"/>
        </a:solidFill>
        <a:latin typeface="Segoe UI" pitchFamily="34" charset="0"/>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sz="1050"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a:t>
            </a:fld>
            <a:endParaRPr lang="en-US" dirty="0"/>
          </a:p>
        </p:txBody>
      </p:sp>
    </p:spTree>
    <p:extLst>
      <p:ext uri="{BB962C8B-B14F-4D97-AF65-F5344CB8AC3E}">
        <p14:creationId xmlns:p14="http://schemas.microsoft.com/office/powerpoint/2010/main" val="29859327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Continue</a:t>
            </a:r>
            <a:r>
              <a:rPr lang="en-US" sz="1600" kern="1200" baseline="0" dirty="0" smtClean="0">
                <a:solidFill>
                  <a:schemeClr val="tx1"/>
                </a:solidFill>
                <a:effectLst/>
                <a:latin typeface="Segoe UI" pitchFamily="34" charset="0"/>
                <a:ea typeface="+mn-ea"/>
                <a:cs typeface="+mn-cs"/>
              </a:rPr>
              <a:t> where the first demo left off by adding data validation when saving a </a:t>
            </a:r>
            <a:r>
              <a:rPr lang="en-US" sz="1600" kern="1200" baseline="0" dirty="0" err="1" smtClean="0">
                <a:solidFill>
                  <a:schemeClr val="tx1"/>
                </a:solidFill>
                <a:effectLst/>
                <a:latin typeface="Segoe UI" pitchFamily="34" charset="0"/>
                <a:ea typeface="+mn-ea"/>
                <a:cs typeface="+mn-cs"/>
              </a:rPr>
              <a:t>todo</a:t>
            </a:r>
            <a:r>
              <a:rPr lang="en-US" sz="1600" kern="1200" baseline="0" dirty="0" smtClean="0">
                <a:solidFill>
                  <a:schemeClr val="tx1"/>
                </a:solidFill>
                <a:effectLst/>
                <a:latin typeface="Segoe UI" pitchFamily="34" charset="0"/>
                <a:ea typeface="+mn-ea"/>
                <a:cs typeface="+mn-cs"/>
              </a:rPr>
              <a:t> item</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Demo:</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Script:</a:t>
            </a:r>
            <a:r>
              <a:rPr lang="en-US" sz="1600" kern="1200" baseline="0" dirty="0" smtClean="0">
                <a:solidFill>
                  <a:schemeClr val="tx1"/>
                </a:solidFill>
                <a:effectLst/>
                <a:latin typeface="Segoe UI" pitchFamily="34" charset="0"/>
                <a:ea typeface="+mn-ea"/>
                <a:cs typeface="+mn-cs"/>
              </a:rPr>
              <a:t> http://www.windowsazure.com/en-us/develop/mobile/tutorials/validate-modify-and-augment-data-dotnet/ </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Video: http://channel9.msdn.com/Series/Windows-Azure-Mobile-Services/Windows-Store-app-Validate-and-Modify-Data-with-Server-Scripts-in-Windows-Azure-Mobile-Services </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Let’s</a:t>
            </a:r>
            <a:r>
              <a:rPr lang="en-US" sz="1600" kern="1200" baseline="0" dirty="0" smtClean="0">
                <a:solidFill>
                  <a:schemeClr val="tx1"/>
                </a:solidFill>
                <a:effectLst/>
                <a:latin typeface="Segoe UI" pitchFamily="34" charset="0"/>
                <a:ea typeface="+mn-ea"/>
                <a:cs typeface="+mn-cs"/>
              </a:rPr>
              <a:t> add some server scripts to validate our </a:t>
            </a:r>
            <a:r>
              <a:rPr lang="en-US" sz="1600" kern="1200" baseline="0" dirty="0" err="1" smtClean="0">
                <a:solidFill>
                  <a:schemeClr val="tx1"/>
                </a:solidFill>
                <a:effectLst/>
                <a:latin typeface="Segoe UI" pitchFamily="34" charset="0"/>
                <a:ea typeface="+mn-ea"/>
                <a:cs typeface="+mn-cs"/>
              </a:rPr>
              <a:t>todo</a:t>
            </a:r>
            <a:r>
              <a:rPr lang="en-US" sz="1600" kern="1200" baseline="0" dirty="0" smtClean="0">
                <a:solidFill>
                  <a:schemeClr val="tx1"/>
                </a:solidFill>
                <a:effectLst/>
                <a:latin typeface="Segoe UI" pitchFamily="34" charset="0"/>
                <a:ea typeface="+mn-ea"/>
                <a:cs typeface="+mn-cs"/>
              </a:rPr>
              <a:t> item before we send it</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We’ll make it so the data will only be saved if the </a:t>
            </a:r>
            <a:r>
              <a:rPr lang="en-US" sz="1600" kern="1200" baseline="0" dirty="0" err="1" smtClean="0">
                <a:solidFill>
                  <a:schemeClr val="tx1"/>
                </a:solidFill>
                <a:effectLst/>
                <a:latin typeface="Segoe UI" pitchFamily="34" charset="0"/>
                <a:ea typeface="+mn-ea"/>
                <a:cs typeface="+mn-cs"/>
              </a:rPr>
              <a:t>todo</a:t>
            </a:r>
            <a:r>
              <a:rPr lang="en-US" sz="1600" kern="1200" baseline="0" dirty="0" smtClean="0">
                <a:solidFill>
                  <a:schemeClr val="tx1"/>
                </a:solidFill>
                <a:effectLst/>
                <a:latin typeface="Segoe UI" pitchFamily="34" charset="0"/>
                <a:ea typeface="+mn-ea"/>
                <a:cs typeface="+mn-cs"/>
              </a:rPr>
              <a:t> item’s text is at least 5 characters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Return to the portal</a:t>
            </a: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Open the </a:t>
            </a:r>
            <a:r>
              <a:rPr lang="en-US" sz="1600" kern="1200" dirty="0" err="1" smtClean="0">
                <a:solidFill>
                  <a:schemeClr val="tx1"/>
                </a:solidFill>
                <a:effectLst/>
                <a:latin typeface="Segoe UI" pitchFamily="34" charset="0"/>
                <a:ea typeface="+mn-ea"/>
                <a:cs typeface="+mn-cs"/>
              </a:rPr>
              <a:t>todo</a:t>
            </a:r>
            <a:r>
              <a:rPr lang="en-US" sz="1600" kern="1200" dirty="0" smtClean="0">
                <a:solidFill>
                  <a:schemeClr val="tx1"/>
                </a:solidFill>
                <a:effectLst/>
                <a:latin typeface="Segoe UI" pitchFamily="34" charset="0"/>
                <a:ea typeface="+mn-ea"/>
                <a:cs typeface="+mn-cs"/>
              </a:rPr>
              <a:t> item table and go to the scrip</a:t>
            </a:r>
            <a:r>
              <a:rPr lang="en-US" sz="1600" kern="1200" baseline="0" dirty="0" smtClean="0">
                <a:solidFill>
                  <a:schemeClr val="tx1"/>
                </a:solidFill>
                <a:effectLst/>
                <a:latin typeface="Segoe UI" pitchFamily="34" charset="0"/>
                <a:ea typeface="+mn-ea"/>
                <a:cs typeface="+mn-cs"/>
              </a:rPr>
              <a:t>t tab</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Show that the default script is just calling </a:t>
            </a:r>
            <a:r>
              <a:rPr lang="en-US" sz="1600" kern="1200" baseline="0" dirty="0" err="1" smtClean="0">
                <a:solidFill>
                  <a:schemeClr val="tx1"/>
                </a:solidFill>
                <a:effectLst/>
                <a:latin typeface="Segoe UI" pitchFamily="34" charset="0"/>
                <a:ea typeface="+mn-ea"/>
                <a:cs typeface="+mn-cs"/>
              </a:rPr>
              <a:t>request.execute</a:t>
            </a:r>
            <a:r>
              <a:rPr lang="en-US" sz="1600" kern="1200" baseline="0" dirty="0" smtClean="0">
                <a:solidFill>
                  <a:schemeClr val="tx1"/>
                </a:solidFill>
                <a:effectLst/>
                <a:latin typeface="Segoe UI" pitchFamily="34" charset="0"/>
                <a:ea typeface="+mn-ea"/>
                <a:cs typeface="+mn-cs"/>
              </a:rPr>
              <a:t>() which sends the request to the SQL DB</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Alter that to return a BAD_REQUEST and error message if the </a:t>
            </a:r>
            <a:r>
              <a:rPr lang="en-US" sz="1600" kern="1200" baseline="0" dirty="0" err="1" smtClean="0">
                <a:solidFill>
                  <a:schemeClr val="tx1"/>
                </a:solidFill>
                <a:effectLst/>
                <a:latin typeface="Segoe UI" pitchFamily="34" charset="0"/>
                <a:ea typeface="+mn-ea"/>
                <a:cs typeface="+mn-cs"/>
              </a:rPr>
              <a:t>todo</a:t>
            </a:r>
            <a:r>
              <a:rPr lang="en-US" sz="1600" kern="1200" baseline="0" dirty="0" smtClean="0">
                <a:solidFill>
                  <a:schemeClr val="tx1"/>
                </a:solidFill>
                <a:effectLst/>
                <a:latin typeface="Segoe UI" pitchFamily="34" charset="0"/>
                <a:ea typeface="+mn-ea"/>
                <a:cs typeface="+mn-cs"/>
              </a:rPr>
              <a:t> item’s text is less than 5 characters</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Return to the client app and attempt to insert invalid data</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Rerun app (if necessary) and show that saving data still works by saving invalid data</a:t>
            </a:r>
            <a:endParaRPr lang="en-US" sz="1600" kern="1200" dirty="0" smtClean="0">
              <a:solidFill>
                <a:schemeClr val="tx1"/>
              </a:solidFill>
              <a:effectLst/>
              <a:latin typeface="Segoe UI" pitchFamily="34" charset="0"/>
              <a:ea typeface="+mn-ea"/>
              <a:cs typeface="+mn-cs"/>
            </a:endParaRPr>
          </a:p>
          <a:p>
            <a:endParaRPr lang="en-US" sz="1600"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11</a:t>
            </a:fld>
            <a:endParaRPr lang="en-US" dirty="0"/>
          </a:p>
        </p:txBody>
      </p:sp>
    </p:spTree>
    <p:extLst>
      <p:ext uri="{BB962C8B-B14F-4D97-AF65-F5344CB8AC3E}">
        <p14:creationId xmlns:p14="http://schemas.microsoft.com/office/powerpoint/2010/main" val="3462654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900" b="1" kern="1200" dirty="0" smtClean="0">
                <a:solidFill>
                  <a:schemeClr val="tx1"/>
                </a:solidFill>
                <a:effectLst/>
                <a:latin typeface="Segoe UI" pitchFamily="34" charset="0"/>
                <a:ea typeface="+mn-ea"/>
                <a:cs typeface="+mn-cs"/>
              </a:rPr>
              <a:t>Slide Objectives:</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900" kern="1200" dirty="0" smtClean="0">
                <a:solidFill>
                  <a:schemeClr val="tx1"/>
                </a:solidFill>
                <a:effectLst/>
                <a:latin typeface="Segoe UI" pitchFamily="34" charset="0"/>
                <a:ea typeface="+mn-ea"/>
                <a:cs typeface="+mn-cs"/>
              </a:rPr>
              <a:t>Detail the push notification lifecycle to give context for the demo</a:t>
            </a:r>
            <a:r>
              <a:rPr lang="en-US" sz="900" kern="1200" baseline="0" dirty="0" smtClean="0">
                <a:solidFill>
                  <a:schemeClr val="tx1"/>
                </a:solidFill>
                <a:effectLst/>
                <a:latin typeface="Segoe UI" pitchFamily="34" charset="0"/>
                <a:ea typeface="+mn-ea"/>
                <a:cs typeface="+mn-cs"/>
              </a:rPr>
              <a:t> coming up</a:t>
            </a:r>
          </a:p>
          <a:p>
            <a:pPr marL="171450" lvl="0" indent="-171450">
              <a:buFont typeface="Arial" pitchFamily="34" charset="0"/>
              <a:buChar char="•"/>
            </a:pPr>
            <a:r>
              <a:rPr lang="en-US" sz="900" kern="1200" baseline="0" dirty="0" smtClean="0">
                <a:solidFill>
                  <a:schemeClr val="tx1"/>
                </a:solidFill>
                <a:effectLst/>
                <a:latin typeface="Segoe UI" pitchFamily="34" charset="0"/>
                <a:ea typeface="+mn-ea"/>
                <a:cs typeface="+mn-cs"/>
              </a:rPr>
              <a:t>WNS is free</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900" kern="1200" dirty="0" smtClean="0">
              <a:solidFill>
                <a:schemeClr val="tx1"/>
              </a:solidFill>
              <a:effectLst/>
              <a:latin typeface="Segoe UI" pitchFamily="34" charset="0"/>
              <a:ea typeface="+mn-ea"/>
              <a:cs typeface="+mn-cs"/>
            </a:endParaRPr>
          </a:p>
          <a:p>
            <a:r>
              <a:rPr lang="en-US" sz="900" b="1" kern="1200" dirty="0" smtClean="0">
                <a:solidFill>
                  <a:schemeClr val="tx1"/>
                </a:solidFill>
                <a:effectLst/>
                <a:latin typeface="Segoe UI" pitchFamily="34" charset="0"/>
                <a:ea typeface="+mn-ea"/>
                <a:cs typeface="+mn-cs"/>
              </a:rPr>
              <a:t>Speaking Points:</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900" kern="1200" dirty="0" smtClean="0">
                <a:solidFill>
                  <a:schemeClr val="tx1"/>
                </a:solidFill>
                <a:effectLst/>
                <a:latin typeface="Segoe UI" pitchFamily="34" charset="0"/>
                <a:ea typeface="+mn-ea"/>
                <a:cs typeface="+mn-cs"/>
              </a:rPr>
              <a:t>Show the start screen and talk about how push notifications can be used to </a:t>
            </a:r>
            <a:r>
              <a:rPr lang="en-US" sz="900" kern="1200" dirty="0" err="1" smtClean="0">
                <a:solidFill>
                  <a:schemeClr val="tx1"/>
                </a:solidFill>
                <a:effectLst/>
                <a:latin typeface="Segoe UI" pitchFamily="34" charset="0"/>
                <a:ea typeface="+mn-ea"/>
                <a:cs typeface="+mn-cs"/>
              </a:rPr>
              <a:t>lightup</a:t>
            </a:r>
            <a:r>
              <a:rPr lang="en-US" sz="900" kern="1200" dirty="0" smtClean="0">
                <a:solidFill>
                  <a:schemeClr val="tx1"/>
                </a:solidFill>
                <a:effectLst/>
                <a:latin typeface="Segoe UI" pitchFamily="34" charset="0"/>
                <a:ea typeface="+mn-ea"/>
                <a:cs typeface="+mn-cs"/>
              </a:rPr>
              <a:t> the start screen</a:t>
            </a:r>
          </a:p>
          <a:p>
            <a:pPr marL="171450" lvl="0" indent="-171450">
              <a:buFont typeface="Arial" pitchFamily="34" charset="0"/>
              <a:buChar char="•"/>
            </a:pPr>
            <a:r>
              <a:rPr lang="en-US" sz="900" kern="1200" dirty="0" smtClean="0">
                <a:solidFill>
                  <a:schemeClr val="tx1"/>
                </a:solidFill>
                <a:effectLst/>
                <a:latin typeface="Segoe UI" pitchFamily="34" charset="0"/>
                <a:ea typeface="+mn-ea"/>
                <a:cs typeface="+mn-cs"/>
              </a:rPr>
              <a:t>Green components are those FREE services Microsoft provides</a:t>
            </a:r>
          </a:p>
          <a:p>
            <a:pPr marL="171450" lvl="0" indent="-171450">
              <a:buFont typeface="Arial" pitchFamily="34" charset="0"/>
              <a:buChar char="•"/>
            </a:pPr>
            <a:r>
              <a:rPr lang="en-US" sz="900" kern="1200" dirty="0" smtClean="0">
                <a:solidFill>
                  <a:schemeClr val="tx1"/>
                </a:solidFill>
                <a:effectLst/>
                <a:latin typeface="Segoe UI" pitchFamily="34" charset="0"/>
                <a:ea typeface="+mn-ea"/>
                <a:cs typeface="+mn-cs"/>
              </a:rPr>
              <a:t>Blue components are</a:t>
            </a:r>
            <a:r>
              <a:rPr lang="en-US" sz="900" kern="1200" baseline="0" dirty="0" smtClean="0">
                <a:solidFill>
                  <a:schemeClr val="tx1"/>
                </a:solidFill>
                <a:effectLst/>
                <a:latin typeface="Segoe UI" pitchFamily="34" charset="0"/>
                <a:ea typeface="+mn-ea"/>
                <a:cs typeface="+mn-cs"/>
              </a:rPr>
              <a:t> those components that the application developer must write.</a:t>
            </a:r>
          </a:p>
          <a:p>
            <a:pPr marL="171450" lvl="0" indent="-171450">
              <a:buFont typeface="Arial" pitchFamily="34" charset="0"/>
              <a:buChar char="•"/>
            </a:pPr>
            <a:r>
              <a:rPr lang="en-US" sz="900" kern="1200" baseline="0" dirty="0" smtClean="0">
                <a:solidFill>
                  <a:schemeClr val="tx1"/>
                </a:solidFill>
                <a:effectLst/>
                <a:latin typeface="Segoe UI" pitchFamily="34" charset="0"/>
                <a:ea typeface="+mn-ea"/>
                <a:cs typeface="+mn-cs"/>
              </a:rPr>
              <a:t>Step 1 – using the </a:t>
            </a:r>
            <a:r>
              <a:rPr lang="en-US" sz="900" kern="1200" baseline="0" dirty="0" err="1" smtClean="0">
                <a:solidFill>
                  <a:schemeClr val="tx1"/>
                </a:solidFill>
                <a:effectLst/>
                <a:latin typeface="Segoe UI" pitchFamily="34" charset="0"/>
                <a:ea typeface="+mn-ea"/>
                <a:cs typeface="+mn-cs"/>
              </a:rPr>
              <a:t>WinRT</a:t>
            </a:r>
            <a:r>
              <a:rPr lang="en-US" sz="900" kern="1200" baseline="0" dirty="0" smtClean="0">
                <a:solidFill>
                  <a:schemeClr val="tx1"/>
                </a:solidFill>
                <a:effectLst/>
                <a:latin typeface="Segoe UI" pitchFamily="34" charset="0"/>
                <a:ea typeface="+mn-ea"/>
                <a:cs typeface="+mn-cs"/>
              </a:rPr>
              <a:t> API request a channel.  A channel uniquely identifies an app and its tile.</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900" kern="1200" dirty="0" smtClean="0">
                <a:solidFill>
                  <a:schemeClr val="tx1"/>
                </a:solidFill>
                <a:effectLst/>
                <a:latin typeface="Segoe UI" pitchFamily="34" charset="0"/>
                <a:ea typeface="+mn-ea"/>
                <a:cs typeface="+mn-cs"/>
              </a:rPr>
              <a:t>Step</a:t>
            </a:r>
            <a:r>
              <a:rPr lang="en-US" sz="900" kern="1200" baseline="0" dirty="0" smtClean="0">
                <a:solidFill>
                  <a:schemeClr val="tx1"/>
                </a:solidFill>
                <a:effectLst/>
                <a:latin typeface="Segoe UI" pitchFamily="34" charset="0"/>
                <a:ea typeface="+mn-ea"/>
                <a:cs typeface="+mn-cs"/>
              </a:rPr>
              <a:t> 2 – channel is then registered and stored in your Mobile service</a:t>
            </a:r>
          </a:p>
          <a:p>
            <a:pPr marL="171450" lvl="0" indent="-171450">
              <a:buFont typeface="Arial" pitchFamily="34" charset="0"/>
              <a:buChar char="•"/>
            </a:pPr>
            <a:r>
              <a:rPr lang="en-US" sz="900" kern="1200" baseline="0" dirty="0" smtClean="0">
                <a:solidFill>
                  <a:schemeClr val="tx1"/>
                </a:solidFill>
                <a:effectLst/>
                <a:latin typeface="Segoe UI" pitchFamily="34" charset="0"/>
                <a:ea typeface="+mn-ea"/>
                <a:cs typeface="+mn-cs"/>
              </a:rPr>
              <a:t>Step 3 – When your application specific logic determines that it is time to send a notification you can retrieve the channel and compose a notification to be sent.  This is a two step process that first requires your service to </a:t>
            </a:r>
            <a:r>
              <a:rPr lang="en-US" sz="900" kern="1200" baseline="0" dirty="0" err="1" smtClean="0">
                <a:solidFill>
                  <a:schemeClr val="tx1"/>
                </a:solidFill>
                <a:effectLst/>
                <a:latin typeface="Segoe UI" pitchFamily="34" charset="0"/>
                <a:ea typeface="+mn-ea"/>
                <a:cs typeface="+mn-cs"/>
              </a:rPr>
              <a:t>auth</a:t>
            </a:r>
            <a:r>
              <a:rPr lang="en-US" sz="900" kern="1200" baseline="0" dirty="0" smtClean="0">
                <a:solidFill>
                  <a:schemeClr val="tx1"/>
                </a:solidFill>
                <a:effectLst/>
                <a:latin typeface="Segoe UI" pitchFamily="34" charset="0"/>
                <a:ea typeface="+mn-ea"/>
                <a:cs typeface="+mn-cs"/>
              </a:rPr>
              <a:t> against WNS and then compose and send a notification.  Mobile Services makes this step incredibly easy.</a:t>
            </a:r>
          </a:p>
          <a:p>
            <a:pPr marL="171450" lvl="0" indent="-171450">
              <a:buFont typeface="Arial" pitchFamily="34" charset="0"/>
              <a:buChar char="•"/>
            </a:pPr>
            <a:r>
              <a:rPr lang="en-US" sz="900" kern="1200" baseline="0" dirty="0" smtClean="0">
                <a:solidFill>
                  <a:schemeClr val="tx1"/>
                </a:solidFill>
                <a:effectLst/>
                <a:latin typeface="Segoe UI" pitchFamily="34" charset="0"/>
                <a:ea typeface="+mn-ea"/>
                <a:cs typeface="+mn-cs"/>
              </a:rPr>
              <a:t>Step 3 -  part 2 – WNS will take care of delivering the notification and the Notification client platform will deal with surfacing that notification for you and rendering the tile/toast/badge </a:t>
            </a:r>
            <a:r>
              <a:rPr lang="en-US" sz="900" kern="1200" baseline="0" dirty="0" err="1" smtClean="0">
                <a:solidFill>
                  <a:schemeClr val="tx1"/>
                </a:solidFill>
                <a:effectLst/>
                <a:latin typeface="Segoe UI" pitchFamily="34" charset="0"/>
                <a:ea typeface="+mn-ea"/>
                <a:cs typeface="+mn-cs"/>
              </a:rPr>
              <a:t>etc</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900" kern="1200" dirty="0" smtClean="0">
              <a:solidFill>
                <a:schemeClr val="tx1"/>
              </a:solidFill>
              <a:effectLst/>
              <a:latin typeface="Segoe UI" pitchFamily="34" charset="0"/>
              <a:ea typeface="+mn-ea"/>
              <a:cs typeface="+mn-cs"/>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12</a:t>
            </a:fld>
            <a:endParaRPr lang="en-US" dirty="0">
              <a:solidFill>
                <a:prstClr val="black"/>
              </a:solidFill>
            </a:endParaRPr>
          </a:p>
        </p:txBody>
      </p:sp>
    </p:spTree>
    <p:extLst>
      <p:ext uri="{BB962C8B-B14F-4D97-AF65-F5344CB8AC3E}">
        <p14:creationId xmlns:p14="http://schemas.microsoft.com/office/powerpoint/2010/main" val="9981903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kern="1200" dirty="0" smtClean="0">
                <a:solidFill>
                  <a:schemeClr val="tx1"/>
                </a:solidFill>
                <a:effectLst/>
                <a:latin typeface="Segoe UI" pitchFamily="34" charset="0"/>
                <a:ea typeface="+mn-ea"/>
                <a:cs typeface="+mn-cs"/>
              </a:rPr>
              <a:t>Slide Objectives:</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900" kern="1200" dirty="0" smtClean="0">
                <a:solidFill>
                  <a:schemeClr val="tx1"/>
                </a:solidFill>
                <a:effectLst/>
                <a:latin typeface="Segoe UI" pitchFamily="34" charset="0"/>
                <a:ea typeface="+mn-ea"/>
                <a:cs typeface="+mn-cs"/>
              </a:rPr>
              <a:t>Detail the types of notifications available with WNS</a:t>
            </a:r>
            <a:endParaRPr lang="en-US" sz="900" kern="1200" baseline="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900" kern="1200" baseline="0" dirty="0" smtClean="0">
                <a:solidFill>
                  <a:schemeClr val="tx1"/>
                </a:solidFill>
                <a:effectLst/>
                <a:latin typeface="Segoe UI" pitchFamily="34" charset="0"/>
                <a:ea typeface="+mn-ea"/>
                <a:cs typeface="+mn-cs"/>
              </a:rPr>
              <a:t>Detail how WNS </a:t>
            </a:r>
            <a:r>
              <a:rPr lang="en-US" sz="900" kern="1200" baseline="0" dirty="0" err="1" smtClean="0">
                <a:solidFill>
                  <a:schemeClr val="tx1"/>
                </a:solidFill>
                <a:effectLst/>
                <a:latin typeface="Segoe UI" pitchFamily="34" charset="0"/>
                <a:ea typeface="+mn-ea"/>
                <a:cs typeface="+mn-cs"/>
              </a:rPr>
              <a:t>Auth</a:t>
            </a:r>
            <a:r>
              <a:rPr lang="en-US" sz="900" kern="1200" baseline="0" dirty="0" smtClean="0">
                <a:solidFill>
                  <a:schemeClr val="tx1"/>
                </a:solidFill>
                <a:effectLst/>
                <a:latin typeface="Segoe UI" pitchFamily="34" charset="0"/>
                <a:ea typeface="+mn-ea"/>
                <a:cs typeface="+mn-cs"/>
              </a:rPr>
              <a:t> </a:t>
            </a:r>
            <a:r>
              <a:rPr lang="en-US" sz="900" kern="1200" baseline="0" dirty="0" err="1" smtClean="0">
                <a:solidFill>
                  <a:schemeClr val="tx1"/>
                </a:solidFill>
                <a:effectLst/>
                <a:latin typeface="Segoe UI" pitchFamily="34" charset="0"/>
                <a:ea typeface="+mn-ea"/>
                <a:cs typeface="+mn-cs"/>
              </a:rPr>
              <a:t>credentails</a:t>
            </a:r>
            <a:r>
              <a:rPr lang="en-US" sz="900" kern="1200" baseline="0" dirty="0" smtClean="0">
                <a:solidFill>
                  <a:schemeClr val="tx1"/>
                </a:solidFill>
                <a:effectLst/>
                <a:latin typeface="Segoe UI" pitchFamily="34" charset="0"/>
                <a:ea typeface="+mn-ea"/>
                <a:cs typeface="+mn-cs"/>
              </a:rPr>
              <a:t> are captured </a:t>
            </a:r>
          </a:p>
          <a:p>
            <a:pPr marL="171450" lvl="0" indent="-171450">
              <a:buFont typeface="Arial" pitchFamily="34" charset="0"/>
              <a:buChar char="•"/>
            </a:pPr>
            <a:r>
              <a:rPr lang="en-US" sz="900" kern="1200" baseline="0" dirty="0" smtClean="0">
                <a:solidFill>
                  <a:schemeClr val="tx1"/>
                </a:solidFill>
                <a:effectLst/>
                <a:latin typeface="Segoe UI" pitchFamily="34" charset="0"/>
                <a:ea typeface="+mn-ea"/>
                <a:cs typeface="+mn-cs"/>
              </a:rPr>
              <a:t>Detail the API  namespace for push</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900" kern="1200" dirty="0" smtClean="0">
              <a:solidFill>
                <a:schemeClr val="tx1"/>
              </a:solidFill>
              <a:effectLst/>
              <a:latin typeface="Segoe UI" pitchFamily="34" charset="0"/>
              <a:ea typeface="+mn-ea"/>
              <a:cs typeface="+mn-cs"/>
            </a:endParaRPr>
          </a:p>
          <a:p>
            <a:r>
              <a:rPr lang="en-US" sz="900" b="1" kern="1200" dirty="0" smtClean="0">
                <a:solidFill>
                  <a:schemeClr val="tx1"/>
                </a:solidFill>
                <a:effectLst/>
                <a:latin typeface="Segoe UI" pitchFamily="34" charset="0"/>
                <a:ea typeface="+mn-ea"/>
                <a:cs typeface="+mn-cs"/>
              </a:rPr>
              <a:t>Speaking Points:</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900" kern="1200" dirty="0" smtClean="0">
                <a:solidFill>
                  <a:schemeClr val="tx1"/>
                </a:solidFill>
                <a:effectLst/>
                <a:latin typeface="Segoe UI" pitchFamily="34" charset="0"/>
                <a:ea typeface="+mn-ea"/>
                <a:cs typeface="+mn-cs"/>
              </a:rPr>
              <a:t>Talk through slide</a:t>
            </a:r>
          </a:p>
          <a:p>
            <a:pPr marL="171450" lvl="0" indent="-171450">
              <a:buFont typeface="Arial" pitchFamily="34" charset="0"/>
              <a:buChar char="•"/>
            </a:pPr>
            <a:r>
              <a:rPr lang="en-US" sz="900" kern="1200" dirty="0" smtClean="0">
                <a:solidFill>
                  <a:schemeClr val="tx1"/>
                </a:solidFill>
                <a:effectLst/>
                <a:latin typeface="Segoe UI" pitchFamily="34" charset="0"/>
                <a:ea typeface="+mn-ea"/>
                <a:cs typeface="+mn-cs"/>
              </a:rPr>
              <a:t>Raw notification support coming soon. </a:t>
            </a:r>
          </a:p>
          <a:p>
            <a:pPr marL="171450" lvl="0" indent="-171450">
              <a:buFont typeface="Arial" pitchFamily="34" charset="0"/>
              <a:buChar char="•"/>
            </a:pPr>
            <a:endParaRPr lang="en-US" sz="900" kern="1200" dirty="0" smtClean="0">
              <a:solidFill>
                <a:schemeClr val="tx1"/>
              </a:solidFill>
              <a:effectLst/>
              <a:latin typeface="Segoe UI" pitchFamily="34" charset="0"/>
              <a:ea typeface="+mn-ea"/>
              <a:cs typeface="+mn-cs"/>
            </a:endParaRPr>
          </a:p>
          <a:p>
            <a:r>
              <a:rPr lang="en-US" sz="900" b="1" kern="1200" dirty="0" smtClean="0">
                <a:solidFill>
                  <a:schemeClr val="tx1"/>
                </a:solidFill>
                <a:effectLst/>
                <a:latin typeface="Segoe UI" pitchFamily="34" charset="0"/>
                <a:ea typeface="+mn-ea"/>
                <a:cs typeface="+mn-cs"/>
              </a:rPr>
              <a:t>Notes:</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900" kern="1200" dirty="0" smtClean="0">
                <a:solidFill>
                  <a:schemeClr val="tx1"/>
                </a:solidFill>
                <a:effectLst/>
                <a:latin typeface="Segoe UI" pitchFamily="34" charset="0"/>
                <a:ea typeface="+mn-ea"/>
                <a:cs typeface="+mn-cs"/>
              </a:rPr>
              <a:t> </a:t>
            </a: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13</a:t>
            </a:fld>
            <a:endParaRPr lang="en-US" dirty="0"/>
          </a:p>
        </p:txBody>
      </p:sp>
    </p:spTree>
    <p:extLst>
      <p:ext uri="{BB962C8B-B14F-4D97-AF65-F5344CB8AC3E}">
        <p14:creationId xmlns:p14="http://schemas.microsoft.com/office/powerpoint/2010/main" val="41192112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Continue the demos by setting up push notification</a:t>
            </a:r>
            <a:r>
              <a:rPr lang="en-US" sz="1600" kern="1200" baseline="0" dirty="0" smtClean="0">
                <a:solidFill>
                  <a:schemeClr val="tx1"/>
                </a:solidFill>
                <a:effectLst/>
                <a:latin typeface="Segoe UI" pitchFamily="34" charset="0"/>
                <a:ea typeface="+mn-ea"/>
                <a:cs typeface="+mn-cs"/>
              </a:rPr>
              <a:t>s and delivering a push</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Demo:</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Video: http://channel9.msdn.com/Events/TechEd/NewZealand/2013/AZR313#time=59m55s</a:t>
            </a: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Right Click</a:t>
            </a:r>
            <a:r>
              <a:rPr lang="en-US" sz="1600" kern="1200" baseline="0" dirty="0" smtClean="0">
                <a:solidFill>
                  <a:schemeClr val="tx1"/>
                </a:solidFill>
                <a:effectLst/>
                <a:latin typeface="Segoe UI" pitchFamily="34" charset="0"/>
                <a:ea typeface="+mn-ea"/>
                <a:cs typeface="+mn-cs"/>
              </a:rPr>
              <a:t> on the Windows 8.1 Store App Project</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Select Add &gt; Push Notification</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Now follow the Wizard Steps</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Sign in using your Account that has a valid windows store subscription and it will list all registered apps on your Windows Store Dashboard</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Select a Windows Store dashboard app or create an Existing one to associate with your App.  This in effect performs the same action as Associate with store. Press Next</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Select an existing mobile service or select Create New.  Once done hit next.</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Explain the summary configuration </a:t>
            </a:r>
            <a:r>
              <a:rPr lang="en-US" sz="1600" kern="1200" baseline="0" dirty="0" err="1" smtClean="0">
                <a:solidFill>
                  <a:schemeClr val="tx1"/>
                </a:solidFill>
                <a:effectLst/>
                <a:latin typeface="Segoe UI" pitchFamily="34" charset="0"/>
                <a:ea typeface="+mn-ea"/>
                <a:cs typeface="+mn-cs"/>
              </a:rPr>
              <a:t>i.e</a:t>
            </a:r>
            <a:r>
              <a:rPr lang="en-US" sz="1600" kern="1200" baseline="0" dirty="0" smtClean="0">
                <a:solidFill>
                  <a:schemeClr val="tx1"/>
                </a:solidFill>
                <a:effectLst/>
                <a:latin typeface="Segoe UI" pitchFamily="34" charset="0"/>
                <a:ea typeface="+mn-ea"/>
                <a:cs typeface="+mn-cs"/>
              </a:rPr>
              <a:t> it is configuring your client app, adding code to the client to request a channel, configuring your mobile service with WNS credentials and adding a channels table and some test code to send a toast push notification Hit Finish.</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After the wizard finishes hit F5 to immediately show the Toast notification.</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Now that the effect of the wizard has been demonstrated show the code that was added for you.</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Show the Channel Registration code dropped into your client pointing out the </a:t>
            </a:r>
            <a:r>
              <a:rPr lang="en-US" sz="1600" kern="1200" baseline="0" dirty="0" err="1" smtClean="0">
                <a:solidFill>
                  <a:schemeClr val="tx1"/>
                </a:solidFill>
                <a:effectLst/>
                <a:latin typeface="Segoe UI" pitchFamily="34" charset="0"/>
                <a:ea typeface="+mn-ea"/>
                <a:cs typeface="+mn-cs"/>
              </a:rPr>
              <a:t>MobileServiceClient</a:t>
            </a:r>
            <a:r>
              <a:rPr lang="en-US" sz="1600" kern="1200" baseline="0" dirty="0" smtClean="0">
                <a:solidFill>
                  <a:schemeClr val="tx1"/>
                </a:solidFill>
                <a:effectLst/>
                <a:latin typeface="Segoe UI" pitchFamily="34" charset="0"/>
                <a:ea typeface="+mn-ea"/>
                <a:cs typeface="+mn-cs"/>
              </a:rPr>
              <a:t>, </a:t>
            </a:r>
            <a:r>
              <a:rPr lang="en-US" sz="1600" kern="1200" baseline="0" dirty="0" err="1" smtClean="0">
                <a:solidFill>
                  <a:schemeClr val="tx1"/>
                </a:solidFill>
                <a:effectLst/>
                <a:latin typeface="Segoe UI" pitchFamily="34" charset="0"/>
                <a:ea typeface="+mn-ea"/>
                <a:cs typeface="+mn-cs"/>
              </a:rPr>
              <a:t>PushNotificationChannelManager</a:t>
            </a:r>
            <a:r>
              <a:rPr lang="en-US" sz="1600" kern="1200" baseline="0" dirty="0" smtClean="0">
                <a:solidFill>
                  <a:schemeClr val="tx1"/>
                </a:solidFill>
                <a:effectLst/>
                <a:latin typeface="Segoe UI" pitchFamily="34" charset="0"/>
                <a:ea typeface="+mn-ea"/>
                <a:cs typeface="+mn-cs"/>
              </a:rPr>
              <a:t> and insert operation the channels table</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Expand Server Explorer in Visual Studio, Show the Windows Azure Node and Mobile Services Sub Node.</a:t>
            </a:r>
          </a:p>
          <a:p>
            <a:pPr marL="1390437" lvl="2" indent="-171450">
              <a:buFont typeface="Arial" pitchFamily="34" charset="0"/>
              <a:buChar char="•"/>
            </a:pPr>
            <a:r>
              <a:rPr lang="en-US" sz="1600" kern="1200" baseline="0" dirty="0" smtClean="0">
                <a:solidFill>
                  <a:schemeClr val="tx1"/>
                </a:solidFill>
                <a:effectLst/>
                <a:latin typeface="Segoe UI" pitchFamily="34" charset="0"/>
                <a:ea typeface="+mn-ea"/>
                <a:cs typeface="+mn-cs"/>
              </a:rPr>
              <a:t>Open the insert.js script on the channels table and show the call to </a:t>
            </a:r>
            <a:r>
              <a:rPr lang="en-US" sz="1600" kern="1200" baseline="0" dirty="0" err="1" smtClean="0">
                <a:solidFill>
                  <a:schemeClr val="tx1"/>
                </a:solidFill>
                <a:effectLst/>
                <a:latin typeface="Segoe UI" pitchFamily="34" charset="0"/>
                <a:ea typeface="+mn-ea"/>
                <a:cs typeface="+mn-cs"/>
              </a:rPr>
              <a:t>push.wns.sendToast</a:t>
            </a:r>
            <a:r>
              <a:rPr lang="en-US" sz="1600" kern="1200" baseline="0" dirty="0" smtClean="0">
                <a:solidFill>
                  <a:schemeClr val="tx1"/>
                </a:solidFill>
                <a:effectLst/>
                <a:latin typeface="Segoe UI" pitchFamily="34" charset="0"/>
                <a:ea typeface="+mn-ea"/>
                <a:cs typeface="+mn-cs"/>
              </a:rPr>
              <a:t>* method.</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Now we’ll se</a:t>
            </a:r>
            <a:r>
              <a:rPr lang="en-US" sz="1600" kern="1200" baseline="0" dirty="0" smtClean="0">
                <a:solidFill>
                  <a:schemeClr val="tx1"/>
                </a:solidFill>
                <a:effectLst/>
                <a:latin typeface="Segoe UI" pitchFamily="34" charset="0"/>
                <a:ea typeface="+mn-ea"/>
                <a:cs typeface="+mn-cs"/>
              </a:rPr>
              <a:t>t up push notifications and get them working with our app</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Make sure you’ve practiced</a:t>
            </a:r>
            <a:r>
              <a:rPr lang="en-US" sz="1600" kern="1200" baseline="0" dirty="0" smtClean="0">
                <a:solidFill>
                  <a:schemeClr val="tx1"/>
                </a:solidFill>
                <a:effectLst/>
                <a:latin typeface="Segoe UI" pitchFamily="34" charset="0"/>
                <a:ea typeface="+mn-ea"/>
                <a:cs typeface="+mn-cs"/>
              </a:rPr>
              <a:t> and are familiar with all the steps necessary for implementing push notifications.  The new Wizard Tooling in VS 2013 for Windows 8.1 makes it a simple 3 minute process</a:t>
            </a:r>
          </a:p>
        </p:txBody>
      </p:sp>
      <p:sp>
        <p:nvSpPr>
          <p:cNvPr id="4" name="Slide Number Placeholder 3"/>
          <p:cNvSpPr>
            <a:spLocks noGrp="1"/>
          </p:cNvSpPr>
          <p:nvPr>
            <p:ph type="sldNum" sz="quarter" idx="10"/>
          </p:nvPr>
        </p:nvSpPr>
        <p:spPr/>
        <p:txBody>
          <a:bodyPr/>
          <a:lstStyle/>
          <a:p>
            <a:fld id="{8B263312-38AA-4E1E-B2B5-0F8F122B24FE}" type="slidenum">
              <a:rPr lang="en-US" smtClean="0"/>
              <a:pPr/>
              <a:t>14</a:t>
            </a:fld>
            <a:endParaRPr lang="en-US" dirty="0"/>
          </a:p>
        </p:txBody>
      </p:sp>
    </p:spTree>
    <p:extLst>
      <p:ext uri="{BB962C8B-B14F-4D97-AF65-F5344CB8AC3E}">
        <p14:creationId xmlns:p14="http://schemas.microsoft.com/office/powerpoint/2010/main" val="10209627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kern="1200" dirty="0" smtClean="0">
                <a:solidFill>
                  <a:schemeClr val="tx1"/>
                </a:solidFill>
                <a:effectLst/>
                <a:latin typeface="Segoe UI" pitchFamily="34" charset="0"/>
                <a:ea typeface="+mn-ea"/>
                <a:cs typeface="+mn-cs"/>
              </a:rPr>
              <a:t>Slide Objectives:</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900" kern="1200" dirty="0" smtClean="0">
                <a:solidFill>
                  <a:schemeClr val="tx1"/>
                </a:solidFill>
                <a:effectLst/>
                <a:latin typeface="Segoe UI" pitchFamily="34" charset="0"/>
                <a:ea typeface="+mn-ea"/>
                <a:cs typeface="+mn-cs"/>
              </a:rPr>
              <a:t>Detail </a:t>
            </a:r>
            <a:r>
              <a:rPr lang="en-US" sz="900" kern="1200" dirty="0" err="1" smtClean="0">
                <a:solidFill>
                  <a:schemeClr val="tx1"/>
                </a:solidFill>
                <a:effectLst/>
                <a:latin typeface="Segoe UI" pitchFamily="34" charset="0"/>
                <a:ea typeface="+mn-ea"/>
                <a:cs typeface="+mn-cs"/>
              </a:rPr>
              <a:t>Auth</a:t>
            </a:r>
            <a:r>
              <a:rPr lang="en-US" sz="900" kern="1200" dirty="0" smtClean="0">
                <a:solidFill>
                  <a:schemeClr val="tx1"/>
                </a:solidFill>
                <a:effectLst/>
                <a:latin typeface="Segoe UI" pitchFamily="34" charset="0"/>
                <a:ea typeface="+mn-ea"/>
                <a:cs typeface="+mn-cs"/>
              </a:rPr>
              <a:t> options</a:t>
            </a:r>
          </a:p>
          <a:p>
            <a:pPr marL="171450" lvl="0" indent="-171450">
              <a:buFont typeface="Arial" pitchFamily="34" charset="0"/>
              <a:buChar char="•"/>
            </a:pPr>
            <a:endParaRPr lang="en-US" sz="900" kern="1200" dirty="0" smtClean="0">
              <a:solidFill>
                <a:schemeClr val="tx1"/>
              </a:solidFill>
              <a:effectLst/>
              <a:latin typeface="Segoe UI" pitchFamily="34" charset="0"/>
              <a:ea typeface="+mn-ea"/>
              <a:cs typeface="+mn-cs"/>
            </a:endParaRPr>
          </a:p>
          <a:p>
            <a:r>
              <a:rPr lang="en-US" sz="900" b="1" kern="1200" dirty="0" smtClean="0">
                <a:solidFill>
                  <a:schemeClr val="tx1"/>
                </a:solidFill>
                <a:effectLst/>
                <a:latin typeface="Segoe UI" pitchFamily="34" charset="0"/>
                <a:ea typeface="+mn-ea"/>
                <a:cs typeface="+mn-cs"/>
              </a:rPr>
              <a:t>Speaking Points:</a:t>
            </a:r>
          </a:p>
          <a:p>
            <a:endParaRPr lang="en-US" sz="900" kern="1200" baseline="0" dirty="0" smtClean="0">
              <a:solidFill>
                <a:schemeClr val="tx1"/>
              </a:solidFill>
              <a:effectLst/>
              <a:latin typeface="Segoe UI" pitchFamily="34" charset="0"/>
              <a:ea typeface="+mn-ea"/>
              <a:cs typeface="+mn-cs"/>
            </a:endParaRPr>
          </a:p>
          <a:p>
            <a:pPr marL="171450" indent="-171450">
              <a:buFont typeface="Arial" pitchFamily="34" charset="0"/>
              <a:buChar char="•"/>
            </a:pPr>
            <a:r>
              <a:rPr lang="en-US" dirty="0" smtClean="0">
                <a:effectLst/>
              </a:rPr>
              <a:t>Windows Azure Mobile Services enables you to set the following permissions on table operations: </a:t>
            </a:r>
          </a:p>
          <a:p>
            <a:r>
              <a:rPr lang="en-US" b="1" dirty="0" smtClean="0">
                <a:effectLst/>
              </a:rPr>
              <a:t>Everyone</a:t>
            </a:r>
            <a:r>
              <a:rPr lang="en-US" dirty="0" smtClean="0">
                <a:effectLst/>
              </a:rPr>
              <a:t>: This means that any request for the operation against the table is accepted. This option leaves your data wide-open for everyone to access. </a:t>
            </a:r>
            <a:br>
              <a:rPr lang="en-US" dirty="0" smtClean="0">
                <a:effectLst/>
              </a:rPr>
            </a:br>
            <a:r>
              <a:rPr lang="en-US" b="1" dirty="0" smtClean="0">
                <a:effectLst/>
              </a:rPr>
              <a:t>Anybody with the Application Key</a:t>
            </a:r>
            <a:r>
              <a:rPr lang="en-US" dirty="0" smtClean="0">
                <a:effectLst/>
              </a:rPr>
              <a:t>: Only the correct application key is required to perform the operation. The application key is distributed with the application. Because this key is not securely distributed, it cannot be considered a security token. To secure access to you mobile service data, you must implement authentication. </a:t>
            </a:r>
            <a:br>
              <a:rPr lang="en-US" dirty="0" smtClean="0">
                <a:effectLst/>
              </a:rPr>
            </a:br>
            <a:r>
              <a:rPr lang="en-US" b="1" dirty="0" smtClean="0">
                <a:effectLst/>
              </a:rPr>
              <a:t>Only Authenticated Users</a:t>
            </a:r>
            <a:r>
              <a:rPr lang="en-US" dirty="0" smtClean="0">
                <a:effectLst/>
              </a:rPr>
              <a:t>: Only authenticated users are permitted to perform the operation. In this preview release, clients are authenticated by Live Connect services. Scripts can be used to further restrict access to tables based on an authenticated user. </a:t>
            </a:r>
            <a:br>
              <a:rPr lang="en-US" dirty="0" smtClean="0">
                <a:effectLst/>
              </a:rPr>
            </a:br>
            <a:r>
              <a:rPr lang="en-US" b="1" dirty="0" smtClean="0">
                <a:effectLst/>
              </a:rPr>
              <a:t>Only Scripts and Admins</a:t>
            </a:r>
            <a:r>
              <a:rPr lang="en-US" dirty="0" smtClean="0">
                <a:effectLst/>
              </a:rPr>
              <a:t>: The operation requires the service master key, which limits the operation only to registered scripts or to administrator accounts. </a:t>
            </a:r>
          </a:p>
          <a:p>
            <a:pPr marL="171450" lvl="0" indent="-171450">
              <a:buFont typeface="Arial" pitchFamily="34" charset="0"/>
              <a:buChar char="•"/>
            </a:pPr>
            <a:endParaRPr lang="en-US" sz="900" kern="1200" baseline="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900" kern="1200" baseline="0" dirty="0" smtClean="0">
                <a:solidFill>
                  <a:schemeClr val="tx1"/>
                </a:solidFill>
                <a:effectLst/>
                <a:latin typeface="Segoe UI" pitchFamily="34" charset="0"/>
                <a:ea typeface="+mn-ea"/>
                <a:cs typeface="+mn-cs"/>
              </a:rPr>
              <a:t>The user parameter is available in all server side scripts methods and can be used to add more granular </a:t>
            </a:r>
            <a:r>
              <a:rPr lang="en-US" sz="900" kern="1200" baseline="0" dirty="0" err="1" smtClean="0">
                <a:solidFill>
                  <a:schemeClr val="tx1"/>
                </a:solidFill>
                <a:effectLst/>
                <a:latin typeface="Segoe UI" pitchFamily="34" charset="0"/>
                <a:ea typeface="+mn-ea"/>
                <a:cs typeface="+mn-cs"/>
              </a:rPr>
              <a:t>auth</a:t>
            </a:r>
            <a:r>
              <a:rPr lang="en-US" sz="900" kern="1200" baseline="0" dirty="0" smtClean="0">
                <a:solidFill>
                  <a:schemeClr val="tx1"/>
                </a:solidFill>
                <a:effectLst/>
                <a:latin typeface="Segoe UI" pitchFamily="34" charset="0"/>
                <a:ea typeface="+mn-ea"/>
                <a:cs typeface="+mn-cs"/>
              </a:rPr>
              <a:t> polices on you CRUD operations</a:t>
            </a:r>
            <a:endParaRPr lang="en-US" sz="900" kern="1200" dirty="0" smtClean="0">
              <a:solidFill>
                <a:schemeClr val="tx1"/>
              </a:solidFill>
              <a:effectLst/>
              <a:latin typeface="Segoe UI" pitchFamily="34" charset="0"/>
              <a:ea typeface="+mn-ea"/>
              <a:cs typeface="+mn-cs"/>
            </a:endParaRPr>
          </a:p>
          <a:p>
            <a:pPr marL="0" lvl="0" indent="0">
              <a:buFont typeface="Arial" pitchFamily="34" charset="0"/>
              <a:buNone/>
            </a:pPr>
            <a:endParaRPr lang="en-US" sz="900" kern="1200" dirty="0" smtClean="0">
              <a:solidFill>
                <a:schemeClr val="tx1"/>
              </a:solidFill>
              <a:effectLst/>
              <a:latin typeface="Segoe UI" pitchFamily="34" charset="0"/>
              <a:ea typeface="+mn-ea"/>
              <a:cs typeface="+mn-cs"/>
            </a:endParaRPr>
          </a:p>
          <a:p>
            <a:r>
              <a:rPr lang="en-US" sz="900" b="1" kern="1200" dirty="0" smtClean="0">
                <a:solidFill>
                  <a:schemeClr val="tx1"/>
                </a:solidFill>
                <a:effectLst/>
                <a:latin typeface="Segoe UI" pitchFamily="34" charset="0"/>
                <a:ea typeface="+mn-ea"/>
                <a:cs typeface="+mn-cs"/>
              </a:rPr>
              <a:t>Notes:</a:t>
            </a:r>
            <a:r>
              <a:rPr lang="en-US" sz="900" kern="1200" dirty="0" smtClean="0">
                <a:solidFill>
                  <a:schemeClr val="tx1"/>
                </a:solidFill>
                <a:effectLst/>
                <a:latin typeface="Segoe UI" pitchFamily="34" charset="0"/>
                <a:ea typeface="+mn-ea"/>
                <a:cs typeface="+mn-cs"/>
              </a:rPr>
              <a:t> </a:t>
            </a:r>
            <a:endParaRPr lang="en-US" dirty="0" smtClean="0">
              <a:effectLst/>
            </a:endParaRP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15</a:t>
            </a:fld>
            <a:endParaRPr lang="en-US" dirty="0"/>
          </a:p>
        </p:txBody>
      </p:sp>
    </p:spTree>
    <p:extLst>
      <p:ext uri="{BB962C8B-B14F-4D97-AF65-F5344CB8AC3E}">
        <p14:creationId xmlns:p14="http://schemas.microsoft.com/office/powerpoint/2010/main" val="41896872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Review what the User</a:t>
            </a:r>
            <a:r>
              <a:rPr lang="en-US" sz="1600" kern="1200" baseline="0" dirty="0" smtClean="0">
                <a:solidFill>
                  <a:schemeClr val="tx1"/>
                </a:solidFill>
                <a:effectLst/>
                <a:latin typeface="Segoe UI" pitchFamily="34" charset="0"/>
                <a:ea typeface="+mn-ea"/>
                <a:cs typeface="+mn-cs"/>
              </a:rPr>
              <a:t> object gets you access to inside your scripts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n/a</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You may have</a:t>
            </a:r>
            <a:r>
              <a:rPr lang="en-US" sz="1600" kern="1200" baseline="0" dirty="0" smtClean="0">
                <a:solidFill>
                  <a:schemeClr val="tx1"/>
                </a:solidFill>
                <a:effectLst/>
                <a:latin typeface="Segoe UI" pitchFamily="34" charset="0"/>
                <a:ea typeface="+mn-ea"/>
                <a:cs typeface="+mn-cs"/>
              </a:rPr>
              <a:t> noticed earlier that one of the parameters to my scripts is a user object</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This user object has a few important properties and methods</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First the level property tells us if the calling user is Anonymous, Authenticated, or an Admin</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The </a:t>
            </a:r>
            <a:r>
              <a:rPr lang="en-US" sz="1600" kern="1200" baseline="0" dirty="0" err="1" smtClean="0">
                <a:solidFill>
                  <a:schemeClr val="tx1"/>
                </a:solidFill>
                <a:effectLst/>
                <a:latin typeface="Segoe UI" pitchFamily="34" charset="0"/>
                <a:ea typeface="+mn-ea"/>
                <a:cs typeface="+mn-cs"/>
              </a:rPr>
              <a:t>userId</a:t>
            </a:r>
            <a:r>
              <a:rPr lang="en-US" sz="1600" kern="1200" baseline="0" dirty="0" smtClean="0">
                <a:solidFill>
                  <a:schemeClr val="tx1"/>
                </a:solidFill>
                <a:effectLst/>
                <a:latin typeface="Segoe UI" pitchFamily="34" charset="0"/>
                <a:ea typeface="+mn-ea"/>
                <a:cs typeface="+mn-cs"/>
              </a:rPr>
              <a:t> will give us their ID which is either undefined or </a:t>
            </a:r>
            <a:r>
              <a:rPr lang="en-US" sz="1600" kern="1200" baseline="0" dirty="0" err="1" smtClean="0">
                <a:solidFill>
                  <a:schemeClr val="tx1"/>
                </a:solidFill>
                <a:effectLst/>
                <a:latin typeface="Segoe UI" pitchFamily="34" charset="0"/>
                <a:ea typeface="+mn-ea"/>
                <a:cs typeface="+mn-cs"/>
              </a:rPr>
              <a:t>provider:id</a:t>
            </a:r>
            <a:endParaRPr lang="en-US" sz="1600" kern="1200" baseline="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Lastly, there is a method call </a:t>
            </a:r>
            <a:r>
              <a:rPr lang="en-US" sz="1600" kern="1200" baseline="0" dirty="0" err="1" smtClean="0">
                <a:solidFill>
                  <a:schemeClr val="tx1"/>
                </a:solidFill>
                <a:effectLst/>
                <a:latin typeface="Segoe UI" pitchFamily="34" charset="0"/>
                <a:ea typeface="+mn-ea"/>
                <a:cs typeface="+mn-cs"/>
              </a:rPr>
              <a:t>getIdentites</a:t>
            </a:r>
            <a:r>
              <a:rPr lang="en-US" sz="1600" kern="1200" baseline="0" dirty="0" smtClean="0">
                <a:solidFill>
                  <a:schemeClr val="tx1"/>
                </a:solidFill>
                <a:effectLst/>
                <a:latin typeface="Segoe UI" pitchFamily="34" charset="0"/>
                <a:ea typeface="+mn-ea"/>
                <a:cs typeface="+mn-cs"/>
              </a:rPr>
              <a:t>() which will give us both the User ID but also the provider access token / secret</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So if you need to get the actual information back from the provider (i.e. Twitter) to do something (i.e. Tweet on behalf of the user) that method is how you would do it</a:t>
            </a:r>
          </a:p>
          <a:p>
            <a:pPr marL="609493" lvl="1" indent="0">
              <a:buFont typeface="Arial" pitchFamily="34" charset="0"/>
              <a:buNone/>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endParaRPr lang="en-US" sz="1600"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16</a:t>
            </a:fld>
            <a:endParaRPr lang="en-US" dirty="0"/>
          </a:p>
        </p:txBody>
      </p:sp>
    </p:spTree>
    <p:extLst>
      <p:ext uri="{BB962C8B-B14F-4D97-AF65-F5344CB8AC3E}">
        <p14:creationId xmlns:p14="http://schemas.microsoft.com/office/powerpoint/2010/main" val="29278168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Continue the building on the same demo app by up</a:t>
            </a:r>
            <a:r>
              <a:rPr lang="en-US" sz="1600" kern="1200" baseline="0" dirty="0" smtClean="0">
                <a:solidFill>
                  <a:schemeClr val="tx1"/>
                </a:solidFill>
                <a:effectLst/>
                <a:latin typeface="Segoe UI" pitchFamily="34" charset="0"/>
                <a:ea typeface="+mn-ea"/>
                <a:cs typeface="+mn-cs"/>
              </a:rPr>
              <a:t> authentication to the app and restricting access to the </a:t>
            </a:r>
            <a:r>
              <a:rPr lang="en-US" sz="1600" kern="1200" baseline="0" dirty="0" err="1" smtClean="0">
                <a:solidFill>
                  <a:schemeClr val="tx1"/>
                </a:solidFill>
                <a:effectLst/>
                <a:latin typeface="Segoe UI" pitchFamily="34" charset="0"/>
                <a:ea typeface="+mn-ea"/>
                <a:cs typeface="+mn-cs"/>
              </a:rPr>
              <a:t>TodoItem</a:t>
            </a:r>
            <a:r>
              <a:rPr lang="en-US" sz="1600" kern="1200" baseline="0" dirty="0" smtClean="0">
                <a:solidFill>
                  <a:schemeClr val="tx1"/>
                </a:solidFill>
                <a:effectLst/>
                <a:latin typeface="Segoe UI" pitchFamily="34" charset="0"/>
                <a:ea typeface="+mn-ea"/>
                <a:cs typeface="+mn-cs"/>
              </a:rPr>
              <a:t> table. Pick an identity provider that will resonate with the audience.  Microsoft Account, Facebook, Twitter or Google</a:t>
            </a:r>
            <a:endParaRPr lang="en-US" sz="1600" kern="1200" dirty="0" smtClean="0">
              <a:solidFill>
                <a:schemeClr val="tx1"/>
              </a:solidFill>
              <a:effectLst/>
              <a:latin typeface="Segoe UI" pitchFamily="34" charset="0"/>
              <a:ea typeface="+mn-ea"/>
              <a:cs typeface="+mn-cs"/>
            </a:endParaRPr>
          </a:p>
          <a:p>
            <a:pPr marL="0" lvl="0" indent="0">
              <a:buFont typeface="Arial" pitchFamily="34" charset="0"/>
              <a:buNone/>
            </a:pPr>
            <a:endParaRPr lang="en-US" sz="1600" kern="1200" dirty="0" smtClean="0">
              <a:solidFill>
                <a:schemeClr val="tx1"/>
              </a:solidFill>
              <a:effectLst/>
              <a:latin typeface="Segoe UI" pitchFamily="34" charset="0"/>
              <a:ea typeface="+mn-ea"/>
              <a:cs typeface="+mn-cs"/>
            </a:endParaRPr>
          </a:p>
          <a:p>
            <a:pPr marL="0" lvl="0" indent="0">
              <a:buFont typeface="Arial" pitchFamily="34" charset="0"/>
              <a:buNone/>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Demo:</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Video: http://channel9.msdn.com/Series/Windows-Azure-Mobile-Services/Windows-Store-app-Getting-Started-with-Authentication-in-Windows-Azure-Mobile-Services</a:t>
            </a: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Script:</a:t>
            </a:r>
            <a:r>
              <a:rPr lang="en-US" sz="1600" kern="1200" baseline="0" dirty="0" smtClean="0">
                <a:solidFill>
                  <a:schemeClr val="tx1"/>
                </a:solidFill>
                <a:effectLst/>
                <a:latin typeface="Segoe UI" pitchFamily="34" charset="0"/>
                <a:ea typeface="+mn-ea"/>
                <a:cs typeface="+mn-cs"/>
              </a:rPr>
              <a:t> http://www.windowsazure.com/en-us/develop/mobile/tutorials/get-started-with-users-dotnet/</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Let’s add</a:t>
            </a:r>
            <a:r>
              <a:rPr lang="en-US" sz="1600" kern="1200" baseline="0" dirty="0" smtClean="0">
                <a:solidFill>
                  <a:schemeClr val="tx1"/>
                </a:solidFill>
                <a:effectLst/>
                <a:latin typeface="Segoe UI" pitchFamily="34" charset="0"/>
                <a:ea typeface="+mn-ea"/>
                <a:cs typeface="+mn-cs"/>
              </a:rPr>
              <a:t> in authentication to our app and then restrict data access so </a:t>
            </a:r>
            <a:r>
              <a:rPr lang="en-US" sz="1600" kern="1200" baseline="0" dirty="0" err="1" smtClean="0">
                <a:solidFill>
                  <a:schemeClr val="tx1"/>
                </a:solidFill>
                <a:effectLst/>
                <a:latin typeface="Segoe UI" pitchFamily="34" charset="0"/>
                <a:ea typeface="+mn-ea"/>
                <a:cs typeface="+mn-cs"/>
              </a:rPr>
              <a:t>everyones</a:t>
            </a:r>
            <a:r>
              <a:rPr lang="en-US" sz="1600" kern="1200" baseline="0" dirty="0" smtClean="0">
                <a:solidFill>
                  <a:schemeClr val="tx1"/>
                </a:solidFill>
                <a:effectLst/>
                <a:latin typeface="Segoe UI" pitchFamily="34" charset="0"/>
                <a:ea typeface="+mn-ea"/>
                <a:cs typeface="+mn-cs"/>
              </a:rPr>
              <a:t> data is private to themself</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Change table permission to be </a:t>
            </a:r>
            <a:r>
              <a:rPr lang="en-US" sz="1600" kern="1200" dirty="0" err="1" smtClean="0">
                <a:solidFill>
                  <a:schemeClr val="tx1"/>
                </a:solidFill>
                <a:effectLst/>
                <a:latin typeface="Segoe UI" pitchFamily="34" charset="0"/>
                <a:ea typeface="+mn-ea"/>
                <a:cs typeface="+mn-cs"/>
              </a:rPr>
              <a:t>Authe</a:t>
            </a:r>
            <a:r>
              <a:rPr lang="en-US" sz="1600" kern="1200" baseline="0" dirty="0" err="1" smtClean="0">
                <a:solidFill>
                  <a:schemeClr val="tx1"/>
                </a:solidFill>
                <a:effectLst/>
                <a:latin typeface="Segoe UI" pitchFamily="34" charset="0"/>
                <a:ea typeface="+mn-ea"/>
                <a:cs typeface="+mn-cs"/>
              </a:rPr>
              <a:t>d</a:t>
            </a:r>
            <a:r>
              <a:rPr lang="en-US" sz="1600" kern="1200" baseline="0" dirty="0" smtClean="0">
                <a:solidFill>
                  <a:schemeClr val="tx1"/>
                </a:solidFill>
                <a:effectLst/>
                <a:latin typeface="Segoe UI" pitchFamily="34" charset="0"/>
                <a:ea typeface="+mn-ea"/>
                <a:cs typeface="+mn-cs"/>
              </a:rPr>
              <a:t> users only</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Rerun app and show that you can no longer access data</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Set up authentication with a</a:t>
            </a:r>
            <a:r>
              <a:rPr lang="en-US" sz="1600" kern="1200" baseline="0" dirty="0" smtClean="0">
                <a:solidFill>
                  <a:schemeClr val="tx1"/>
                </a:solidFill>
                <a:effectLst/>
                <a:latin typeface="Segoe UI" pitchFamily="34" charset="0"/>
                <a:ea typeface="+mn-ea"/>
                <a:cs typeface="+mn-cs"/>
              </a:rPr>
              <a:t> provider</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Put the provider </a:t>
            </a:r>
            <a:r>
              <a:rPr lang="en-US" sz="1600" kern="1200" baseline="0" dirty="0" err="1" smtClean="0">
                <a:solidFill>
                  <a:schemeClr val="tx1"/>
                </a:solidFill>
                <a:effectLst/>
                <a:latin typeface="Segoe UI" pitchFamily="34" charset="0"/>
                <a:ea typeface="+mn-ea"/>
                <a:cs typeface="+mn-cs"/>
              </a:rPr>
              <a:t>auth</a:t>
            </a:r>
            <a:r>
              <a:rPr lang="en-US" sz="1600" kern="1200" baseline="0" dirty="0" smtClean="0">
                <a:solidFill>
                  <a:schemeClr val="tx1"/>
                </a:solidFill>
                <a:effectLst/>
                <a:latin typeface="Segoe UI" pitchFamily="34" charset="0"/>
                <a:ea typeface="+mn-ea"/>
                <a:cs typeface="+mn-cs"/>
              </a:rPr>
              <a:t> info into the Identity tab in your Mobile Service</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Add code on client to authenticate</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Show authentication working and then getting data</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Change insert script to add </a:t>
            </a:r>
            <a:r>
              <a:rPr lang="en-US" sz="1600" kern="1200" baseline="0" dirty="0" err="1" smtClean="0">
                <a:solidFill>
                  <a:schemeClr val="tx1"/>
                </a:solidFill>
                <a:effectLst/>
                <a:latin typeface="Segoe UI" pitchFamily="34" charset="0"/>
                <a:ea typeface="+mn-ea"/>
                <a:cs typeface="+mn-cs"/>
              </a:rPr>
              <a:t>userId</a:t>
            </a:r>
            <a:r>
              <a:rPr lang="en-US" sz="1600" kern="1200" baseline="0" dirty="0" smtClean="0">
                <a:solidFill>
                  <a:schemeClr val="tx1"/>
                </a:solidFill>
                <a:effectLst/>
                <a:latin typeface="Segoe UI" pitchFamily="34" charset="0"/>
                <a:ea typeface="+mn-ea"/>
                <a:cs typeface="+mn-cs"/>
              </a:rPr>
              <a:t> to each saved item</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Save an item and show new column in </a:t>
            </a:r>
            <a:r>
              <a:rPr lang="en-US" sz="1600" kern="1200" baseline="0" dirty="0" err="1" smtClean="0">
                <a:solidFill>
                  <a:schemeClr val="tx1"/>
                </a:solidFill>
                <a:effectLst/>
                <a:latin typeface="Segoe UI" pitchFamily="34" charset="0"/>
                <a:ea typeface="+mn-ea"/>
                <a:cs typeface="+mn-cs"/>
              </a:rPr>
              <a:t>db</a:t>
            </a:r>
            <a:endParaRPr lang="en-US" sz="1600" kern="1200" baseline="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Update Read script to add a where clause on </a:t>
            </a:r>
            <a:r>
              <a:rPr lang="en-US" sz="1600" kern="1200" baseline="0" dirty="0" err="1" smtClean="0">
                <a:solidFill>
                  <a:schemeClr val="tx1"/>
                </a:solidFill>
                <a:effectLst/>
                <a:latin typeface="Segoe UI" pitchFamily="34" charset="0"/>
                <a:ea typeface="+mn-ea"/>
                <a:cs typeface="+mn-cs"/>
              </a:rPr>
              <a:t>userId</a:t>
            </a:r>
            <a:endParaRPr lang="en-US" sz="1600" kern="1200" baseline="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Rerun / refresh and show that only your data is available now</a:t>
            </a:r>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17</a:t>
            </a:fld>
            <a:endParaRPr lang="en-US" dirty="0"/>
          </a:p>
        </p:txBody>
      </p:sp>
    </p:spTree>
    <p:extLst>
      <p:ext uri="{BB962C8B-B14F-4D97-AF65-F5344CB8AC3E}">
        <p14:creationId xmlns:p14="http://schemas.microsoft.com/office/powerpoint/2010/main" val="748172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Review Custom API</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Earlier</a:t>
            </a:r>
            <a:r>
              <a:rPr lang="en-US" sz="1600" kern="1200" baseline="0" dirty="0" smtClean="0">
                <a:solidFill>
                  <a:schemeClr val="tx1"/>
                </a:solidFill>
                <a:effectLst/>
                <a:latin typeface="Segoe UI" pitchFamily="34" charset="0"/>
                <a:ea typeface="+mn-ea"/>
                <a:cs typeface="+mn-cs"/>
              </a:rPr>
              <a:t> we saw how to execute scripts during a CRUD operation against a table.  </a:t>
            </a:r>
            <a:r>
              <a:rPr lang="en-US" sz="1600" kern="1200" dirty="0" smtClean="0">
                <a:solidFill>
                  <a:schemeClr val="tx1"/>
                </a:solidFill>
                <a:effectLst/>
                <a:latin typeface="Segoe UI" pitchFamily="34" charset="0"/>
                <a:ea typeface="+mn-ea"/>
                <a:cs typeface="+mn-cs"/>
              </a:rPr>
              <a:t>Sometimes you don</a:t>
            </a:r>
            <a:r>
              <a:rPr lang="fr-FR" sz="1600" kern="1200" dirty="0" smtClean="0">
                <a:solidFill>
                  <a:schemeClr val="tx1"/>
                </a:solidFill>
                <a:effectLst/>
                <a:latin typeface="Segoe UI" pitchFamily="34" charset="0"/>
                <a:ea typeface="+mn-ea"/>
                <a:cs typeface="+mn-cs"/>
              </a:rPr>
              <a:t>’</a:t>
            </a:r>
            <a:r>
              <a:rPr lang="en-US" sz="1600" kern="1200" dirty="0" smtClean="0">
                <a:solidFill>
                  <a:schemeClr val="tx1"/>
                </a:solidFill>
                <a:effectLst/>
                <a:latin typeface="Segoe UI" pitchFamily="34" charset="0"/>
                <a:ea typeface="+mn-ea"/>
                <a:cs typeface="+mn-cs"/>
              </a:rPr>
              <a:t>t</a:t>
            </a:r>
            <a:r>
              <a:rPr lang="en-US" sz="1600" kern="1200" baseline="0" dirty="0" smtClean="0">
                <a:solidFill>
                  <a:schemeClr val="tx1"/>
                </a:solidFill>
                <a:effectLst/>
                <a:latin typeface="Segoe UI" pitchFamily="34" charset="0"/>
                <a:ea typeface="+mn-ea"/>
                <a:cs typeface="+mn-cs"/>
              </a:rPr>
              <a:t> want to hit a table because you’re not necessarily doing anything with SQL</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This is easy to accomplish with Custom API</a:t>
            </a: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A Custom API is a</a:t>
            </a:r>
            <a:r>
              <a:rPr lang="en-US" sz="1600" kern="1200" baseline="0" dirty="0" smtClean="0">
                <a:solidFill>
                  <a:schemeClr val="tx1"/>
                </a:solidFill>
                <a:effectLst/>
                <a:latin typeface="Segoe UI" pitchFamily="34" charset="0"/>
                <a:ea typeface="+mn-ea"/>
                <a:cs typeface="+mn-cs"/>
              </a:rPr>
              <a:t> non-table based script that is exposed by a REST API with the following methods:</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GET</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POST</a:t>
            </a:r>
            <a:br>
              <a:rPr lang="en-US" sz="1600" kern="1200" baseline="0" dirty="0" smtClean="0">
                <a:solidFill>
                  <a:schemeClr val="tx1"/>
                </a:solidFill>
                <a:effectLst/>
                <a:latin typeface="Segoe UI" pitchFamily="34" charset="0"/>
                <a:ea typeface="+mn-ea"/>
                <a:cs typeface="+mn-cs"/>
              </a:rPr>
            </a:br>
            <a:r>
              <a:rPr lang="en-US" sz="1600" kern="1200" baseline="0" dirty="0" smtClean="0">
                <a:solidFill>
                  <a:schemeClr val="tx1"/>
                </a:solidFill>
                <a:effectLst/>
                <a:latin typeface="Segoe UI" pitchFamily="34" charset="0"/>
                <a:ea typeface="+mn-ea"/>
                <a:cs typeface="+mn-cs"/>
              </a:rPr>
              <a:t>PUT</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PATCH</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DELETE</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You can set permissions on these operations just like with table operations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endParaRPr lang="en-US" sz="1600"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18</a:t>
            </a:fld>
            <a:endParaRPr lang="en-US" dirty="0"/>
          </a:p>
        </p:txBody>
      </p:sp>
    </p:spTree>
    <p:extLst>
      <p:ext uri="{BB962C8B-B14F-4D97-AF65-F5344CB8AC3E}">
        <p14:creationId xmlns:p14="http://schemas.microsoft.com/office/powerpoint/2010/main" val="34579369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Review</a:t>
            </a:r>
            <a:r>
              <a:rPr lang="en-US" sz="1600" kern="1200" baseline="0" dirty="0" smtClean="0">
                <a:solidFill>
                  <a:schemeClr val="tx1"/>
                </a:solidFill>
                <a:effectLst/>
                <a:latin typeface="Segoe UI" pitchFamily="34" charset="0"/>
                <a:ea typeface="+mn-ea"/>
                <a:cs typeface="+mn-cs"/>
              </a:rPr>
              <a:t> the scheduler</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If you want to do backend processing you can do that with Mobile Services</a:t>
            </a:r>
            <a:r>
              <a:rPr lang="en-US" sz="1600" kern="1200" baseline="0" dirty="0" smtClean="0">
                <a:solidFill>
                  <a:schemeClr val="tx1"/>
                </a:solidFill>
                <a:effectLst/>
                <a:latin typeface="Segoe UI" pitchFamily="34" charset="0"/>
                <a:ea typeface="+mn-ea"/>
                <a:cs typeface="+mn-cs"/>
              </a:rPr>
              <a:t> as well</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Scheduler</a:t>
            </a:r>
            <a:r>
              <a:rPr lang="en-US" sz="1600" kern="1200" baseline="0" dirty="0" smtClean="0">
                <a:solidFill>
                  <a:schemeClr val="tx1"/>
                </a:solidFill>
                <a:effectLst/>
                <a:latin typeface="Segoe UI" pitchFamily="34" charset="0"/>
                <a:ea typeface="+mn-ea"/>
                <a:cs typeface="+mn-cs"/>
              </a:rPr>
              <a:t> allows you to generate scripts which can run either on a scheduled basis or on demand</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The frequency and length of execution is based off of your service level</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This is ideal for doing any sort of backend data processing or recurring server side functionality you need</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19</a:t>
            </a:fld>
            <a:endParaRPr lang="en-US" dirty="0"/>
          </a:p>
        </p:txBody>
      </p:sp>
    </p:spTree>
    <p:extLst>
      <p:ext uri="{BB962C8B-B14F-4D97-AF65-F5344CB8AC3E}">
        <p14:creationId xmlns:p14="http://schemas.microsoft.com/office/powerpoint/2010/main" val="40240469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Show Custom API as a means of executing script that is not</a:t>
            </a:r>
            <a:r>
              <a:rPr lang="en-US" sz="1600" kern="1200" baseline="0" dirty="0" smtClean="0">
                <a:solidFill>
                  <a:schemeClr val="tx1"/>
                </a:solidFill>
                <a:effectLst/>
                <a:latin typeface="Segoe UI" pitchFamily="34" charset="0"/>
                <a:ea typeface="+mn-ea"/>
                <a:cs typeface="+mn-cs"/>
              </a:rPr>
              <a:t> tide to a CRUD operation. Also show scheduler executing script on a schedule</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Demo:</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Custom</a:t>
            </a:r>
            <a:r>
              <a:rPr lang="en-US" sz="1600" kern="1200" baseline="0" dirty="0" smtClean="0">
                <a:solidFill>
                  <a:schemeClr val="tx1"/>
                </a:solidFill>
                <a:effectLst/>
                <a:latin typeface="Segoe UI" pitchFamily="34" charset="0"/>
                <a:ea typeface="+mn-ea"/>
                <a:cs typeface="+mn-cs"/>
              </a:rPr>
              <a:t> API: http://www.windowsazure.com/en-us/develop/mobile/tutorials/create-pull-notifications-dotnet/</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Scheduler: </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Script: http://www.windowsazure.com/en-us/develop/mobile/tutorials/schedule-backend-tasks/ </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Video: http://channel9.msdn.com/Series/Windows-Azure-Mobile-Services/Windows-Store-app-Getting-Started-with-the-Windows-Azure-Mobile-Services-Scheduler</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Let’s take a</a:t>
            </a:r>
            <a:r>
              <a:rPr lang="en-US" sz="1600" kern="1200" baseline="0" dirty="0" smtClean="0">
                <a:solidFill>
                  <a:schemeClr val="tx1"/>
                </a:solidFill>
                <a:effectLst/>
                <a:latin typeface="Segoe UI" pitchFamily="34" charset="0"/>
                <a:ea typeface="+mn-ea"/>
                <a:cs typeface="+mn-cs"/>
              </a:rPr>
              <a:t> look at the features we just talked about</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Create a scheduled job, show the different options</a:t>
            </a:r>
            <a:r>
              <a:rPr lang="en-US" sz="1600" kern="1200" baseline="0" dirty="0" smtClean="0">
                <a:solidFill>
                  <a:schemeClr val="tx1"/>
                </a:solidFill>
                <a:effectLst/>
                <a:latin typeface="Segoe UI" pitchFamily="34" charset="0"/>
                <a:ea typeface="+mn-ea"/>
                <a:cs typeface="+mn-cs"/>
              </a:rPr>
              <a:t> for scheduling it.  Show it’s Run Now feature</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Generate a Custom API and show how you export the functionality for each HTTP method</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20</a:t>
            </a:fld>
            <a:endParaRPr lang="en-US" dirty="0"/>
          </a:p>
        </p:txBody>
      </p:sp>
    </p:spTree>
    <p:extLst>
      <p:ext uri="{BB962C8B-B14F-4D97-AF65-F5344CB8AC3E}">
        <p14:creationId xmlns:p14="http://schemas.microsoft.com/office/powerpoint/2010/main" val="32693129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Overview of what the session will cover.</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n/a</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Today we’ll speak about the following things:</a:t>
            </a:r>
          </a:p>
          <a:p>
            <a:pPr marL="780943" lvl="1" indent="-171450">
              <a:buFont typeface="Arial" pitchFamily="34" charset="0"/>
              <a:buChar char="•"/>
            </a:pPr>
            <a:r>
              <a:rPr lang="en-US" sz="1600" kern="1200" dirty="0" smtClean="0">
                <a:solidFill>
                  <a:schemeClr val="tx1"/>
                </a:solidFill>
                <a:effectLst/>
                <a:latin typeface="Segoe UI" pitchFamily="34" charset="0"/>
                <a:ea typeface="+mn-ea"/>
                <a:cs typeface="+mn-cs"/>
              </a:rPr>
              <a:t>Mobile</a:t>
            </a:r>
            <a:r>
              <a:rPr lang="en-US" sz="1600" kern="1200" baseline="0" dirty="0" smtClean="0">
                <a:solidFill>
                  <a:schemeClr val="tx1"/>
                </a:solidFill>
                <a:effectLst/>
                <a:latin typeface="Segoe UI" pitchFamily="34" charset="0"/>
                <a:ea typeface="+mn-ea"/>
                <a:cs typeface="+mn-cs"/>
              </a:rPr>
              <a:t> Services</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Features of mobile services including</a:t>
            </a:r>
          </a:p>
          <a:p>
            <a:pPr marL="1390437" lvl="2" indent="-171450">
              <a:buFont typeface="Arial" pitchFamily="34" charset="0"/>
              <a:buChar char="•"/>
            </a:pPr>
            <a:r>
              <a:rPr lang="en-US" sz="1600" kern="1200" baseline="0" dirty="0" smtClean="0">
                <a:solidFill>
                  <a:schemeClr val="tx1"/>
                </a:solidFill>
                <a:effectLst/>
                <a:latin typeface="Segoe UI" pitchFamily="34" charset="0"/>
                <a:ea typeface="+mn-ea"/>
                <a:cs typeface="+mn-cs"/>
              </a:rPr>
              <a:t>Data Storage</a:t>
            </a:r>
          </a:p>
          <a:p>
            <a:pPr marL="1390437" lvl="2" indent="-171450">
              <a:buFont typeface="Arial" pitchFamily="34" charset="0"/>
              <a:buChar char="•"/>
            </a:pPr>
            <a:r>
              <a:rPr lang="en-US" sz="1600" kern="1200" baseline="0" dirty="0" smtClean="0">
                <a:solidFill>
                  <a:schemeClr val="tx1"/>
                </a:solidFill>
                <a:effectLst/>
                <a:latin typeface="Segoe UI" pitchFamily="34" charset="0"/>
                <a:ea typeface="+mn-ea"/>
                <a:cs typeface="+mn-cs"/>
              </a:rPr>
              <a:t>Push notifications</a:t>
            </a:r>
          </a:p>
          <a:p>
            <a:pPr marL="1390437" lvl="2" indent="-171450">
              <a:buFont typeface="Arial" pitchFamily="34" charset="0"/>
              <a:buChar char="•"/>
            </a:pPr>
            <a:r>
              <a:rPr lang="en-US" sz="1600" kern="1200" baseline="0" dirty="0" smtClean="0">
                <a:solidFill>
                  <a:schemeClr val="tx1"/>
                </a:solidFill>
                <a:effectLst/>
                <a:latin typeface="Segoe UI" pitchFamily="34" charset="0"/>
                <a:ea typeface="+mn-ea"/>
                <a:cs typeface="+mn-cs"/>
              </a:rPr>
              <a:t>Security and authentication</a:t>
            </a:r>
          </a:p>
          <a:p>
            <a:pPr marL="1390437" lvl="2" indent="-171450">
              <a:buFont typeface="Arial" pitchFamily="34" charset="0"/>
              <a:buChar char="•"/>
            </a:pPr>
            <a:r>
              <a:rPr lang="en-US" sz="1600" kern="1200" baseline="0" dirty="0" smtClean="0">
                <a:solidFill>
                  <a:schemeClr val="tx1"/>
                </a:solidFill>
                <a:effectLst/>
                <a:latin typeface="Segoe UI" pitchFamily="34" charset="0"/>
                <a:ea typeface="+mn-ea"/>
                <a:cs typeface="+mn-cs"/>
              </a:rPr>
              <a:t>Scaling, </a:t>
            </a:r>
            <a:r>
              <a:rPr lang="en-US" sz="1600" kern="1200" baseline="0" dirty="0" err="1" smtClean="0">
                <a:solidFill>
                  <a:schemeClr val="tx1"/>
                </a:solidFill>
                <a:effectLst/>
                <a:latin typeface="Segoe UI" pitchFamily="34" charset="0"/>
                <a:ea typeface="+mn-ea"/>
                <a:cs typeface="+mn-cs"/>
              </a:rPr>
              <a:t>etc</a:t>
            </a:r>
            <a:endParaRPr lang="en-US" sz="1600" kern="1200" baseline="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At the end we should have time for questions</a:t>
            </a:r>
            <a:endParaRPr lang="en-US" sz="1600" kern="1200" dirty="0" smtClean="0">
              <a:solidFill>
                <a:schemeClr val="tx1"/>
              </a:solidFill>
              <a:effectLst/>
              <a:latin typeface="Segoe UI" pitchFamily="34" charset="0"/>
              <a:ea typeface="+mn-ea"/>
              <a:cs typeface="+mn-cs"/>
            </a:endParaRPr>
          </a:p>
          <a:p>
            <a:pPr marL="0" lvl="0" indent="0">
              <a:buFont typeface="Arial" pitchFamily="34" charset="0"/>
              <a:buNone/>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endParaRPr lang="en-US" sz="1600"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3</a:t>
            </a:fld>
            <a:endParaRPr lang="en-US" dirty="0"/>
          </a:p>
        </p:txBody>
      </p:sp>
    </p:spTree>
    <p:extLst>
      <p:ext uri="{BB962C8B-B14F-4D97-AF65-F5344CB8AC3E}">
        <p14:creationId xmlns:p14="http://schemas.microsoft.com/office/powerpoint/2010/main" val="33045335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Review diagnostics, logging, and scale</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n/a</a:t>
            </a:r>
          </a:p>
          <a:p>
            <a:pPr marL="0" lvl="0" indent="0">
              <a:buFont typeface="Arial" pitchFamily="34" charset="0"/>
              <a:buNone/>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Out of the box, Mobile</a:t>
            </a:r>
            <a:r>
              <a:rPr lang="en-US" sz="1600" kern="1200" baseline="0" dirty="0" smtClean="0">
                <a:solidFill>
                  <a:schemeClr val="tx1"/>
                </a:solidFill>
                <a:effectLst/>
                <a:latin typeface="Segoe UI" pitchFamily="34" charset="0"/>
                <a:ea typeface="+mn-ea"/>
                <a:cs typeface="+mn-cs"/>
              </a:rPr>
              <a:t> Services gives you insight into the number of API calls, devices, and data out</a:t>
            </a:r>
            <a:endParaRPr lang="en-US" sz="1600" kern="1200" dirty="0" smtClean="0">
              <a:solidFill>
                <a:schemeClr val="tx1"/>
              </a:solidFill>
              <a:effectLst/>
              <a:latin typeface="Segoe UI" pitchFamily="34" charset="0"/>
              <a:ea typeface="+mn-ea"/>
              <a:cs typeface="+mn-cs"/>
            </a:endParaRPr>
          </a:p>
          <a:p>
            <a:pPr marL="171450" marR="0" lvl="0" indent="-171450" algn="l" defTabSz="1218987" rtl="0" eaLnBrk="1" fontAlgn="auto" latinLnBrk="0" hangingPunct="1">
              <a:lnSpc>
                <a:spcPct val="100000"/>
              </a:lnSpc>
              <a:spcBef>
                <a:spcPts val="0"/>
              </a:spcBef>
              <a:spcAft>
                <a:spcPts val="0"/>
              </a:spcAft>
              <a:buClrTx/>
              <a:buSzTx/>
              <a:buFont typeface="Arial" pitchFamily="34" charset="0"/>
              <a:buChar char="•"/>
              <a:tabLst/>
              <a:defRPr/>
            </a:pPr>
            <a:r>
              <a:rPr lang="en-US" sz="1600" kern="1200" baseline="0" dirty="0" smtClean="0">
                <a:solidFill>
                  <a:schemeClr val="tx1"/>
                </a:solidFill>
                <a:effectLst/>
                <a:latin typeface="Segoe UI" pitchFamily="34" charset="0"/>
                <a:ea typeface="+mn-ea"/>
                <a:cs typeface="+mn-cs"/>
              </a:rPr>
              <a:t>Any uncaught errors will automatically be logged, you can also log information on your own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Scaling Mobile Services is based</a:t>
            </a:r>
            <a:r>
              <a:rPr lang="en-US" sz="1600" kern="1200" baseline="0" dirty="0" smtClean="0">
                <a:solidFill>
                  <a:schemeClr val="tx1"/>
                </a:solidFill>
                <a:effectLst/>
                <a:latin typeface="Segoe UI" pitchFamily="34" charset="0"/>
                <a:ea typeface="+mn-ea"/>
                <a:cs typeface="+mn-cs"/>
              </a:rPr>
              <a:t> off of the number of API calls you use in a month (more on this in a second)</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You can also scale your SQL DB and server</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endParaRPr lang="en-US" sz="1600"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21</a:t>
            </a:fld>
            <a:endParaRPr lang="en-US" dirty="0"/>
          </a:p>
        </p:txBody>
      </p:sp>
    </p:spTree>
    <p:extLst>
      <p:ext uri="{BB962C8B-B14F-4D97-AF65-F5344CB8AC3E}">
        <p14:creationId xmlns:p14="http://schemas.microsoft.com/office/powerpoint/2010/main" val="21699414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Review scale levels</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Let’s talk more about the scale</a:t>
            </a:r>
            <a:r>
              <a:rPr lang="en-US" sz="1600" kern="1200" baseline="0" dirty="0" smtClean="0">
                <a:solidFill>
                  <a:schemeClr val="tx1"/>
                </a:solidFill>
                <a:effectLst/>
                <a:latin typeface="Segoe UI" pitchFamily="34" charset="0"/>
                <a:ea typeface="+mn-ea"/>
                <a:cs typeface="+mn-cs"/>
              </a:rPr>
              <a:t> options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First</a:t>
            </a:r>
            <a:r>
              <a:rPr lang="en-US" sz="1600" kern="1200" baseline="0" dirty="0" smtClean="0">
                <a:solidFill>
                  <a:schemeClr val="tx1"/>
                </a:solidFill>
                <a:effectLst/>
                <a:latin typeface="Segoe UI" pitchFamily="34" charset="0"/>
                <a:ea typeface="+mn-ea"/>
                <a:cs typeface="+mn-cs"/>
              </a:rPr>
              <a:t> there is a free level of Mobile Services which gives you 500k API calls for your whole subscription per month</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Standard is 1.5M API calls per unit in a month</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Premium is 15M API calls per unit in a month</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Any notes go here</a:t>
            </a:r>
          </a:p>
          <a:p>
            <a:endParaRPr lang="en-US" sz="1600"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22</a:t>
            </a:fld>
            <a:endParaRPr lang="en-US" dirty="0"/>
          </a:p>
        </p:txBody>
      </p:sp>
    </p:spTree>
    <p:extLst>
      <p:ext uri="{BB962C8B-B14F-4D97-AF65-F5344CB8AC3E}">
        <p14:creationId xmlns:p14="http://schemas.microsoft.com/office/powerpoint/2010/main" val="29923309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Show diagnostics,</a:t>
            </a:r>
            <a:r>
              <a:rPr lang="en-US" sz="1600" kern="1200" baseline="0" dirty="0" smtClean="0">
                <a:solidFill>
                  <a:schemeClr val="tx1"/>
                </a:solidFill>
                <a:effectLst/>
                <a:latin typeface="Segoe UI" pitchFamily="34" charset="0"/>
                <a:ea typeface="+mn-ea"/>
                <a:cs typeface="+mn-cs"/>
              </a:rPr>
              <a:t> logging and scale in the portal.</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Demo:</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These</a:t>
            </a:r>
            <a:r>
              <a:rPr lang="en-US" sz="1600" kern="1200" baseline="0" dirty="0" smtClean="0">
                <a:solidFill>
                  <a:schemeClr val="tx1"/>
                </a:solidFill>
                <a:effectLst/>
                <a:latin typeface="Segoe UI" pitchFamily="34" charset="0"/>
                <a:ea typeface="+mn-ea"/>
                <a:cs typeface="+mn-cs"/>
              </a:rPr>
              <a:t> steps are self explanatory</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Let’s take a</a:t>
            </a:r>
            <a:r>
              <a:rPr lang="en-US" sz="1600" kern="1200" baseline="0" dirty="0" smtClean="0">
                <a:solidFill>
                  <a:schemeClr val="tx1"/>
                </a:solidFill>
                <a:effectLst/>
                <a:latin typeface="Segoe UI" pitchFamily="34" charset="0"/>
                <a:ea typeface="+mn-ea"/>
                <a:cs typeface="+mn-cs"/>
              </a:rPr>
              <a:t> look at those three things</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Go to the dashboard</a:t>
            </a:r>
            <a:r>
              <a:rPr lang="en-US" sz="1600" kern="1200" baseline="0" dirty="0" smtClean="0">
                <a:solidFill>
                  <a:schemeClr val="tx1"/>
                </a:solidFill>
                <a:effectLst/>
                <a:latin typeface="Segoe UI" pitchFamily="34" charset="0"/>
                <a:ea typeface="+mn-ea"/>
                <a:cs typeface="+mn-cs"/>
              </a:rPr>
              <a:t> and show the diagnostics</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Go to the logging page and show any logs</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Go to the scale tab:</a:t>
            </a:r>
          </a:p>
          <a:p>
            <a:pPr marL="780943" lvl="1" indent="-171450">
              <a:buFont typeface="Arial" pitchFamily="34" charset="0"/>
              <a:buChar char="•"/>
            </a:pPr>
            <a:r>
              <a:rPr lang="en-US" kern="1200" baseline="0" dirty="0" smtClean="0">
                <a:solidFill>
                  <a:schemeClr val="tx1"/>
                </a:solidFill>
                <a:effectLst/>
                <a:latin typeface="Segoe UI" pitchFamily="34" charset="0"/>
                <a:ea typeface="+mn-ea"/>
                <a:cs typeface="+mn-cs"/>
              </a:rPr>
              <a:t>Switch between free, standard, premium</a:t>
            </a:r>
          </a:p>
          <a:p>
            <a:pPr marL="780943" lvl="1" indent="-171450">
              <a:buFont typeface="Arial" pitchFamily="34" charset="0"/>
              <a:buChar char="•"/>
            </a:pPr>
            <a:r>
              <a:rPr lang="en-US" kern="1200" baseline="0" dirty="0" smtClean="0">
                <a:solidFill>
                  <a:schemeClr val="tx1"/>
                </a:solidFill>
                <a:effectLst/>
                <a:latin typeface="Segoe UI" pitchFamily="34" charset="0"/>
                <a:ea typeface="+mn-ea"/>
                <a:cs typeface="+mn-cs"/>
              </a:rPr>
              <a:t>Show </a:t>
            </a:r>
            <a:r>
              <a:rPr lang="en-US" kern="1200" baseline="0" dirty="0" err="1" smtClean="0">
                <a:solidFill>
                  <a:schemeClr val="tx1"/>
                </a:solidFill>
                <a:effectLst/>
                <a:latin typeface="Segoe UI" pitchFamily="34" charset="0"/>
                <a:ea typeface="+mn-ea"/>
                <a:cs typeface="+mn-cs"/>
              </a:rPr>
              <a:t>Autoscale</a:t>
            </a:r>
            <a:r>
              <a:rPr lang="en-US" kern="1200" baseline="0" dirty="0" smtClean="0">
                <a:solidFill>
                  <a:schemeClr val="tx1"/>
                </a:solidFill>
                <a:effectLst/>
                <a:latin typeface="Segoe UI" pitchFamily="34" charset="0"/>
                <a:ea typeface="+mn-ea"/>
                <a:cs typeface="+mn-cs"/>
              </a:rPr>
              <a:t>, talk about how that works</a:t>
            </a:r>
          </a:p>
          <a:p>
            <a:pPr marL="780943" lvl="1" indent="-171450">
              <a:buFont typeface="Arial" pitchFamily="34" charset="0"/>
              <a:buChar char="•"/>
            </a:pPr>
            <a:r>
              <a:rPr lang="en-US" kern="1200" baseline="0" dirty="0" smtClean="0">
                <a:solidFill>
                  <a:schemeClr val="tx1"/>
                </a:solidFill>
                <a:effectLst/>
                <a:latin typeface="Segoe UI" pitchFamily="34" charset="0"/>
                <a:ea typeface="+mn-ea"/>
                <a:cs typeface="+mn-cs"/>
              </a:rPr>
              <a:t>Show changing unit count</a:t>
            </a:r>
          </a:p>
          <a:p>
            <a:pPr marL="780943" lvl="1" indent="-171450">
              <a:buFont typeface="Arial" pitchFamily="34" charset="0"/>
              <a:buChar char="•"/>
            </a:pPr>
            <a:r>
              <a:rPr lang="en-US" kern="1200" baseline="0" dirty="0" smtClean="0">
                <a:solidFill>
                  <a:schemeClr val="tx1"/>
                </a:solidFill>
                <a:effectLst/>
                <a:latin typeface="Segoe UI" pitchFamily="34" charset="0"/>
                <a:ea typeface="+mn-ea"/>
                <a:cs typeface="+mn-cs"/>
              </a:rPr>
              <a:t>Show changing the DB scale</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23</a:t>
            </a:fld>
            <a:endParaRPr lang="en-US" dirty="0"/>
          </a:p>
        </p:txBody>
      </p:sp>
    </p:spTree>
    <p:extLst>
      <p:ext uri="{BB962C8B-B14F-4D97-AF65-F5344CB8AC3E}">
        <p14:creationId xmlns:p14="http://schemas.microsoft.com/office/powerpoint/2010/main" val="23104396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Review</a:t>
            </a:r>
            <a:r>
              <a:rPr lang="en-US" sz="1600" kern="1200" baseline="0" dirty="0" smtClean="0">
                <a:solidFill>
                  <a:schemeClr val="tx1"/>
                </a:solidFill>
                <a:effectLst/>
                <a:latin typeface="Segoe UI" pitchFamily="34" charset="0"/>
                <a:ea typeface="+mn-ea"/>
                <a:cs typeface="+mn-cs"/>
              </a:rPr>
              <a:t> tiers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Let’s look at</a:t>
            </a:r>
            <a:r>
              <a:rPr lang="en-US" sz="1600" kern="1200" baseline="0" dirty="0" smtClean="0">
                <a:solidFill>
                  <a:schemeClr val="tx1"/>
                </a:solidFill>
                <a:effectLst/>
                <a:latin typeface="Segoe UI" pitchFamily="34" charset="0"/>
                <a:ea typeface="+mn-ea"/>
                <a:cs typeface="+mn-cs"/>
              </a:rPr>
              <a:t> the tiers in more detail</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Review each tier and how it differs</a:t>
            </a: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For</a:t>
            </a:r>
            <a:r>
              <a:rPr lang="en-US" sz="1600" kern="1200" baseline="0" dirty="0" smtClean="0">
                <a:solidFill>
                  <a:schemeClr val="tx1"/>
                </a:solidFill>
                <a:effectLst/>
                <a:latin typeface="Segoe UI" pitchFamily="34" charset="0"/>
                <a:ea typeface="+mn-ea"/>
                <a:cs typeface="+mn-cs"/>
              </a:rPr>
              <a:t> SQL Database, explain there is a 20mb free DB you can use (one per sub) but SQL is charged SEPARATELY from Mobile Services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Pricing has been left off of</a:t>
            </a:r>
            <a:r>
              <a:rPr lang="en-US" sz="1600" kern="1200" baseline="0" dirty="0" smtClean="0">
                <a:solidFill>
                  <a:schemeClr val="tx1"/>
                </a:solidFill>
                <a:effectLst/>
                <a:latin typeface="Segoe UI" pitchFamily="34" charset="0"/>
                <a:ea typeface="+mn-ea"/>
                <a:cs typeface="+mn-cs"/>
              </a:rPr>
              <a:t> this slide in case of changes but you should have a good idea of what the pricing per unit should be going into this</a:t>
            </a:r>
            <a:endParaRPr lang="en-US" sz="1600" kern="1200" dirty="0" smtClean="0">
              <a:solidFill>
                <a:schemeClr val="tx1"/>
              </a:solidFill>
              <a:effectLst/>
              <a:latin typeface="Segoe UI" pitchFamily="34" charset="0"/>
              <a:ea typeface="+mn-ea"/>
              <a:cs typeface="+mn-cs"/>
            </a:endParaRPr>
          </a:p>
          <a:p>
            <a:endParaRPr lang="en-US" sz="1600"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24</a:t>
            </a:fld>
            <a:endParaRPr lang="en-US" dirty="0"/>
          </a:p>
        </p:txBody>
      </p:sp>
    </p:spTree>
    <p:extLst>
      <p:ext uri="{BB962C8B-B14F-4D97-AF65-F5344CB8AC3E}">
        <p14:creationId xmlns:p14="http://schemas.microsoft.com/office/powerpoint/2010/main" val="21502575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Highlight the features Mobile Services offered</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n/a</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In Review</a:t>
            </a:r>
          </a:p>
          <a:p>
            <a:pPr marL="780943" lvl="1" indent="-171450">
              <a:buFont typeface="Arial" pitchFamily="34" charset="0"/>
              <a:buChar char="•"/>
            </a:pPr>
            <a:r>
              <a:rPr lang="en-US" sz="1600" kern="1200" dirty="0" smtClean="0">
                <a:solidFill>
                  <a:schemeClr val="tx1"/>
                </a:solidFill>
                <a:effectLst/>
                <a:latin typeface="Segoe UI" pitchFamily="34" charset="0"/>
                <a:ea typeface="+mn-ea"/>
                <a:cs typeface="+mn-cs"/>
              </a:rPr>
              <a:t>Mobile Services is a Backend-as-a-Service</a:t>
            </a:r>
            <a:r>
              <a:rPr lang="en-US" sz="1600" kern="1200" baseline="0" dirty="0" smtClean="0">
                <a:solidFill>
                  <a:schemeClr val="tx1"/>
                </a:solidFill>
                <a:effectLst/>
                <a:latin typeface="Segoe UI" pitchFamily="34" charset="0"/>
                <a:ea typeface="+mn-ea"/>
                <a:cs typeface="+mn-cs"/>
              </a:rPr>
              <a:t> (</a:t>
            </a:r>
            <a:r>
              <a:rPr lang="en-US" sz="1600" kern="1200" baseline="0" dirty="0" err="1" smtClean="0">
                <a:solidFill>
                  <a:schemeClr val="tx1"/>
                </a:solidFill>
                <a:effectLst/>
                <a:latin typeface="Segoe UI" pitchFamily="34" charset="0"/>
                <a:ea typeface="+mn-ea"/>
                <a:cs typeface="+mn-cs"/>
              </a:rPr>
              <a:t>BaaS</a:t>
            </a:r>
            <a:r>
              <a:rPr lang="en-US" sz="1600" kern="1200" baseline="0" dirty="0" smtClean="0">
                <a:solidFill>
                  <a:schemeClr val="tx1"/>
                </a:solidFill>
                <a:effectLst/>
                <a:latin typeface="Segoe UI" pitchFamily="34" charset="0"/>
                <a:ea typeface="+mn-ea"/>
                <a:cs typeface="+mn-cs"/>
              </a:rPr>
              <a:t>).</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Instead of coding, testing, deploying, and maintaining your own backend, you spin up a Mobile Service and can instantly take advantage of a ton of great features.</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These features include:</a:t>
            </a:r>
          </a:p>
          <a:p>
            <a:pPr marL="1390437" lvl="2" indent="-171450">
              <a:buFont typeface="Arial" pitchFamily="34" charset="0"/>
              <a:buChar char="•"/>
            </a:pPr>
            <a:r>
              <a:rPr lang="en-US" sz="1600" kern="1200" baseline="0" dirty="0" smtClean="0">
                <a:solidFill>
                  <a:schemeClr val="tx1"/>
                </a:solidFill>
                <a:effectLst/>
                <a:latin typeface="Segoe UI" pitchFamily="34" charset="0"/>
                <a:ea typeface="+mn-ea"/>
                <a:cs typeface="+mn-cs"/>
              </a:rPr>
              <a:t>Data storage powered by SQL Database (but not requiring you to be a DBA)</a:t>
            </a:r>
          </a:p>
          <a:p>
            <a:pPr marL="1390437" lvl="2" indent="-171450">
              <a:buFont typeface="Arial" pitchFamily="34" charset="0"/>
              <a:buChar char="•"/>
            </a:pPr>
            <a:r>
              <a:rPr lang="en-US" sz="1600" kern="1200" baseline="0" dirty="0" smtClean="0">
                <a:solidFill>
                  <a:schemeClr val="tx1"/>
                </a:solidFill>
                <a:effectLst/>
                <a:latin typeface="Segoe UI" pitchFamily="34" charset="0"/>
                <a:ea typeface="+mn-ea"/>
                <a:cs typeface="+mn-cs"/>
              </a:rPr>
              <a:t>Simple and easy to use push notifications</a:t>
            </a:r>
          </a:p>
          <a:p>
            <a:pPr marL="1390437" lvl="2" indent="-171450">
              <a:buFont typeface="Arial" pitchFamily="34" charset="0"/>
              <a:buChar char="•"/>
            </a:pPr>
            <a:r>
              <a:rPr lang="en-US" sz="1600" kern="1200" baseline="0" dirty="0" smtClean="0">
                <a:solidFill>
                  <a:schemeClr val="tx1"/>
                </a:solidFill>
                <a:effectLst/>
                <a:latin typeface="Segoe UI" pitchFamily="34" charset="0"/>
                <a:ea typeface="+mn-ea"/>
                <a:cs typeface="+mn-cs"/>
              </a:rPr>
              <a:t>User authentication and data authorization</a:t>
            </a:r>
          </a:p>
          <a:p>
            <a:pPr marL="1390437" lvl="2" indent="-171450">
              <a:buFont typeface="Arial" pitchFamily="34" charset="0"/>
              <a:buChar char="•"/>
            </a:pPr>
            <a:r>
              <a:rPr lang="en-US" sz="1600" kern="1200" baseline="0" dirty="0" smtClean="0">
                <a:solidFill>
                  <a:schemeClr val="tx1"/>
                </a:solidFill>
                <a:effectLst/>
                <a:latin typeface="Segoe UI" pitchFamily="34" charset="0"/>
                <a:ea typeface="+mn-ea"/>
                <a:cs typeface="+mn-cs"/>
              </a:rPr>
              <a:t>Server side logic so you can craft how your application will function on the server.</a:t>
            </a:r>
          </a:p>
          <a:p>
            <a:pPr marL="1390437" lvl="2" indent="-171450">
              <a:buFont typeface="Arial" pitchFamily="34" charset="0"/>
              <a:buChar char="•"/>
            </a:pPr>
            <a:r>
              <a:rPr lang="en-US" sz="1600" kern="1200" baseline="0" dirty="0" smtClean="0">
                <a:solidFill>
                  <a:schemeClr val="tx1"/>
                </a:solidFill>
                <a:effectLst/>
                <a:latin typeface="Segoe UI" pitchFamily="34" charset="0"/>
                <a:ea typeface="+mn-ea"/>
                <a:cs typeface="+mn-cs"/>
              </a:rPr>
              <a:t>Scaling – so you can meet the demand of your mobile apps when they get featured</a:t>
            </a:r>
          </a:p>
          <a:p>
            <a:pPr marL="1390437" lvl="2" indent="-171450">
              <a:buFont typeface="Arial" pitchFamily="34" charset="0"/>
              <a:buChar char="•"/>
            </a:pPr>
            <a:r>
              <a:rPr lang="en-US" sz="1600" kern="1200" baseline="0" dirty="0" smtClean="0">
                <a:solidFill>
                  <a:schemeClr val="tx1"/>
                </a:solidFill>
                <a:effectLst/>
                <a:latin typeface="Segoe UI" pitchFamily="34" charset="0"/>
                <a:ea typeface="+mn-ea"/>
                <a:cs typeface="+mn-cs"/>
              </a:rPr>
              <a:t>Logging and Diagnostics so you can get insight into how your Mobile Service is working</a:t>
            </a:r>
          </a:p>
          <a:p>
            <a:pPr marL="1390437" lvl="2" indent="-171450">
              <a:buFont typeface="Arial" pitchFamily="34" charset="0"/>
              <a:buChar char="•"/>
            </a:pPr>
            <a:r>
              <a:rPr lang="en-US" sz="1600" kern="1200" baseline="0" dirty="0" smtClean="0">
                <a:solidFill>
                  <a:schemeClr val="tx1"/>
                </a:solidFill>
                <a:effectLst/>
                <a:latin typeface="Segoe UI" pitchFamily="34" charset="0"/>
                <a:ea typeface="+mn-ea"/>
                <a:cs typeface="+mn-cs"/>
              </a:rPr>
              <a:t>Backend processing using something called Scheduler</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You may want</a:t>
            </a:r>
            <a:r>
              <a:rPr lang="en-US" sz="1600" kern="1200" baseline="0" dirty="0" smtClean="0">
                <a:solidFill>
                  <a:schemeClr val="tx1"/>
                </a:solidFill>
                <a:effectLst/>
                <a:latin typeface="Segoe UI" pitchFamily="34" charset="0"/>
                <a:ea typeface="+mn-ea"/>
                <a:cs typeface="+mn-cs"/>
              </a:rPr>
              <a:t> to mention at this time that support exists for other platforms as well (Win Store, Win Phone, Android, </a:t>
            </a:r>
            <a:r>
              <a:rPr lang="en-US" sz="1600" kern="1200" baseline="0" dirty="0" err="1" smtClean="0">
                <a:solidFill>
                  <a:schemeClr val="tx1"/>
                </a:solidFill>
                <a:effectLst/>
                <a:latin typeface="Segoe UI" pitchFamily="34" charset="0"/>
                <a:ea typeface="+mn-ea"/>
                <a:cs typeface="+mn-cs"/>
              </a:rPr>
              <a:t>iOS</a:t>
            </a:r>
            <a:r>
              <a:rPr lang="en-US" sz="1600" kern="1200" baseline="0" dirty="0" smtClean="0">
                <a:solidFill>
                  <a:schemeClr val="tx1"/>
                </a:solidFill>
                <a:effectLst/>
                <a:latin typeface="Segoe UI" pitchFamily="34" charset="0"/>
                <a:ea typeface="+mn-ea"/>
                <a:cs typeface="+mn-cs"/>
              </a:rPr>
              <a:t>, HTML/JS, </a:t>
            </a:r>
            <a:r>
              <a:rPr lang="en-US" sz="1600" kern="1200" baseline="0" dirty="0" err="1" smtClean="0">
                <a:solidFill>
                  <a:schemeClr val="tx1"/>
                </a:solidFill>
                <a:effectLst/>
                <a:latin typeface="Segoe UI" pitchFamily="34" charset="0"/>
                <a:ea typeface="+mn-ea"/>
                <a:cs typeface="+mn-cs"/>
              </a:rPr>
              <a:t>Xamarin</a:t>
            </a:r>
            <a:r>
              <a:rPr lang="en-US" sz="1600" kern="1200" baseline="0" dirty="0" smtClean="0">
                <a:solidFill>
                  <a:schemeClr val="tx1"/>
                </a:solidFill>
                <a:effectLst/>
                <a:latin typeface="Segoe UI" pitchFamily="34" charset="0"/>
                <a:ea typeface="+mn-ea"/>
                <a:cs typeface="+mn-cs"/>
              </a:rPr>
              <a:t>, </a:t>
            </a:r>
            <a:r>
              <a:rPr lang="en-US" sz="1600" kern="1200" baseline="0" dirty="0" err="1" smtClean="0">
                <a:solidFill>
                  <a:schemeClr val="tx1"/>
                </a:solidFill>
                <a:effectLst/>
                <a:latin typeface="Segoe UI" pitchFamily="34" charset="0"/>
                <a:ea typeface="+mn-ea"/>
                <a:cs typeface="+mn-cs"/>
              </a:rPr>
              <a:t>etc</a:t>
            </a:r>
            <a:r>
              <a:rPr lang="en-US" sz="1600" kern="1200" baseline="0" dirty="0" smtClean="0">
                <a:solidFill>
                  <a:schemeClr val="tx1"/>
                </a:solidFill>
                <a:effectLst/>
                <a:latin typeface="Segoe UI" pitchFamily="34" charset="0"/>
                <a:ea typeface="+mn-ea"/>
                <a:cs typeface="+mn-cs"/>
              </a:rPr>
              <a:t>)</a:t>
            </a:r>
            <a:endParaRPr lang="en-US" sz="1600" kern="1200" dirty="0" smtClean="0">
              <a:solidFill>
                <a:schemeClr val="tx1"/>
              </a:solidFill>
              <a:effectLst/>
              <a:latin typeface="Segoe UI" pitchFamily="34" charset="0"/>
              <a:ea typeface="+mn-ea"/>
              <a:cs typeface="+mn-cs"/>
            </a:endParaRPr>
          </a:p>
          <a:p>
            <a:endParaRPr lang="en-US" sz="1600"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25</a:t>
            </a:fld>
            <a:endParaRPr lang="en-US" dirty="0"/>
          </a:p>
        </p:txBody>
      </p:sp>
    </p:spTree>
    <p:extLst>
      <p:ext uri="{BB962C8B-B14F-4D97-AF65-F5344CB8AC3E}">
        <p14:creationId xmlns:p14="http://schemas.microsoft.com/office/powerpoint/2010/main" val="35160616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Provide additional resources</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I’ve got a few additional resources</a:t>
            </a:r>
            <a:r>
              <a:rPr lang="en-US" sz="1600" kern="1200" baseline="0" dirty="0" smtClean="0">
                <a:solidFill>
                  <a:schemeClr val="tx1"/>
                </a:solidFill>
                <a:effectLst/>
                <a:latin typeface="Segoe UI" pitchFamily="34" charset="0"/>
                <a:ea typeface="+mn-ea"/>
                <a:cs typeface="+mn-cs"/>
              </a:rPr>
              <a:t> for you</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Sign up for a free trial</a:t>
            </a: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Check out</a:t>
            </a:r>
            <a:r>
              <a:rPr lang="en-US" sz="1600" kern="1200" baseline="0" dirty="0" smtClean="0">
                <a:solidFill>
                  <a:schemeClr val="tx1"/>
                </a:solidFill>
                <a:effectLst/>
                <a:latin typeface="Segoe UI" pitchFamily="34" charset="0"/>
                <a:ea typeface="+mn-ea"/>
                <a:cs typeface="+mn-cs"/>
              </a:rPr>
              <a:t> the Mobile Services </a:t>
            </a:r>
            <a:r>
              <a:rPr lang="en-US" sz="1600" kern="1200" baseline="0" dirty="0" err="1" smtClean="0">
                <a:solidFill>
                  <a:schemeClr val="tx1"/>
                </a:solidFill>
                <a:effectLst/>
                <a:latin typeface="Segoe UI" pitchFamily="34" charset="0"/>
                <a:ea typeface="+mn-ea"/>
                <a:cs typeface="+mn-cs"/>
              </a:rPr>
              <a:t>dev</a:t>
            </a:r>
            <a:r>
              <a:rPr lang="en-US" sz="1600" kern="1200" baseline="0" dirty="0" smtClean="0">
                <a:solidFill>
                  <a:schemeClr val="tx1"/>
                </a:solidFill>
                <a:effectLst/>
                <a:latin typeface="Segoe UI" pitchFamily="34" charset="0"/>
                <a:ea typeface="+mn-ea"/>
                <a:cs typeface="+mn-cs"/>
              </a:rPr>
              <a:t> center for lots of videos, tutorials, and more</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The source code for all of the SDKs is available on </a:t>
            </a:r>
            <a:r>
              <a:rPr lang="en-US" sz="1600" kern="1200" baseline="0" dirty="0" err="1" smtClean="0">
                <a:solidFill>
                  <a:schemeClr val="tx1"/>
                </a:solidFill>
                <a:effectLst/>
                <a:latin typeface="Segoe UI" pitchFamily="34" charset="0"/>
                <a:ea typeface="+mn-ea"/>
                <a:cs typeface="+mn-cs"/>
              </a:rPr>
              <a:t>GitHub</a:t>
            </a:r>
            <a:r>
              <a:rPr lang="en-US" sz="1600" kern="1200" baseline="0" dirty="0" smtClean="0">
                <a:solidFill>
                  <a:schemeClr val="tx1"/>
                </a:solidFill>
                <a:effectLst/>
                <a:latin typeface="Segoe UI" pitchFamily="34" charset="0"/>
                <a:ea typeface="+mn-ea"/>
                <a:cs typeface="+mn-cs"/>
              </a:rPr>
              <a:t> and pull requests are accepted.</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You can always contact </a:t>
            </a:r>
            <a:r>
              <a:rPr lang="en-US" sz="1600" kern="1200" baseline="0" dirty="0" err="1" smtClean="0">
                <a:solidFill>
                  <a:schemeClr val="tx1"/>
                </a:solidFill>
                <a:effectLst/>
                <a:latin typeface="Segoe UI" pitchFamily="34" charset="0"/>
                <a:ea typeface="+mn-ea"/>
                <a:cs typeface="+mn-cs"/>
              </a:rPr>
              <a:t>mobileservices@microsoft.com</a:t>
            </a:r>
            <a:endParaRPr lang="en-US" sz="1600" kern="1200" baseline="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If you have a feature request, we have a user voice open where you can suggest and vote on future features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You may want to put your contact info on this slide as well</a:t>
            </a:r>
          </a:p>
          <a:p>
            <a:endParaRPr lang="en-US" sz="1600"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26</a:t>
            </a:fld>
            <a:endParaRPr lang="en-US" dirty="0"/>
          </a:p>
        </p:txBody>
      </p:sp>
    </p:spTree>
    <p:extLst>
      <p:ext uri="{BB962C8B-B14F-4D97-AF65-F5344CB8AC3E}">
        <p14:creationId xmlns:p14="http://schemas.microsoft.com/office/powerpoint/2010/main" val="34222377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27</a:t>
            </a:fld>
            <a:endParaRPr lang="en-US" dirty="0">
              <a:solidFill>
                <a:prstClr val="black"/>
              </a:solidFill>
            </a:endParaRPr>
          </a:p>
        </p:txBody>
      </p:sp>
    </p:spTree>
    <p:extLst>
      <p:ext uri="{BB962C8B-B14F-4D97-AF65-F5344CB8AC3E}">
        <p14:creationId xmlns:p14="http://schemas.microsoft.com/office/powerpoint/2010/main" val="168144874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Review</a:t>
            </a:r>
            <a:r>
              <a:rPr lang="en-US" sz="1600" kern="1200" baseline="0" dirty="0" smtClean="0">
                <a:solidFill>
                  <a:schemeClr val="tx1"/>
                </a:solidFill>
                <a:effectLst/>
                <a:latin typeface="Segoe UI" pitchFamily="34" charset="0"/>
                <a:ea typeface="+mn-ea"/>
                <a:cs typeface="+mn-cs"/>
              </a:rPr>
              <a:t> Script Source Control, Shared Scripts, and NPM support</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pPr marL="0" lvl="0" indent="0">
              <a:buFont typeface="Arial" pitchFamily="34" charset="0"/>
              <a:buNone/>
            </a:pPr>
            <a:r>
              <a:rPr lang="en-US" sz="1600" kern="1200" dirty="0" smtClean="0">
                <a:solidFill>
                  <a:schemeClr val="tx1"/>
                </a:solidFill>
                <a:effectLst/>
                <a:latin typeface="Segoe UI" pitchFamily="34" charset="0"/>
                <a:ea typeface="+mn-ea"/>
                <a:cs typeface="+mn-cs"/>
              </a:rPr>
              <a:t>Demo:</a:t>
            </a:r>
          </a:p>
          <a:p>
            <a:pPr marL="285750" lvl="0" indent="-285750">
              <a:buFont typeface="Arial" pitchFamily="34" charset="0"/>
              <a:buChar char="•"/>
            </a:pPr>
            <a:r>
              <a:rPr lang="en-US" sz="1600" kern="1200" dirty="0" smtClean="0">
                <a:solidFill>
                  <a:schemeClr val="tx1"/>
                </a:solidFill>
                <a:effectLst/>
                <a:latin typeface="Segoe UI" pitchFamily="34" charset="0"/>
                <a:ea typeface="+mn-ea"/>
                <a:cs typeface="+mn-cs"/>
              </a:rPr>
              <a:t>Script:</a:t>
            </a:r>
            <a:r>
              <a:rPr lang="en-US" sz="1600" kern="1200" baseline="0" dirty="0" smtClean="0">
                <a:solidFill>
                  <a:schemeClr val="tx1"/>
                </a:solidFill>
                <a:effectLst/>
                <a:latin typeface="Segoe UI" pitchFamily="34" charset="0"/>
                <a:ea typeface="+mn-ea"/>
                <a:cs typeface="+mn-cs"/>
              </a:rPr>
              <a:t> http://www.windowsazure.com/en-us/develop/mobile/tutorials/store-scripts-in-source-control/</a:t>
            </a: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When Mobile Services</a:t>
            </a:r>
            <a:r>
              <a:rPr lang="en-US" sz="1600" kern="1200" baseline="0" dirty="0" smtClean="0">
                <a:solidFill>
                  <a:schemeClr val="tx1"/>
                </a:solidFill>
                <a:effectLst/>
                <a:latin typeface="Segoe UI" pitchFamily="34" charset="0"/>
                <a:ea typeface="+mn-ea"/>
                <a:cs typeface="+mn-cs"/>
              </a:rPr>
              <a:t> was launched, you were limited to editing scripts in the portal and using only the modules we made available</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Thankfully now, we’ve opened things up so you can do</a:t>
            </a:r>
            <a:r>
              <a:rPr lang="en-US" sz="1600" kern="1200" baseline="0" dirty="0" smtClean="0">
                <a:solidFill>
                  <a:schemeClr val="tx1"/>
                </a:solidFill>
                <a:effectLst/>
                <a:latin typeface="Segoe UI" pitchFamily="34" charset="0"/>
                <a:ea typeface="+mn-ea"/>
                <a:cs typeface="+mn-cs"/>
              </a:rPr>
              <a:t> so much more.</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Script source control allows you to:</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Create a </a:t>
            </a:r>
            <a:r>
              <a:rPr lang="en-US" sz="1600" kern="1200" baseline="0" dirty="0" err="1" smtClean="0">
                <a:solidFill>
                  <a:schemeClr val="tx1"/>
                </a:solidFill>
                <a:effectLst/>
                <a:latin typeface="Segoe UI" pitchFamily="34" charset="0"/>
                <a:ea typeface="+mn-ea"/>
                <a:cs typeface="+mn-cs"/>
              </a:rPr>
              <a:t>Git</a:t>
            </a:r>
            <a:r>
              <a:rPr lang="en-US" sz="1600" kern="1200" baseline="0" dirty="0" smtClean="0">
                <a:solidFill>
                  <a:schemeClr val="tx1"/>
                </a:solidFill>
                <a:effectLst/>
                <a:latin typeface="Segoe UI" pitchFamily="34" charset="0"/>
                <a:ea typeface="+mn-ea"/>
                <a:cs typeface="+mn-cs"/>
              </a:rPr>
              <a:t> repo where you can pull and push your table, scheduler, custom API scripts and permissions</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Enables you to work on your scripts locally and push them to your Mobile Service</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Shared Scripts enable you to:</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Put functionality you need in several places into a single script which you then mark as exported</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You can then require these scripts from your table, scheduler, and custom API scripts</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Just like creating an NPM module</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NPM support allows you to install from the vast array of NPM modules publicly available and then use from your other scripts</a:t>
            </a:r>
            <a:endParaRPr lang="en-US" sz="1600" kern="1200" dirty="0" smtClean="0">
              <a:solidFill>
                <a:schemeClr val="tx1"/>
              </a:solidFill>
              <a:effectLst/>
              <a:latin typeface="Segoe UI" pitchFamily="34" charset="0"/>
              <a:ea typeface="+mn-ea"/>
              <a:cs typeface="+mn-cs"/>
            </a:endParaRPr>
          </a:p>
          <a:p>
            <a:pPr marL="0" lvl="0" indent="0">
              <a:buFont typeface="Arial" pitchFamily="34" charset="0"/>
              <a:buNone/>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endParaRPr lang="en-US" sz="1600"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29</a:t>
            </a:fld>
            <a:endParaRPr lang="en-US" dirty="0"/>
          </a:p>
        </p:txBody>
      </p:sp>
    </p:spTree>
    <p:extLst>
      <p:ext uri="{BB962C8B-B14F-4D97-AF65-F5344CB8AC3E}">
        <p14:creationId xmlns:p14="http://schemas.microsoft.com/office/powerpoint/2010/main" val="214060081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Demo:</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Show</a:t>
            </a:r>
            <a:r>
              <a:rPr lang="en-US" sz="1600" kern="1200" baseline="0" dirty="0" smtClean="0">
                <a:solidFill>
                  <a:schemeClr val="tx1"/>
                </a:solidFill>
                <a:effectLst/>
                <a:latin typeface="Segoe UI" pitchFamily="34" charset="0"/>
                <a:ea typeface="+mn-ea"/>
                <a:cs typeface="+mn-cs"/>
              </a:rPr>
              <a:t> source control for team environments and NPM support for extensibility for use of modules that do not exist in the box</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Script: http://www.windowsazure.com/en-us/develop/mobile/tutorials/store-scripts-in-source-control/</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pPr/>
              <a:t>30</a:t>
            </a:fld>
            <a:endParaRPr lang="en-US" dirty="0"/>
          </a:p>
        </p:txBody>
      </p:sp>
    </p:spTree>
    <p:extLst>
      <p:ext uri="{BB962C8B-B14F-4D97-AF65-F5344CB8AC3E}">
        <p14:creationId xmlns:p14="http://schemas.microsoft.com/office/powerpoint/2010/main" val="275636159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Review the capabilities of the Command Line Tools</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Earlier</a:t>
            </a:r>
            <a:r>
              <a:rPr lang="en-US" sz="1600" kern="1200" baseline="0" dirty="0" smtClean="0">
                <a:solidFill>
                  <a:schemeClr val="tx1"/>
                </a:solidFill>
                <a:effectLst/>
                <a:latin typeface="Segoe UI" pitchFamily="34" charset="0"/>
                <a:ea typeface="+mn-ea"/>
                <a:cs typeface="+mn-cs"/>
              </a:rPr>
              <a:t> I mentioned the CLI, let’s talk more about that now</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The Azure CLI tools are</a:t>
            </a:r>
            <a:r>
              <a:rPr lang="en-US" sz="1600" kern="1200" baseline="0" dirty="0" smtClean="0">
                <a:solidFill>
                  <a:schemeClr val="tx1"/>
                </a:solidFill>
                <a:effectLst/>
                <a:latin typeface="Segoe UI" pitchFamily="34" charset="0"/>
                <a:ea typeface="+mn-ea"/>
                <a:cs typeface="+mn-cs"/>
              </a:rPr>
              <a:t> available for both PowerShell on Windows and Bash on OS X / Linux</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Some of the capabilities of the CLI are:</a:t>
            </a:r>
          </a:p>
          <a:p>
            <a:pPr marL="780943" lvl="1" indent="-171450">
              <a:buFont typeface="Arial" pitchFamily="34" charset="0"/>
              <a:buChar char="•"/>
            </a:pPr>
            <a:r>
              <a:rPr lang="en-US" sz="1600" kern="1200" dirty="0" smtClean="0">
                <a:solidFill>
                  <a:schemeClr val="tx1"/>
                </a:solidFill>
                <a:effectLst/>
                <a:latin typeface="Segoe UI" pitchFamily="34" charset="0"/>
                <a:ea typeface="+mn-ea"/>
                <a:cs typeface="+mn-cs"/>
              </a:rPr>
              <a:t>Create and delete</a:t>
            </a:r>
            <a:r>
              <a:rPr lang="en-US" sz="1600" kern="1200" baseline="0" dirty="0" smtClean="0">
                <a:solidFill>
                  <a:schemeClr val="tx1"/>
                </a:solidFill>
                <a:effectLst/>
                <a:latin typeface="Segoe UI" pitchFamily="34" charset="0"/>
                <a:ea typeface="+mn-ea"/>
                <a:cs typeface="+mn-cs"/>
              </a:rPr>
              <a:t> services</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Inspect and delete table data</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Create, update, delete tables and permissions</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Create, upload, delete scripts</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Scale up / down services</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Much more (especially with other areas of Azure)</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endParaRPr lang="en-US" sz="1600"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31</a:t>
            </a:fld>
            <a:endParaRPr lang="en-US" dirty="0"/>
          </a:p>
        </p:txBody>
      </p:sp>
    </p:spTree>
    <p:extLst>
      <p:ext uri="{BB962C8B-B14F-4D97-AF65-F5344CB8AC3E}">
        <p14:creationId xmlns:p14="http://schemas.microsoft.com/office/powerpoint/2010/main" val="26463220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Explain what a Backend-as-a-service is</a:t>
            </a: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Explain the features (at a high level) that Mobile</a:t>
            </a:r>
            <a:r>
              <a:rPr lang="en-US" sz="1600" kern="1200" baseline="0" dirty="0" smtClean="0">
                <a:solidFill>
                  <a:schemeClr val="tx1"/>
                </a:solidFill>
                <a:effectLst/>
                <a:latin typeface="Segoe UI" pitchFamily="34" charset="0"/>
                <a:ea typeface="+mn-ea"/>
                <a:cs typeface="+mn-cs"/>
              </a:rPr>
              <a:t> Services offers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Let’s answer</a:t>
            </a:r>
            <a:r>
              <a:rPr lang="en-US" sz="1600" kern="1200" baseline="0" dirty="0" smtClean="0">
                <a:solidFill>
                  <a:schemeClr val="tx1"/>
                </a:solidFill>
                <a:effectLst/>
                <a:latin typeface="Segoe UI" pitchFamily="34" charset="0"/>
                <a:ea typeface="+mn-ea"/>
                <a:cs typeface="+mn-cs"/>
              </a:rPr>
              <a:t> the question, what is Mobile Services?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Mobile Services is a Backend-as-a-Service</a:t>
            </a:r>
            <a:r>
              <a:rPr lang="en-US" sz="1600" kern="1200" baseline="0" dirty="0" smtClean="0">
                <a:solidFill>
                  <a:schemeClr val="tx1"/>
                </a:solidFill>
                <a:effectLst/>
                <a:latin typeface="Segoe UI" pitchFamily="34" charset="0"/>
                <a:ea typeface="+mn-ea"/>
                <a:cs typeface="+mn-cs"/>
              </a:rPr>
              <a:t> (</a:t>
            </a:r>
            <a:r>
              <a:rPr lang="en-US" sz="1600" kern="1200" baseline="0" dirty="0" err="1" smtClean="0">
                <a:solidFill>
                  <a:schemeClr val="tx1"/>
                </a:solidFill>
                <a:effectLst/>
                <a:latin typeface="Segoe UI" pitchFamily="34" charset="0"/>
                <a:ea typeface="+mn-ea"/>
                <a:cs typeface="+mn-cs"/>
              </a:rPr>
              <a:t>BaaS</a:t>
            </a:r>
            <a:r>
              <a:rPr lang="en-US" sz="1600" kern="1200" baseline="0" dirty="0" smtClean="0">
                <a:solidFill>
                  <a:schemeClr val="tx1"/>
                </a:solidFill>
                <a:effectLst/>
                <a:latin typeface="Segoe UI" pitchFamily="34" charset="0"/>
                <a:ea typeface="+mn-ea"/>
                <a:cs typeface="+mn-cs"/>
              </a:rPr>
              <a:t>).</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Instead of coding, testing, deploying, and maintaining your own backend, you spin up a Mobile Service and can instantly take advantage of a ton of great features.</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These features include:</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Data storage powered by SQL Database (but not requiring you to be a DBA)</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Simple and easy to use push notifications</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User authentication and data authorization</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Server side logic so you can craft how your application will function on the server.</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Scaling – so you can meet the demand of your mobile apps when they get featured</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Logging and Diagnostics so you can get insight into how your Mobile Service is working</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Backend processing using something called Scheduler</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You may want</a:t>
            </a:r>
            <a:r>
              <a:rPr lang="en-US" sz="1600" kern="1200" baseline="0" dirty="0" smtClean="0">
                <a:solidFill>
                  <a:schemeClr val="tx1"/>
                </a:solidFill>
                <a:effectLst/>
                <a:latin typeface="Segoe UI" pitchFamily="34" charset="0"/>
                <a:ea typeface="+mn-ea"/>
                <a:cs typeface="+mn-cs"/>
              </a:rPr>
              <a:t> to mention at this time that support exists for other platforms as well (Win Store, Win Phone, Android, </a:t>
            </a:r>
            <a:r>
              <a:rPr lang="en-US" sz="1600" kern="1200" baseline="0" dirty="0" err="1" smtClean="0">
                <a:solidFill>
                  <a:schemeClr val="tx1"/>
                </a:solidFill>
                <a:effectLst/>
                <a:latin typeface="Segoe UI" pitchFamily="34" charset="0"/>
                <a:ea typeface="+mn-ea"/>
                <a:cs typeface="+mn-cs"/>
              </a:rPr>
              <a:t>iOS</a:t>
            </a:r>
            <a:r>
              <a:rPr lang="en-US" sz="1600" kern="1200" baseline="0" dirty="0" smtClean="0">
                <a:solidFill>
                  <a:schemeClr val="tx1"/>
                </a:solidFill>
                <a:effectLst/>
                <a:latin typeface="Segoe UI" pitchFamily="34" charset="0"/>
                <a:ea typeface="+mn-ea"/>
                <a:cs typeface="+mn-cs"/>
              </a:rPr>
              <a:t>, HTML/JS, </a:t>
            </a:r>
            <a:r>
              <a:rPr lang="en-US" sz="1600" kern="1200" baseline="0" dirty="0" err="1" smtClean="0">
                <a:solidFill>
                  <a:schemeClr val="tx1"/>
                </a:solidFill>
                <a:effectLst/>
                <a:latin typeface="Segoe UI" pitchFamily="34" charset="0"/>
                <a:ea typeface="+mn-ea"/>
                <a:cs typeface="+mn-cs"/>
              </a:rPr>
              <a:t>Xamarin</a:t>
            </a:r>
            <a:r>
              <a:rPr lang="en-US" sz="1600" kern="1200" baseline="0" dirty="0" smtClean="0">
                <a:solidFill>
                  <a:schemeClr val="tx1"/>
                </a:solidFill>
                <a:effectLst/>
                <a:latin typeface="Segoe UI" pitchFamily="34" charset="0"/>
                <a:ea typeface="+mn-ea"/>
                <a:cs typeface="+mn-cs"/>
              </a:rPr>
              <a:t>, </a:t>
            </a:r>
            <a:r>
              <a:rPr lang="en-US" sz="1600" kern="1200" baseline="0" dirty="0" err="1" smtClean="0">
                <a:solidFill>
                  <a:schemeClr val="tx1"/>
                </a:solidFill>
                <a:effectLst/>
                <a:latin typeface="Segoe UI" pitchFamily="34" charset="0"/>
                <a:ea typeface="+mn-ea"/>
                <a:cs typeface="+mn-cs"/>
              </a:rPr>
              <a:t>etc</a:t>
            </a:r>
            <a:r>
              <a:rPr lang="en-US" sz="1600" kern="1200" baseline="0" dirty="0" smtClean="0">
                <a:solidFill>
                  <a:schemeClr val="tx1"/>
                </a:solidFill>
                <a:effectLst/>
                <a:latin typeface="Segoe UI" pitchFamily="34" charset="0"/>
                <a:ea typeface="+mn-ea"/>
                <a:cs typeface="+mn-cs"/>
              </a:rPr>
              <a:t>)</a:t>
            </a:r>
            <a:endParaRPr lang="en-US" sz="1600" kern="1200" dirty="0" smtClean="0">
              <a:solidFill>
                <a:schemeClr val="tx1"/>
              </a:solidFill>
              <a:effectLst/>
              <a:latin typeface="Segoe UI" pitchFamily="34" charset="0"/>
              <a:ea typeface="+mn-ea"/>
              <a:cs typeface="+mn-cs"/>
            </a:endParaRPr>
          </a:p>
          <a:p>
            <a:endParaRPr lang="en-US" sz="1600"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4</a:t>
            </a:fld>
            <a:endParaRPr lang="en-US" dirty="0"/>
          </a:p>
        </p:txBody>
      </p:sp>
    </p:spTree>
    <p:extLst>
      <p:ext uri="{BB962C8B-B14F-4D97-AF65-F5344CB8AC3E}">
        <p14:creationId xmlns:p14="http://schemas.microsoft.com/office/powerpoint/2010/main" val="314821854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Show CLI in action</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n/a</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Let’s just see a couple things in action with the CLI</a:t>
            </a:r>
            <a:endParaRPr lang="en-US" sz="1600" kern="1200" baseline="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Run a few different CLI commands such</a:t>
            </a:r>
            <a:r>
              <a:rPr lang="en-US" sz="1600" kern="1200" baseline="0" dirty="0" smtClean="0">
                <a:solidFill>
                  <a:schemeClr val="tx1"/>
                </a:solidFill>
                <a:effectLst/>
                <a:latin typeface="Segoe UI" pitchFamily="34" charset="0"/>
                <a:ea typeface="+mn-ea"/>
                <a:cs typeface="+mn-cs"/>
              </a:rPr>
              <a:t> as:</a:t>
            </a:r>
          </a:p>
          <a:p>
            <a:pPr marL="780943" lvl="1" indent="-171450">
              <a:buFont typeface="Arial" pitchFamily="34" charset="0"/>
              <a:buChar char="•"/>
            </a:pPr>
            <a:r>
              <a:rPr lang="en-US" kern="1200" baseline="0" dirty="0" smtClean="0">
                <a:solidFill>
                  <a:schemeClr val="tx1"/>
                </a:solidFill>
                <a:effectLst/>
                <a:latin typeface="Segoe UI" pitchFamily="34" charset="0"/>
                <a:ea typeface="+mn-ea"/>
                <a:cs typeface="+mn-cs"/>
              </a:rPr>
              <a:t>Azure mobile list</a:t>
            </a:r>
          </a:p>
          <a:p>
            <a:pPr marL="780943" lvl="1" indent="-171450">
              <a:buFont typeface="Arial" pitchFamily="34" charset="0"/>
              <a:buChar char="•"/>
            </a:pPr>
            <a:r>
              <a:rPr lang="en-US" kern="1200" baseline="0" dirty="0" smtClean="0">
                <a:solidFill>
                  <a:schemeClr val="tx1"/>
                </a:solidFill>
                <a:effectLst/>
                <a:latin typeface="Segoe UI" pitchFamily="34" charset="0"/>
                <a:ea typeface="+mn-ea"/>
                <a:cs typeface="+mn-cs"/>
              </a:rPr>
              <a:t>Azure mobile </a:t>
            </a:r>
            <a:r>
              <a:rPr lang="en-US" kern="1200" baseline="0" dirty="0" err="1" smtClean="0">
                <a:solidFill>
                  <a:schemeClr val="tx1"/>
                </a:solidFill>
                <a:effectLst/>
                <a:latin typeface="Segoe UI" pitchFamily="34" charset="0"/>
                <a:ea typeface="+mn-ea"/>
                <a:cs typeface="+mn-cs"/>
              </a:rPr>
              <a:t>config</a:t>
            </a:r>
            <a:r>
              <a:rPr lang="en-US" kern="1200" baseline="0" dirty="0" smtClean="0">
                <a:solidFill>
                  <a:schemeClr val="tx1"/>
                </a:solidFill>
                <a:effectLst/>
                <a:latin typeface="Segoe UI" pitchFamily="34" charset="0"/>
                <a:ea typeface="+mn-ea"/>
                <a:cs typeface="+mn-cs"/>
              </a:rPr>
              <a:t> list &lt;</a:t>
            </a:r>
            <a:r>
              <a:rPr lang="en-US" kern="1200" baseline="0" dirty="0" err="1" smtClean="0">
                <a:solidFill>
                  <a:schemeClr val="tx1"/>
                </a:solidFill>
                <a:effectLst/>
                <a:latin typeface="Segoe UI" pitchFamily="34" charset="0"/>
                <a:ea typeface="+mn-ea"/>
                <a:cs typeface="+mn-cs"/>
              </a:rPr>
              <a:t>yourmobileservicename</a:t>
            </a:r>
            <a:r>
              <a:rPr lang="en-US" kern="1200" baseline="0" dirty="0" smtClean="0">
                <a:solidFill>
                  <a:schemeClr val="tx1"/>
                </a:solidFill>
                <a:effectLst/>
                <a:latin typeface="Segoe UI" pitchFamily="34" charset="0"/>
                <a:ea typeface="+mn-ea"/>
                <a:cs typeface="+mn-cs"/>
              </a:rPr>
              <a:t>&gt;</a:t>
            </a:r>
          </a:p>
          <a:p>
            <a:pPr marL="780943" lvl="1" indent="-171450">
              <a:buFont typeface="Arial" pitchFamily="34" charset="0"/>
              <a:buChar char="•"/>
            </a:pPr>
            <a:r>
              <a:rPr lang="en-US" kern="1200" baseline="0" dirty="0" err="1" smtClean="0">
                <a:solidFill>
                  <a:schemeClr val="tx1"/>
                </a:solidFill>
                <a:effectLst/>
                <a:latin typeface="Segoe UI" pitchFamily="34" charset="0"/>
                <a:ea typeface="+mn-ea"/>
                <a:cs typeface="+mn-cs"/>
              </a:rPr>
              <a:t>etc</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32</a:t>
            </a:fld>
            <a:endParaRPr lang="en-US" dirty="0"/>
          </a:p>
        </p:txBody>
      </p:sp>
    </p:spTree>
    <p:extLst>
      <p:ext uri="{BB962C8B-B14F-4D97-AF65-F5344CB8AC3E}">
        <p14:creationId xmlns:p14="http://schemas.microsoft.com/office/powerpoint/2010/main" val="230667676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Review different authorization</a:t>
            </a:r>
            <a:r>
              <a:rPr lang="en-US" sz="1600" kern="1200" baseline="0" dirty="0" smtClean="0">
                <a:solidFill>
                  <a:schemeClr val="tx1"/>
                </a:solidFill>
                <a:effectLst/>
                <a:latin typeface="Segoe UI" pitchFamily="34" charset="0"/>
                <a:ea typeface="+mn-ea"/>
                <a:cs typeface="+mn-cs"/>
              </a:rPr>
              <a:t> options for permissions on tables and custom APIs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Let’s move into authentication</a:t>
            </a:r>
            <a:r>
              <a:rPr lang="en-US" sz="1600" kern="1200" baseline="0" dirty="0" smtClean="0">
                <a:solidFill>
                  <a:schemeClr val="tx1"/>
                </a:solidFill>
                <a:effectLst/>
                <a:latin typeface="Segoe UI" pitchFamily="34" charset="0"/>
                <a:ea typeface="+mn-ea"/>
                <a:cs typeface="+mn-cs"/>
              </a:rPr>
              <a:t> and authorization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When you generate a table, you’re generating</a:t>
            </a:r>
            <a:r>
              <a:rPr lang="en-US" sz="1600" kern="1200" baseline="0" dirty="0" smtClean="0">
                <a:solidFill>
                  <a:schemeClr val="tx1"/>
                </a:solidFill>
                <a:effectLst/>
                <a:latin typeface="Segoe UI" pitchFamily="34" charset="0"/>
                <a:ea typeface="+mn-ea"/>
                <a:cs typeface="+mn-cs"/>
              </a:rPr>
              <a:t> a REST API which then passes the request through to your scripts</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However, there is also a security layer there</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This security layer makes sure that you have the appropriate permission to make it through to the script layer</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This permission is something you can set for each individual operation against a table (so insert can be different from delete, </a:t>
            </a:r>
            <a:r>
              <a:rPr lang="en-US" sz="1600" kern="1200" baseline="0" dirty="0" err="1" smtClean="0">
                <a:solidFill>
                  <a:schemeClr val="tx1"/>
                </a:solidFill>
                <a:effectLst/>
                <a:latin typeface="Segoe UI" pitchFamily="34" charset="0"/>
                <a:ea typeface="+mn-ea"/>
                <a:cs typeface="+mn-cs"/>
              </a:rPr>
              <a:t>etc</a:t>
            </a:r>
            <a:r>
              <a:rPr lang="en-US" sz="1600" kern="1200" baseline="0" dirty="0" smtClean="0">
                <a:solidFill>
                  <a:schemeClr val="tx1"/>
                </a:solidFill>
                <a:effectLst/>
                <a:latin typeface="Segoe UI" pitchFamily="34" charset="0"/>
                <a:ea typeface="+mn-ea"/>
                <a:cs typeface="+mn-cs"/>
              </a:rPr>
              <a:t>)</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The first mode is “Everyone” this means you don’t need any additional checks to perform the operation, if the API endpoint is known, it can be called.</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The second is App Key, this is where you send over an app key as a header with each request.  If you have it and it’s correct, you make it </a:t>
            </a:r>
            <a:r>
              <a:rPr lang="en-US" sz="1600" kern="1200" baseline="0" dirty="0" err="1" smtClean="0">
                <a:solidFill>
                  <a:schemeClr val="tx1"/>
                </a:solidFill>
                <a:effectLst/>
                <a:latin typeface="Segoe UI" pitchFamily="34" charset="0"/>
                <a:ea typeface="+mn-ea"/>
                <a:cs typeface="+mn-cs"/>
              </a:rPr>
              <a:t>htrough</a:t>
            </a:r>
            <a:r>
              <a:rPr lang="en-US" sz="1600" kern="1200" baseline="0" dirty="0" smtClean="0">
                <a:solidFill>
                  <a:schemeClr val="tx1"/>
                </a:solidFill>
                <a:effectLst/>
                <a:latin typeface="Segoe UI" pitchFamily="34" charset="0"/>
                <a:ea typeface="+mn-ea"/>
                <a:cs typeface="+mn-cs"/>
              </a:rPr>
              <a:t>.</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Note that this should only be used during the development stage because once your app is available, people can get access to the key</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The third option is Admin / Scripts.  This is similar to app key in that you pass the master key over as a header.  If you’re sending the master key over, you by pass both the App Key and the Authenticated user restriction we’ll talk about next</a:t>
            </a: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endParaRPr lang="en-US" sz="1600"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33</a:t>
            </a:fld>
            <a:endParaRPr lang="en-US" dirty="0"/>
          </a:p>
        </p:txBody>
      </p:sp>
    </p:spTree>
    <p:extLst>
      <p:ext uri="{BB962C8B-B14F-4D97-AF65-F5344CB8AC3E}">
        <p14:creationId xmlns:p14="http://schemas.microsoft.com/office/powerpoint/2010/main" val="84319570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Review</a:t>
            </a:r>
            <a:r>
              <a:rPr lang="en-US" sz="1600" kern="1200" baseline="0" dirty="0" smtClean="0">
                <a:solidFill>
                  <a:schemeClr val="tx1"/>
                </a:solidFill>
                <a:effectLst/>
                <a:latin typeface="Segoe UI" pitchFamily="34" charset="0"/>
                <a:ea typeface="+mn-ea"/>
                <a:cs typeface="+mn-cs"/>
              </a:rPr>
              <a:t> the flow of authenticating users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There is a fourth</a:t>
            </a:r>
            <a:r>
              <a:rPr lang="en-US" sz="1600" kern="1200" baseline="0" dirty="0" smtClean="0">
                <a:solidFill>
                  <a:schemeClr val="tx1"/>
                </a:solidFill>
                <a:effectLst/>
                <a:latin typeface="Segoe UI" pitchFamily="34" charset="0"/>
                <a:ea typeface="+mn-ea"/>
                <a:cs typeface="+mn-cs"/>
              </a:rPr>
              <a:t> mode of authorization which is “Only authenticated users”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You’ve got a couple options</a:t>
            </a:r>
            <a:r>
              <a:rPr lang="en-US" sz="1600" kern="1200" baseline="0" dirty="0" smtClean="0">
                <a:solidFill>
                  <a:schemeClr val="tx1"/>
                </a:solidFill>
                <a:effectLst/>
                <a:latin typeface="Segoe UI" pitchFamily="34" charset="0"/>
                <a:ea typeface="+mn-ea"/>
                <a:cs typeface="+mn-cs"/>
              </a:rPr>
              <a:t> when it comes to authenticating your users.</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First, Mobile Services has built in support for handling authentication with several popular providers.</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To use this method, you call a login method from the Mobile Services SDK</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This opens a </a:t>
            </a:r>
            <a:r>
              <a:rPr lang="en-US" sz="1600" kern="1200" baseline="0" dirty="0" err="1" smtClean="0">
                <a:solidFill>
                  <a:schemeClr val="tx1"/>
                </a:solidFill>
                <a:effectLst/>
                <a:latin typeface="Segoe UI" pitchFamily="34" charset="0"/>
                <a:ea typeface="+mn-ea"/>
                <a:cs typeface="+mn-cs"/>
              </a:rPr>
              <a:t>webview</a:t>
            </a:r>
            <a:r>
              <a:rPr lang="en-US" sz="1600" kern="1200" baseline="0" dirty="0" smtClean="0">
                <a:solidFill>
                  <a:schemeClr val="tx1"/>
                </a:solidFill>
                <a:effectLst/>
                <a:latin typeface="Segoe UI" pitchFamily="34" charset="0"/>
                <a:ea typeface="+mn-ea"/>
                <a:cs typeface="+mn-cs"/>
              </a:rPr>
              <a:t> which goes to a URL in your Mobile Service which in turn directs you to whichever provider you selected</a:t>
            </a:r>
          </a:p>
          <a:p>
            <a:pPr marL="1390437" lvl="2" indent="-171450">
              <a:buFont typeface="Arial" pitchFamily="34" charset="0"/>
              <a:buChar char="•"/>
            </a:pPr>
            <a:r>
              <a:rPr lang="en-US" sz="1600" kern="1200" baseline="0" dirty="0" smtClean="0">
                <a:solidFill>
                  <a:schemeClr val="tx1"/>
                </a:solidFill>
                <a:effectLst/>
                <a:latin typeface="Segoe UI" pitchFamily="34" charset="0"/>
                <a:ea typeface="+mn-ea"/>
                <a:cs typeface="+mn-cs"/>
              </a:rPr>
              <a:t>Facebook</a:t>
            </a:r>
          </a:p>
          <a:p>
            <a:pPr marL="1390437" lvl="2" indent="-171450">
              <a:buFont typeface="Arial" pitchFamily="34" charset="0"/>
              <a:buChar char="•"/>
            </a:pPr>
            <a:r>
              <a:rPr lang="en-US" sz="1600" kern="1200" baseline="0" dirty="0" smtClean="0">
                <a:solidFill>
                  <a:schemeClr val="tx1"/>
                </a:solidFill>
                <a:effectLst/>
                <a:latin typeface="Segoe UI" pitchFamily="34" charset="0"/>
                <a:ea typeface="+mn-ea"/>
                <a:cs typeface="+mn-cs"/>
              </a:rPr>
              <a:t>Google</a:t>
            </a:r>
          </a:p>
          <a:p>
            <a:pPr marL="1390437" lvl="2" indent="-171450">
              <a:buFont typeface="Arial" pitchFamily="34" charset="0"/>
              <a:buChar char="•"/>
            </a:pPr>
            <a:r>
              <a:rPr lang="en-US" sz="1600" kern="1200" baseline="0" dirty="0" smtClean="0">
                <a:solidFill>
                  <a:schemeClr val="tx1"/>
                </a:solidFill>
                <a:effectLst/>
                <a:latin typeface="Segoe UI" pitchFamily="34" charset="0"/>
                <a:ea typeface="+mn-ea"/>
                <a:cs typeface="+mn-cs"/>
              </a:rPr>
              <a:t>Microsoft</a:t>
            </a:r>
          </a:p>
          <a:p>
            <a:pPr marL="1390437" lvl="2" indent="-171450">
              <a:buFont typeface="Arial" pitchFamily="34" charset="0"/>
              <a:buChar char="•"/>
            </a:pPr>
            <a:r>
              <a:rPr lang="en-US" sz="1600" kern="1200" baseline="0" dirty="0" smtClean="0">
                <a:solidFill>
                  <a:schemeClr val="tx1"/>
                </a:solidFill>
                <a:effectLst/>
                <a:latin typeface="Segoe UI" pitchFamily="34" charset="0"/>
                <a:ea typeface="+mn-ea"/>
                <a:cs typeface="+mn-cs"/>
              </a:rPr>
              <a:t>Twitter</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When the user finishes logging in, they are handed back to your Mobile Service</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The Mobile Service then returns to your app with a User ID and an </a:t>
            </a:r>
            <a:r>
              <a:rPr lang="en-US" sz="1600" kern="1200" baseline="0" dirty="0" err="1" smtClean="0">
                <a:solidFill>
                  <a:schemeClr val="tx1"/>
                </a:solidFill>
                <a:effectLst/>
                <a:latin typeface="Segoe UI" pitchFamily="34" charset="0"/>
                <a:ea typeface="+mn-ea"/>
                <a:cs typeface="+mn-cs"/>
              </a:rPr>
              <a:t>Auth</a:t>
            </a:r>
            <a:r>
              <a:rPr lang="en-US" sz="1600" kern="1200" baseline="0" dirty="0" smtClean="0">
                <a:solidFill>
                  <a:schemeClr val="tx1"/>
                </a:solidFill>
                <a:effectLst/>
                <a:latin typeface="Segoe UI" pitchFamily="34" charset="0"/>
                <a:ea typeface="+mn-ea"/>
                <a:cs typeface="+mn-cs"/>
              </a:rPr>
              <a:t> Token</a:t>
            </a:r>
          </a:p>
          <a:p>
            <a:pPr marL="1390437" lvl="2" indent="-171450">
              <a:buFont typeface="Arial" pitchFamily="34" charset="0"/>
              <a:buChar char="•"/>
            </a:pPr>
            <a:r>
              <a:rPr lang="en-US" sz="1600" kern="1200" baseline="0" dirty="0" smtClean="0">
                <a:solidFill>
                  <a:schemeClr val="tx1"/>
                </a:solidFill>
                <a:effectLst/>
                <a:latin typeface="Segoe UI" pitchFamily="34" charset="0"/>
                <a:ea typeface="+mn-ea"/>
                <a:cs typeface="+mn-cs"/>
              </a:rPr>
              <a:t>The </a:t>
            </a:r>
            <a:r>
              <a:rPr lang="en-US" sz="1600" kern="1200" baseline="0" dirty="0" err="1" smtClean="0">
                <a:solidFill>
                  <a:schemeClr val="tx1"/>
                </a:solidFill>
                <a:effectLst/>
                <a:latin typeface="Segoe UI" pitchFamily="34" charset="0"/>
                <a:ea typeface="+mn-ea"/>
                <a:cs typeface="+mn-cs"/>
              </a:rPr>
              <a:t>Auth</a:t>
            </a:r>
            <a:r>
              <a:rPr lang="en-US" sz="1600" kern="1200" baseline="0" dirty="0" smtClean="0">
                <a:solidFill>
                  <a:schemeClr val="tx1"/>
                </a:solidFill>
                <a:effectLst/>
                <a:latin typeface="Segoe UI" pitchFamily="34" charset="0"/>
                <a:ea typeface="+mn-ea"/>
                <a:cs typeface="+mn-cs"/>
              </a:rPr>
              <a:t> token is important because it’s basically your User ID with some other information that has been signed by the Master Key of your service.</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The alternative flow is to use a native SDK to authenticate your user.</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This gives you back a provider token</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This token can be sent to your Service through another background method which will return a User ID and </a:t>
            </a:r>
            <a:r>
              <a:rPr lang="en-US" sz="1600" kern="1200" baseline="0" dirty="0" err="1" smtClean="0">
                <a:solidFill>
                  <a:schemeClr val="tx1"/>
                </a:solidFill>
                <a:effectLst/>
                <a:latin typeface="Segoe UI" pitchFamily="34" charset="0"/>
                <a:ea typeface="+mn-ea"/>
                <a:cs typeface="+mn-cs"/>
              </a:rPr>
              <a:t>Auth</a:t>
            </a:r>
            <a:r>
              <a:rPr lang="en-US" sz="1600" kern="1200" baseline="0" dirty="0" smtClean="0">
                <a:solidFill>
                  <a:schemeClr val="tx1"/>
                </a:solidFill>
                <a:effectLst/>
                <a:latin typeface="Segoe UI" pitchFamily="34" charset="0"/>
                <a:ea typeface="+mn-ea"/>
                <a:cs typeface="+mn-cs"/>
              </a:rPr>
              <a:t> Token</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Once you’ve got a User ID and token, you can then hit your API and the security layer will check to make sure that User ID and token are valid and unexpired</a:t>
            </a:r>
            <a:endParaRPr lang="en-US" sz="1600" kern="1200" dirty="0" smtClean="0">
              <a:solidFill>
                <a:schemeClr val="tx1"/>
              </a:solidFill>
              <a:effectLst/>
              <a:latin typeface="Segoe UI" pitchFamily="34" charset="0"/>
              <a:ea typeface="+mn-ea"/>
              <a:cs typeface="+mn-cs"/>
            </a:endParaRPr>
          </a:p>
          <a:p>
            <a:pPr marL="0" lvl="0" indent="0">
              <a:buFont typeface="Arial" pitchFamily="34" charset="0"/>
              <a:buNone/>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endParaRPr lang="en-US" sz="1600"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34</a:t>
            </a:fld>
            <a:endParaRPr lang="en-US" dirty="0"/>
          </a:p>
        </p:txBody>
      </p:sp>
    </p:spTree>
    <p:extLst>
      <p:ext uri="{BB962C8B-B14F-4D97-AF65-F5344CB8AC3E}">
        <p14:creationId xmlns:p14="http://schemas.microsoft.com/office/powerpoint/2010/main" val="3869054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This is</a:t>
            </a:r>
            <a:r>
              <a:rPr lang="en-US" sz="1600" kern="1200" baseline="0" dirty="0" smtClean="0">
                <a:solidFill>
                  <a:schemeClr val="tx1"/>
                </a:solidFill>
                <a:effectLst/>
                <a:latin typeface="Segoe UI" pitchFamily="34" charset="0"/>
                <a:ea typeface="+mn-ea"/>
                <a:cs typeface="+mn-cs"/>
              </a:rPr>
              <a:t> an appendix slide to explain the </a:t>
            </a:r>
            <a:r>
              <a:rPr lang="en-US" sz="1600" kern="1200" baseline="0" dirty="0" err="1" smtClean="0">
                <a:solidFill>
                  <a:schemeClr val="tx1"/>
                </a:solidFill>
                <a:effectLst/>
                <a:latin typeface="Segoe UI" pitchFamily="34" charset="0"/>
                <a:ea typeface="+mn-ea"/>
                <a:cs typeface="+mn-cs"/>
              </a:rPr>
              <a:t>Oauth</a:t>
            </a:r>
            <a:r>
              <a:rPr lang="en-US" sz="1600" kern="1200" baseline="0" dirty="0" smtClean="0">
                <a:solidFill>
                  <a:schemeClr val="tx1"/>
                </a:solidFill>
                <a:effectLst/>
                <a:latin typeface="Segoe UI" pitchFamily="34" charset="0"/>
                <a:ea typeface="+mn-ea"/>
                <a:cs typeface="+mn-cs"/>
              </a:rPr>
              <a:t> authentication flow</a:t>
            </a:r>
            <a:endParaRPr lang="en-US" sz="1600"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35</a:t>
            </a:fld>
            <a:endParaRPr lang="en-US" dirty="0"/>
          </a:p>
        </p:txBody>
      </p:sp>
    </p:spTree>
    <p:extLst>
      <p:ext uri="{BB962C8B-B14F-4D97-AF65-F5344CB8AC3E}">
        <p14:creationId xmlns:p14="http://schemas.microsoft.com/office/powerpoint/2010/main" val="14263040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Break into the first demo showing creating a mobile service and running the client code.</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endParaRPr lang="en-US" sz="1600" b="1"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Demo:</a:t>
            </a:r>
            <a:endParaRPr lang="en-US" sz="1600" b="1" kern="1200" baseline="0" dirty="0" smtClean="0">
              <a:solidFill>
                <a:schemeClr val="tx1"/>
              </a:solidFill>
              <a:effectLst/>
              <a:latin typeface="Segoe UI" pitchFamily="34" charset="0"/>
              <a:ea typeface="+mn-ea"/>
              <a:cs typeface="+mn-cs"/>
            </a:endParaRPr>
          </a:p>
          <a:p>
            <a:pPr marL="285750" indent="-285750">
              <a:buFont typeface="Arial" panose="020B0604020202020204" pitchFamily="34" charset="0"/>
              <a:buChar char="•"/>
            </a:pPr>
            <a:r>
              <a:rPr lang="en-US" sz="1600" b="0" kern="1200" dirty="0" smtClean="0">
                <a:solidFill>
                  <a:schemeClr val="tx1"/>
                </a:solidFill>
                <a:effectLst/>
                <a:latin typeface="Segoe UI" pitchFamily="34" charset="0"/>
                <a:ea typeface="+mn-ea"/>
                <a:cs typeface="+mn-cs"/>
              </a:rPr>
              <a:t>Script: http://www.windowsazure.com/en-us/develop/mobile/tutorials/get-started/ </a:t>
            </a:r>
          </a:p>
          <a:p>
            <a:pPr marL="285750" indent="-285750">
              <a:buFont typeface="Arial" panose="020B0604020202020204" pitchFamily="34" charset="0"/>
              <a:buChar char="•"/>
            </a:pPr>
            <a:r>
              <a:rPr lang="en-US" sz="1600" b="0" kern="1200" dirty="0" smtClean="0">
                <a:solidFill>
                  <a:schemeClr val="tx1"/>
                </a:solidFill>
                <a:effectLst/>
                <a:latin typeface="Segoe UI" pitchFamily="34" charset="0"/>
                <a:ea typeface="+mn-ea"/>
                <a:cs typeface="+mn-cs"/>
              </a:rPr>
              <a:t>Video: http://channel9.msdn.com/Series/Windows-Azure-Mobile-Services/Introduction-to-Windows-Azure-Mobile-Services </a:t>
            </a:r>
          </a:p>
          <a:p>
            <a:pPr marL="285750" indent="-285750">
              <a:buFont typeface="Arial" panose="020B0604020202020204" pitchFamily="34" charset="0"/>
              <a:buChar char="•"/>
            </a:pPr>
            <a:endParaRPr lang="en-US" sz="1600" b="1"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n/a</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Let’s take a look at creating a new Mobile Service and then get</a:t>
            </a:r>
            <a:r>
              <a:rPr lang="en-US" sz="1600" kern="1200" baseline="0" dirty="0" smtClean="0">
                <a:solidFill>
                  <a:schemeClr val="tx1"/>
                </a:solidFill>
                <a:effectLst/>
                <a:latin typeface="Segoe UI" pitchFamily="34" charset="0"/>
                <a:ea typeface="+mn-ea"/>
                <a:cs typeface="+mn-cs"/>
              </a:rPr>
              <a:t> it running locally</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Jump to the portal and spin</a:t>
            </a:r>
            <a:r>
              <a:rPr lang="en-US" sz="1600" kern="1200" baseline="0" dirty="0" smtClean="0">
                <a:solidFill>
                  <a:schemeClr val="tx1"/>
                </a:solidFill>
                <a:effectLst/>
                <a:latin typeface="Segoe UI" pitchFamily="34" charset="0"/>
                <a:ea typeface="+mn-ea"/>
                <a:cs typeface="+mn-cs"/>
              </a:rPr>
              <a:t> up a new Mobile Service</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Make sure to comment on creating a table causing a REST API to be spun up</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Follow the “create a new app” guide and download the client side code</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Run the client app</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Walk through the client source code</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Mention Mobile Services using dynamic schematization to inspect your data and create new columns to store your data in</a:t>
            </a:r>
            <a:endParaRPr lang="en-US" sz="1600" kern="1200" dirty="0" smtClean="0">
              <a:solidFill>
                <a:schemeClr val="tx1"/>
              </a:solidFill>
              <a:effectLst/>
              <a:latin typeface="Segoe UI" pitchFamily="34" charset="0"/>
              <a:ea typeface="+mn-ea"/>
              <a:cs typeface="+mn-cs"/>
            </a:endParaRPr>
          </a:p>
          <a:p>
            <a:endParaRPr lang="en-US" sz="1600"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5</a:t>
            </a:fld>
            <a:endParaRPr lang="en-US" dirty="0"/>
          </a:p>
        </p:txBody>
      </p:sp>
    </p:spTree>
    <p:extLst>
      <p:ext uri="{BB962C8B-B14F-4D97-AF65-F5344CB8AC3E}">
        <p14:creationId xmlns:p14="http://schemas.microsoft.com/office/powerpoint/2010/main" val="3462654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Explain how Mobile Services is backed</a:t>
            </a:r>
            <a:r>
              <a:rPr lang="en-US" sz="1600" kern="1200" baseline="0" dirty="0" smtClean="0">
                <a:solidFill>
                  <a:schemeClr val="tx1"/>
                </a:solidFill>
                <a:effectLst/>
                <a:latin typeface="Segoe UI" pitchFamily="34" charset="0"/>
                <a:ea typeface="+mn-ea"/>
                <a:cs typeface="+mn-cs"/>
              </a:rPr>
              <a:t> by SQL Database and how that data is accessible</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We just saw a great example of how our apps can make use</a:t>
            </a:r>
            <a:r>
              <a:rPr lang="en-US" sz="1600" kern="1200" baseline="0" dirty="0" smtClean="0">
                <a:solidFill>
                  <a:schemeClr val="tx1"/>
                </a:solidFill>
                <a:effectLst/>
                <a:latin typeface="Segoe UI" pitchFamily="34" charset="0"/>
                <a:ea typeface="+mn-ea"/>
                <a:cs typeface="+mn-cs"/>
              </a:rPr>
              <a:t> of the data storage capabilities of Mobile Services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Without having to do more on the server side than say</a:t>
            </a:r>
            <a:r>
              <a:rPr lang="en-US" sz="1600" kern="1200" baseline="0" dirty="0" smtClean="0">
                <a:solidFill>
                  <a:schemeClr val="tx1"/>
                </a:solidFill>
                <a:effectLst/>
                <a:latin typeface="Segoe UI" pitchFamily="34" charset="0"/>
                <a:ea typeface="+mn-ea"/>
                <a:cs typeface="+mn-cs"/>
              </a:rPr>
              <a:t> we wanted a table named </a:t>
            </a:r>
            <a:r>
              <a:rPr lang="en-US" sz="1600" kern="1200" baseline="0" dirty="0" err="1" smtClean="0">
                <a:solidFill>
                  <a:schemeClr val="tx1"/>
                </a:solidFill>
                <a:effectLst/>
                <a:latin typeface="Segoe UI" pitchFamily="34" charset="0"/>
                <a:ea typeface="+mn-ea"/>
                <a:cs typeface="+mn-cs"/>
              </a:rPr>
              <a:t>TodoItem</a:t>
            </a:r>
            <a:r>
              <a:rPr lang="en-US" sz="1600" kern="1200" baseline="0" dirty="0" smtClean="0">
                <a:solidFill>
                  <a:schemeClr val="tx1"/>
                </a:solidFill>
                <a:effectLst/>
                <a:latin typeface="Segoe UI" pitchFamily="34" charset="0"/>
                <a:ea typeface="+mn-ea"/>
                <a:cs typeface="+mn-cs"/>
              </a:rPr>
              <a:t>, we were able to start storing data in our database</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We</a:t>
            </a:r>
            <a:r>
              <a:rPr lang="en-US" sz="1600" kern="1200" baseline="0" dirty="0" smtClean="0">
                <a:solidFill>
                  <a:schemeClr val="tx1"/>
                </a:solidFill>
                <a:effectLst/>
                <a:latin typeface="Segoe UI" pitchFamily="34" charset="0"/>
                <a:ea typeface="+mn-ea"/>
                <a:cs typeface="+mn-cs"/>
              </a:rPr>
              <a:t> created a new DB for this Mobile Service, but, we can use the same database for multiple mobile services.  This is possible because each table created has it’s schema (sort of like a prepended name) set to the name of that mobile service.</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We just saw in the portal that you can see your data.  You can also delete individual rows or clear out (truncate) whole tables.  Additionally you can access the data from:</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The SQL Portal – a </a:t>
            </a:r>
            <a:r>
              <a:rPr lang="en-US" sz="1600" kern="1200" baseline="0" dirty="0" err="1" smtClean="0">
                <a:solidFill>
                  <a:schemeClr val="tx1"/>
                </a:solidFill>
                <a:effectLst/>
                <a:latin typeface="Segoe UI" pitchFamily="34" charset="0"/>
                <a:ea typeface="+mn-ea"/>
                <a:cs typeface="+mn-cs"/>
              </a:rPr>
              <a:t>silverlight</a:t>
            </a:r>
            <a:r>
              <a:rPr lang="en-US" sz="1600" kern="1200" baseline="0" dirty="0" smtClean="0">
                <a:solidFill>
                  <a:schemeClr val="tx1"/>
                </a:solidFill>
                <a:effectLst/>
                <a:latin typeface="Segoe UI" pitchFamily="34" charset="0"/>
                <a:ea typeface="+mn-ea"/>
                <a:cs typeface="+mn-cs"/>
              </a:rPr>
              <a:t> tool used to do DB administration </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SQL Management Studio – the windows based DB administration tool</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The REST API – automatically used by the Mobile Services SDK, can also be accessed from anything capable of doing HTTP calls</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Command Line Interface tools – we’ll look more at these later.</a:t>
            </a:r>
          </a:p>
          <a:p>
            <a:pPr marL="780943" lvl="1"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endParaRPr lang="en-US" sz="1600"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6</a:t>
            </a:fld>
            <a:endParaRPr lang="en-US" dirty="0"/>
          </a:p>
        </p:txBody>
      </p:sp>
    </p:spTree>
    <p:extLst>
      <p:ext uri="{BB962C8B-B14F-4D97-AF65-F5344CB8AC3E}">
        <p14:creationId xmlns:p14="http://schemas.microsoft.com/office/powerpoint/2010/main" val="4247679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Explain</a:t>
            </a:r>
            <a:r>
              <a:rPr lang="en-US" sz="1600" kern="1200" baseline="0" dirty="0" smtClean="0">
                <a:solidFill>
                  <a:schemeClr val="tx1"/>
                </a:solidFill>
                <a:effectLst/>
                <a:latin typeface="Segoe UI" pitchFamily="34" charset="0"/>
                <a:ea typeface="+mn-ea"/>
                <a:cs typeface="+mn-cs"/>
              </a:rPr>
              <a:t> the REST API</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Continue to point out that the REST API allows anything capable of HTTP to talk to your Mobile Service even if there isn’t an SDK</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Let’s talk more about the REST API</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Whenever you generate a table, the REST API is auto created</a:t>
            </a:r>
            <a:r>
              <a:rPr lang="en-US" sz="1600" kern="1200" baseline="0" dirty="0" smtClean="0">
                <a:solidFill>
                  <a:schemeClr val="tx1"/>
                </a:solidFill>
                <a:effectLst/>
                <a:latin typeface="Segoe UI" pitchFamily="34" charset="0"/>
                <a:ea typeface="+mn-ea"/>
                <a:cs typeface="+mn-cs"/>
              </a:rPr>
              <a:t> for you</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Each of the operations</a:t>
            </a:r>
            <a:r>
              <a:rPr lang="en-US" sz="1600" kern="1200" baseline="0" dirty="0" smtClean="0">
                <a:solidFill>
                  <a:schemeClr val="tx1"/>
                </a:solidFill>
                <a:effectLst/>
                <a:latin typeface="Segoe UI" pitchFamily="34" charset="0"/>
                <a:ea typeface="+mn-ea"/>
                <a:cs typeface="+mn-cs"/>
              </a:rPr>
              <a:t> for your table are available from https://</a:t>
            </a:r>
            <a:r>
              <a:rPr lang="en-US" sz="1600" kern="1200" baseline="0" dirty="0" err="1" smtClean="0">
                <a:solidFill>
                  <a:schemeClr val="tx1"/>
                </a:solidFill>
                <a:effectLst/>
                <a:latin typeface="Segoe UI" pitchFamily="34" charset="0"/>
                <a:ea typeface="+mn-ea"/>
                <a:cs typeface="+mn-cs"/>
              </a:rPr>
              <a:t>yourmobileservice.azure-mobile.net</a:t>
            </a:r>
            <a:r>
              <a:rPr lang="en-US" sz="1600" kern="1200" baseline="0" dirty="0" smtClean="0">
                <a:solidFill>
                  <a:schemeClr val="tx1"/>
                </a:solidFill>
                <a:effectLst/>
                <a:latin typeface="Segoe UI" pitchFamily="34" charset="0"/>
                <a:ea typeface="+mn-ea"/>
                <a:cs typeface="+mn-cs"/>
              </a:rPr>
              <a:t>/tables/*</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Operations match up like so:</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Create – POST</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Read – GET</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Update – PATCH</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Delete – DELETE</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For reading items, you can use the SDK to generate a filter (as we did to filter out completed items) which will automatically be converted to an ODATA filter in the query string and then to a SQL query on the server side.</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endParaRPr lang="en-US" sz="1600"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7</a:t>
            </a:fld>
            <a:endParaRPr lang="en-US" dirty="0"/>
          </a:p>
        </p:txBody>
      </p:sp>
    </p:spTree>
    <p:extLst>
      <p:ext uri="{BB962C8B-B14F-4D97-AF65-F5344CB8AC3E}">
        <p14:creationId xmlns:p14="http://schemas.microsoft.com/office/powerpoint/2010/main" val="6065180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Explain how Mobile</a:t>
            </a:r>
            <a:r>
              <a:rPr lang="en-US" sz="1600" kern="1200" baseline="0" dirty="0" smtClean="0">
                <a:solidFill>
                  <a:schemeClr val="tx1"/>
                </a:solidFill>
                <a:effectLst/>
                <a:latin typeface="Segoe UI" pitchFamily="34" charset="0"/>
                <a:ea typeface="+mn-ea"/>
                <a:cs typeface="+mn-cs"/>
              </a:rPr>
              <a:t> Services maps data types sent over as JSON to SQL types when it uses dynamic schematization to create new columns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Let’s talk about how Mobile</a:t>
            </a:r>
            <a:r>
              <a:rPr lang="en-US" sz="1600" kern="1200" baseline="0" dirty="0" smtClean="0">
                <a:solidFill>
                  <a:schemeClr val="tx1"/>
                </a:solidFill>
                <a:effectLst/>
                <a:latin typeface="Segoe UI" pitchFamily="34" charset="0"/>
                <a:ea typeface="+mn-ea"/>
                <a:cs typeface="+mn-cs"/>
              </a:rPr>
              <a:t> Services creates new DB columns next</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As we said before,</a:t>
            </a:r>
            <a:r>
              <a:rPr lang="en-US" sz="1600" kern="1200" baseline="0" dirty="0" smtClean="0">
                <a:solidFill>
                  <a:schemeClr val="tx1"/>
                </a:solidFill>
                <a:effectLst/>
                <a:latin typeface="Segoe UI" pitchFamily="34" charset="0"/>
                <a:ea typeface="+mn-ea"/>
                <a:cs typeface="+mn-cs"/>
              </a:rPr>
              <a:t> Mobile Services uses Dynamic Schematization to inspect the data you send over to create new columns</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This is the mapping it uses:</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Numbers are stored as float(53)</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Booleans are stored as a bit</a:t>
            </a:r>
          </a:p>
          <a:p>
            <a:pPr marL="780943" lvl="1" indent="-171450">
              <a:buFont typeface="Arial" pitchFamily="34" charset="0"/>
              <a:buChar char="•"/>
            </a:pPr>
            <a:r>
              <a:rPr lang="en-US" sz="1600" kern="1200" baseline="0" dirty="0" err="1" smtClean="0">
                <a:solidFill>
                  <a:schemeClr val="tx1"/>
                </a:solidFill>
                <a:effectLst/>
                <a:latin typeface="Segoe UI" pitchFamily="34" charset="0"/>
                <a:ea typeface="+mn-ea"/>
                <a:cs typeface="+mn-cs"/>
              </a:rPr>
              <a:t>DateTime</a:t>
            </a:r>
            <a:r>
              <a:rPr lang="en-US" sz="1600" kern="1200" baseline="0" dirty="0" smtClean="0">
                <a:solidFill>
                  <a:schemeClr val="tx1"/>
                </a:solidFill>
                <a:effectLst/>
                <a:latin typeface="Segoe UI" pitchFamily="34" charset="0"/>
                <a:ea typeface="+mn-ea"/>
                <a:cs typeface="+mn-cs"/>
              </a:rPr>
              <a:t> are stored as </a:t>
            </a:r>
            <a:r>
              <a:rPr lang="en-US" sz="1600" kern="1200" baseline="0" dirty="0" err="1" smtClean="0">
                <a:solidFill>
                  <a:schemeClr val="tx1"/>
                </a:solidFill>
                <a:effectLst/>
                <a:latin typeface="Segoe UI" pitchFamily="34" charset="0"/>
                <a:ea typeface="+mn-ea"/>
                <a:cs typeface="+mn-cs"/>
              </a:rPr>
              <a:t>DateTimeOffset</a:t>
            </a:r>
            <a:r>
              <a:rPr lang="en-US" sz="1600" kern="1200" baseline="0" dirty="0" smtClean="0">
                <a:solidFill>
                  <a:schemeClr val="tx1"/>
                </a:solidFill>
                <a:effectLst/>
                <a:latin typeface="Segoe UI" pitchFamily="34" charset="0"/>
                <a:ea typeface="+mn-ea"/>
                <a:cs typeface="+mn-cs"/>
              </a:rPr>
              <a:t>(3)</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Strings are stored as </a:t>
            </a:r>
            <a:r>
              <a:rPr lang="en-US" sz="1600" kern="1200" baseline="0" dirty="0" err="1" smtClean="0">
                <a:solidFill>
                  <a:schemeClr val="tx1"/>
                </a:solidFill>
                <a:effectLst/>
                <a:latin typeface="Segoe UI" pitchFamily="34" charset="0"/>
                <a:ea typeface="+mn-ea"/>
                <a:cs typeface="+mn-cs"/>
              </a:rPr>
              <a:t>nvarchar</a:t>
            </a:r>
            <a:r>
              <a:rPr lang="en-US" sz="1600" kern="1200" baseline="0" dirty="0" smtClean="0">
                <a:solidFill>
                  <a:schemeClr val="tx1"/>
                </a:solidFill>
                <a:effectLst/>
                <a:latin typeface="Segoe UI" pitchFamily="34" charset="0"/>
                <a:ea typeface="+mn-ea"/>
                <a:cs typeface="+mn-cs"/>
              </a:rPr>
              <a:t>(max)</a:t>
            </a:r>
            <a:endParaRPr lang="en-US" sz="1600" kern="1200" dirty="0" smtClean="0">
              <a:solidFill>
                <a:schemeClr val="tx1"/>
              </a:solidFill>
              <a:effectLst/>
              <a:latin typeface="Segoe UI" pitchFamily="34" charset="0"/>
              <a:ea typeface="+mn-ea"/>
              <a:cs typeface="+mn-cs"/>
            </a:endParaRPr>
          </a:p>
          <a:p>
            <a:pPr marL="0" lvl="0" indent="0">
              <a:buFont typeface="Arial" pitchFamily="34" charset="0"/>
              <a:buNone/>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You may want to point out that we’re looking to add other types (i.e. GEO)</a:t>
            </a:r>
            <a:r>
              <a:rPr lang="en-US" sz="1600" kern="1200" baseline="0" dirty="0" smtClean="0">
                <a:solidFill>
                  <a:schemeClr val="tx1"/>
                </a:solidFill>
                <a:effectLst/>
                <a:latin typeface="Segoe UI" pitchFamily="34" charset="0"/>
                <a:ea typeface="+mn-ea"/>
                <a:cs typeface="+mn-cs"/>
              </a:rPr>
              <a:t> in the future</a:t>
            </a:r>
            <a:endParaRPr lang="en-US" sz="1600" kern="1200" dirty="0" smtClean="0">
              <a:solidFill>
                <a:schemeClr val="tx1"/>
              </a:solidFill>
              <a:effectLst/>
              <a:latin typeface="Segoe UI" pitchFamily="34" charset="0"/>
              <a:ea typeface="+mn-ea"/>
              <a:cs typeface="+mn-cs"/>
            </a:endParaRPr>
          </a:p>
          <a:p>
            <a:endParaRPr lang="en-US" sz="1600"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8</a:t>
            </a:fld>
            <a:endParaRPr lang="en-US" dirty="0"/>
          </a:p>
        </p:txBody>
      </p:sp>
    </p:spTree>
    <p:extLst>
      <p:ext uri="{BB962C8B-B14F-4D97-AF65-F5344CB8AC3E}">
        <p14:creationId xmlns:p14="http://schemas.microsoft.com/office/powerpoint/2010/main" val="25413631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Start talking about server side scripts</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In addition to creating a REST</a:t>
            </a:r>
            <a:r>
              <a:rPr lang="en-US" sz="1600" kern="1200" baseline="0" dirty="0" smtClean="0">
                <a:solidFill>
                  <a:schemeClr val="tx1"/>
                </a:solidFill>
                <a:effectLst/>
                <a:latin typeface="Segoe UI" pitchFamily="34" charset="0"/>
                <a:ea typeface="+mn-ea"/>
                <a:cs typeface="+mn-cs"/>
              </a:rPr>
              <a:t> API when you generate a table, Mobile Services also creates scripts which intercept CRUD requests against your table</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As Mobile Services is built off of </a:t>
            </a:r>
            <a:r>
              <a:rPr lang="en-US" sz="1600" kern="1200" baseline="0" dirty="0" err="1" smtClean="0">
                <a:solidFill>
                  <a:schemeClr val="tx1"/>
                </a:solidFill>
                <a:effectLst/>
                <a:latin typeface="Segoe UI" pitchFamily="34" charset="0"/>
                <a:ea typeface="+mn-ea"/>
                <a:cs typeface="+mn-cs"/>
              </a:rPr>
              <a:t>Node.js</a:t>
            </a:r>
            <a:r>
              <a:rPr lang="en-US" sz="1600" kern="1200" baseline="0" dirty="0" smtClean="0">
                <a:solidFill>
                  <a:schemeClr val="tx1"/>
                </a:solidFill>
                <a:effectLst/>
                <a:latin typeface="Segoe UI" pitchFamily="34" charset="0"/>
                <a:ea typeface="+mn-ea"/>
                <a:cs typeface="+mn-cs"/>
              </a:rPr>
              <a:t>, these scripts are Node style scripts</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By default these scripts just pass through whatever you have sent over to SQL DB</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However, you can customize your own logic in these scripts</a:t>
            </a:r>
            <a:r>
              <a:rPr lang="en-US" sz="1600" kern="1200" baseline="0" dirty="0" smtClean="0">
                <a:solidFill>
                  <a:schemeClr val="tx1"/>
                </a:solidFill>
                <a:effectLst/>
                <a:latin typeface="Segoe UI" pitchFamily="34" charset="0"/>
                <a:ea typeface="+mn-ea"/>
                <a:cs typeface="+mn-cs"/>
              </a:rPr>
              <a:t> to do whatever you want</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endParaRPr lang="en-US" sz="1600"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9</a:t>
            </a:fld>
            <a:endParaRPr lang="en-US" dirty="0"/>
          </a:p>
        </p:txBody>
      </p:sp>
    </p:spTree>
    <p:extLst>
      <p:ext uri="{BB962C8B-B14F-4D97-AF65-F5344CB8AC3E}">
        <p14:creationId xmlns:p14="http://schemas.microsoft.com/office/powerpoint/2010/main" val="2074744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Mention</a:t>
            </a:r>
            <a:r>
              <a:rPr lang="en-US" sz="1600" kern="1200" baseline="0" dirty="0" smtClean="0">
                <a:solidFill>
                  <a:schemeClr val="tx1"/>
                </a:solidFill>
                <a:effectLst/>
                <a:latin typeface="Segoe UI" pitchFamily="34" charset="0"/>
                <a:ea typeface="+mn-ea"/>
                <a:cs typeface="+mn-cs"/>
              </a:rPr>
              <a:t> some of the modules available out of the box in the server side scripts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There is a ton of stuff you can do in the scripts and we’ve exposed</a:t>
            </a:r>
            <a:r>
              <a:rPr lang="en-US" sz="1600" kern="1200" baseline="0" dirty="0" smtClean="0">
                <a:solidFill>
                  <a:schemeClr val="tx1"/>
                </a:solidFill>
                <a:effectLst/>
                <a:latin typeface="Segoe UI" pitchFamily="34" charset="0"/>
                <a:ea typeface="+mn-ea"/>
                <a:cs typeface="+mn-cs"/>
              </a:rPr>
              <a:t> several modules already to make doing things easy</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Some</a:t>
            </a:r>
            <a:r>
              <a:rPr lang="en-US" sz="1600" kern="1200" baseline="0" dirty="0" smtClean="0">
                <a:solidFill>
                  <a:schemeClr val="tx1"/>
                </a:solidFill>
                <a:effectLst/>
                <a:latin typeface="Segoe UI" pitchFamily="34" charset="0"/>
                <a:ea typeface="+mn-ea"/>
                <a:cs typeface="+mn-cs"/>
              </a:rPr>
              <a:t> of the modules available out of the box are</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Request – for performing http requests to third party services</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Push.* - for doing push notifications with APNS, GCM, WNS, MPNS</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Console – for logging information</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MSSQL – for performing custom SQL queries and calling stored procedures</a:t>
            </a:r>
          </a:p>
          <a:p>
            <a:pPr marL="780943" lvl="1" indent="-171450">
              <a:buFont typeface="Arial" pitchFamily="34" charset="0"/>
              <a:buChar char="•"/>
            </a:pPr>
            <a:r>
              <a:rPr lang="en-US" sz="1600" kern="1200" baseline="0" dirty="0" err="1" smtClean="0">
                <a:solidFill>
                  <a:schemeClr val="tx1"/>
                </a:solidFill>
                <a:effectLst/>
                <a:latin typeface="Segoe UI" pitchFamily="34" charset="0"/>
                <a:ea typeface="+mn-ea"/>
                <a:cs typeface="+mn-cs"/>
              </a:rPr>
              <a:t>statusCodes</a:t>
            </a:r>
            <a:r>
              <a:rPr lang="en-US" sz="1600" kern="1200" baseline="0" dirty="0" smtClean="0">
                <a:solidFill>
                  <a:schemeClr val="tx1"/>
                </a:solidFill>
                <a:effectLst/>
                <a:latin typeface="Segoe UI" pitchFamily="34" charset="0"/>
                <a:ea typeface="+mn-ea"/>
                <a:cs typeface="+mn-cs"/>
              </a:rPr>
              <a:t> – for returning a status code other than what is expected</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Azure – for getting access to Windows Azure Table and Blob storage, queues, service bus, </a:t>
            </a:r>
            <a:r>
              <a:rPr lang="en-US" sz="1600" kern="1200" baseline="0" dirty="0" err="1" smtClean="0">
                <a:solidFill>
                  <a:schemeClr val="tx1"/>
                </a:solidFill>
                <a:effectLst/>
                <a:latin typeface="Segoe UI" pitchFamily="34" charset="0"/>
                <a:ea typeface="+mn-ea"/>
                <a:cs typeface="+mn-cs"/>
              </a:rPr>
              <a:t>etc</a:t>
            </a:r>
            <a:endParaRPr lang="en-US" sz="1600" kern="1200" baseline="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We also have several partners in the Windows Azure store who offer you other abilities</a:t>
            </a:r>
          </a:p>
          <a:p>
            <a:pPr marL="780943" lvl="1" indent="-171450">
              <a:buFont typeface="Arial" pitchFamily="34" charset="0"/>
              <a:buChar char="•"/>
            </a:pPr>
            <a:r>
              <a:rPr lang="en-US" sz="1600" kern="1200" baseline="0" dirty="0" err="1" smtClean="0">
                <a:solidFill>
                  <a:schemeClr val="tx1"/>
                </a:solidFill>
                <a:effectLst/>
                <a:latin typeface="Segoe UI" pitchFamily="34" charset="0"/>
                <a:ea typeface="+mn-ea"/>
                <a:cs typeface="+mn-cs"/>
              </a:rPr>
              <a:t>Sendgrid</a:t>
            </a:r>
            <a:r>
              <a:rPr lang="en-US" sz="1600" kern="1200" baseline="0" dirty="0" smtClean="0">
                <a:solidFill>
                  <a:schemeClr val="tx1"/>
                </a:solidFill>
                <a:effectLst/>
                <a:latin typeface="Segoe UI" pitchFamily="34" charset="0"/>
                <a:ea typeface="+mn-ea"/>
                <a:cs typeface="+mn-cs"/>
              </a:rPr>
              <a:t> – allows sending emails</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Pusher – facilitates web socket style real time communication down to mobile apps and websites</a:t>
            </a:r>
          </a:p>
          <a:p>
            <a:pPr marL="780943" lvl="1" indent="-171450">
              <a:buFont typeface="Arial" pitchFamily="34" charset="0"/>
              <a:buChar char="•"/>
            </a:pPr>
            <a:r>
              <a:rPr lang="en-US" sz="1600" kern="1200" baseline="0" dirty="0" err="1" smtClean="0">
                <a:solidFill>
                  <a:schemeClr val="tx1"/>
                </a:solidFill>
                <a:effectLst/>
                <a:latin typeface="Segoe UI" pitchFamily="34" charset="0"/>
                <a:ea typeface="+mn-ea"/>
                <a:cs typeface="+mn-cs"/>
              </a:rPr>
              <a:t>Twilio</a:t>
            </a:r>
            <a:r>
              <a:rPr lang="en-US" sz="1600" kern="1200" baseline="0" dirty="0" smtClean="0">
                <a:solidFill>
                  <a:schemeClr val="tx1"/>
                </a:solidFill>
                <a:effectLst/>
                <a:latin typeface="Segoe UI" pitchFamily="34" charset="0"/>
                <a:ea typeface="+mn-ea"/>
                <a:cs typeface="+mn-cs"/>
              </a:rPr>
              <a:t> – sends SMS messages and offers some other voice capabilities</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In addition to the modules available out of the box.  If you enable source control on your mobile service you can then use the node package manager </a:t>
            </a:r>
            <a:r>
              <a:rPr lang="en-US" sz="1600" kern="1200" baseline="0" dirty="0" err="1" smtClean="0">
                <a:solidFill>
                  <a:schemeClr val="tx1"/>
                </a:solidFill>
                <a:effectLst/>
                <a:latin typeface="Segoe UI" pitchFamily="34" charset="0"/>
                <a:ea typeface="+mn-ea"/>
                <a:cs typeface="+mn-cs"/>
              </a:rPr>
              <a:t>npm</a:t>
            </a:r>
            <a:r>
              <a:rPr lang="en-US" sz="1600" kern="1200" baseline="0" dirty="0" smtClean="0">
                <a:solidFill>
                  <a:schemeClr val="tx1"/>
                </a:solidFill>
                <a:effectLst/>
                <a:latin typeface="Segoe UI" pitchFamily="34" charset="0"/>
                <a:ea typeface="+mn-ea"/>
                <a:cs typeface="+mn-cs"/>
              </a:rPr>
              <a:t> install to install any available node package (</a:t>
            </a:r>
            <a:r>
              <a:rPr lang="en-US" sz="1600" kern="1200" baseline="0" dirty="0" err="1" smtClean="0">
                <a:solidFill>
                  <a:schemeClr val="tx1"/>
                </a:solidFill>
                <a:effectLst/>
                <a:latin typeface="Segoe UI" pitchFamily="34" charset="0"/>
                <a:ea typeface="+mn-ea"/>
                <a:cs typeface="+mn-cs"/>
              </a:rPr>
              <a:t>e.g</a:t>
            </a:r>
            <a:r>
              <a:rPr lang="en-US" sz="1600" kern="1200" baseline="0" dirty="0" smtClean="0">
                <a:solidFill>
                  <a:schemeClr val="tx1"/>
                </a:solidFill>
                <a:effectLst/>
                <a:latin typeface="Segoe UI" pitchFamily="34" charset="0"/>
                <a:ea typeface="+mn-ea"/>
                <a:cs typeface="+mn-cs"/>
              </a:rPr>
              <a:t> twitter, </a:t>
            </a:r>
            <a:r>
              <a:rPr lang="en-US" sz="1600" kern="1200" baseline="0" dirty="0" err="1" smtClean="0">
                <a:solidFill>
                  <a:schemeClr val="tx1"/>
                </a:solidFill>
                <a:effectLst/>
                <a:latin typeface="Segoe UI" pitchFamily="34" charset="0"/>
                <a:ea typeface="+mn-ea"/>
                <a:cs typeface="+mn-cs"/>
              </a:rPr>
              <a:t>imageprocesing</a:t>
            </a:r>
            <a:r>
              <a:rPr lang="en-US" sz="1600" kern="1200" baseline="0" dirty="0" smtClean="0">
                <a:solidFill>
                  <a:schemeClr val="tx1"/>
                </a:solidFill>
                <a:effectLst/>
                <a:latin typeface="Segoe UI" pitchFamily="34" charset="0"/>
                <a:ea typeface="+mn-ea"/>
                <a:cs typeface="+mn-cs"/>
              </a:rPr>
              <a:t>, anything) into your mobile service.</a:t>
            </a:r>
            <a:endParaRPr lang="en-US" sz="1600" kern="1200" dirty="0" smtClean="0">
              <a:solidFill>
                <a:schemeClr val="tx1"/>
              </a:solidFill>
              <a:effectLst/>
              <a:latin typeface="Segoe UI" pitchFamily="34" charset="0"/>
              <a:ea typeface="+mn-ea"/>
              <a:cs typeface="+mn-cs"/>
            </a:endParaRPr>
          </a:p>
          <a:p>
            <a:pPr marL="0" lvl="0" indent="0">
              <a:buFont typeface="Arial" pitchFamily="34" charset="0"/>
              <a:buNone/>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10</a:t>
            </a:fld>
            <a:endParaRPr lang="en-US" dirty="0"/>
          </a:p>
        </p:txBody>
      </p:sp>
    </p:spTree>
    <p:extLst>
      <p:ext uri="{BB962C8B-B14F-4D97-AF65-F5344CB8AC3E}">
        <p14:creationId xmlns:p14="http://schemas.microsoft.com/office/powerpoint/2010/main" val="26110546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jp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12341"/>
            <a:ext cx="5454333"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spTree>
    <p:extLst>
      <p:ext uri="{BB962C8B-B14F-4D97-AF65-F5344CB8AC3E}">
        <p14:creationId xmlns:p14="http://schemas.microsoft.com/office/powerpoint/2010/main" val="1544915721"/>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randing">
    <p:spTree>
      <p:nvGrpSpPr>
        <p:cNvPr id="1" name=""/>
        <p:cNvGrpSpPr/>
        <p:nvPr/>
      </p:nvGrpSpPr>
      <p:grpSpPr>
        <a:xfrm>
          <a:off x="0" y="0"/>
          <a:ext cx="0" cy="0"/>
          <a:chOff x="0" y="0"/>
          <a:chExt cx="0" cy="0"/>
        </a:xfrm>
      </p:grpSpPr>
      <p:sp>
        <p:nvSpPr>
          <p:cNvPr id="4" name="Rectangle 3"/>
          <p:cNvSpPr/>
          <p:nvPr userDrawn="1"/>
        </p:nvSpPr>
        <p:spPr bwMode="auto">
          <a:xfrm>
            <a:off x="-1" y="0"/>
            <a:ext cx="12212763" cy="6858000"/>
          </a:xfrm>
          <a:prstGeom prst="rect">
            <a:avLst/>
          </a:prstGeom>
          <a:solidFill>
            <a:srgbClr val="000000">
              <a:alpha val="4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2" name="Picture 2"/>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rgbClr val="FFFFFF">
                    <a:alpha val="99000"/>
                  </a:srgbClr>
                </a:solidFill>
                <a:cs typeface="Arial" charset="0"/>
              </a:rPr>
              <a:t>© </a:t>
            </a:r>
            <a:r>
              <a:rPr lang="en-US" sz="700" dirty="0" smtClean="0">
                <a:solidFill>
                  <a:srgbClr val="FFFFFF">
                    <a:alpha val="99000"/>
                  </a:srgbClr>
                </a:solidFill>
                <a:cs typeface="Arial" charset="0"/>
              </a:rPr>
              <a:t>2011 Microsoft </a:t>
            </a:r>
            <a:r>
              <a:rPr lang="en-US" sz="700" dirty="0">
                <a:solidFill>
                  <a:srgbClr val="FFFFFF">
                    <a:alpha val="99000"/>
                  </a:srgbClr>
                </a:solidFill>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rgbClr val="FFFFFF">
                    <a:alpha val="99000"/>
                  </a:srgbClr>
                </a:solidFill>
                <a:cs typeface="Arial" charset="0"/>
              </a:rPr>
              <a:t>MICROSOFT </a:t>
            </a:r>
            <a:r>
              <a:rPr lang="en-US" sz="700" dirty="0">
                <a:solidFill>
                  <a:srgbClr val="FFFFFF">
                    <a:alpha val="99000"/>
                  </a:srgbClr>
                </a:solidFill>
                <a:cs typeface="Arial" charset="0"/>
              </a:rPr>
              <a:t>MAKES NO WARRANTIES, EXPRESS, IMPLIED OR STATUTORY, AS TO THE INFORMATION IN THIS PRESENTATION.</a:t>
            </a:r>
          </a:p>
        </p:txBody>
      </p:sp>
    </p:spTree>
    <p:extLst>
      <p:ext uri="{BB962C8B-B14F-4D97-AF65-F5344CB8AC3E}">
        <p14:creationId xmlns:p14="http://schemas.microsoft.com/office/powerpoint/2010/main" val="1158490079"/>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Demo, Video etc. &quot;special&quot; slides">
    <p:spTree>
      <p:nvGrpSpPr>
        <p:cNvPr id="1" name=""/>
        <p:cNvGrpSpPr/>
        <p:nvPr/>
      </p:nvGrpSpPr>
      <p:grpSpPr>
        <a:xfrm>
          <a:off x="0" y="0"/>
          <a:ext cx="0" cy="0"/>
          <a:chOff x="0" y="0"/>
          <a:chExt cx="0" cy="0"/>
        </a:xfrm>
      </p:grpSpPr>
      <p:sp>
        <p:nvSpPr>
          <p:cNvPr id="15" name="Hexagon 14"/>
          <p:cNvSpPr/>
          <p:nvPr userDrawn="1"/>
        </p:nvSpPr>
        <p:spPr bwMode="auto">
          <a:xfrm rot="19780699">
            <a:off x="2851262" y="1058870"/>
            <a:ext cx="2423355" cy="2089099"/>
          </a:xfrm>
          <a:prstGeom prst="hexagon">
            <a:avLst>
              <a:gd name="adj" fmla="val 28905"/>
              <a:gd name="vf" fmla="val 115470"/>
            </a:avLst>
          </a:prstGeom>
          <a:solidFill>
            <a:srgbClr val="00AEEF">
              <a:alpha val="20000"/>
            </a:srgbClr>
          </a:solidFill>
          <a:ln>
            <a:noFill/>
            <a:headEnd type="none" w="med" len="med"/>
            <a:tailEnd type="none" w="med" len="med"/>
          </a:ln>
          <a:effectLst>
            <a:softEdge rad="317500"/>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6" name="Hexagon 15"/>
          <p:cNvSpPr/>
          <p:nvPr userDrawn="1"/>
        </p:nvSpPr>
        <p:spPr bwMode="auto">
          <a:xfrm rot="19780699">
            <a:off x="1718820" y="3260114"/>
            <a:ext cx="3016895" cy="2742701"/>
          </a:xfrm>
          <a:prstGeom prst="hexagon">
            <a:avLst>
              <a:gd name="adj" fmla="val 28905"/>
              <a:gd name="vf" fmla="val 115470"/>
            </a:avLst>
          </a:prstGeom>
          <a:solidFill>
            <a:srgbClr val="FF8A00">
              <a:alpha val="10196"/>
            </a:srgbClr>
          </a:solidFill>
          <a:ln>
            <a:noFill/>
            <a:headEnd type="none" w="med" len="med"/>
            <a:tailEnd type="none" w="med" len="med"/>
          </a:ln>
          <a:effectLst>
            <a:softEdge rad="127000"/>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7" name="Hexagon 16"/>
          <p:cNvSpPr/>
          <p:nvPr userDrawn="1"/>
        </p:nvSpPr>
        <p:spPr bwMode="auto">
          <a:xfrm rot="19780699">
            <a:off x="682769" y="1413760"/>
            <a:ext cx="1100134" cy="948391"/>
          </a:xfrm>
          <a:prstGeom prst="hexagon">
            <a:avLst>
              <a:gd name="adj" fmla="val 28905"/>
              <a:gd name="vf" fmla="val 115470"/>
            </a:avLst>
          </a:prstGeom>
          <a:solidFill>
            <a:srgbClr val="ED1E79">
              <a:alpha val="30196"/>
            </a:srgbClr>
          </a:solidFill>
          <a:ln>
            <a:noFill/>
            <a:headEnd type="none" w="med" len="med"/>
            <a:tailEnd type="none" w="med" len="med"/>
          </a:ln>
          <a:effectLst>
            <a:softEdge rad="127000"/>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8" name="Hexagon 17"/>
          <p:cNvSpPr/>
          <p:nvPr userDrawn="1"/>
        </p:nvSpPr>
        <p:spPr bwMode="auto">
          <a:xfrm rot="19780699">
            <a:off x="4786347" y="1481185"/>
            <a:ext cx="3403136" cy="2933738"/>
          </a:xfrm>
          <a:prstGeom prst="hexagon">
            <a:avLst>
              <a:gd name="adj" fmla="val 28905"/>
              <a:gd name="vf" fmla="val 115470"/>
            </a:avLst>
          </a:prstGeom>
          <a:solidFill>
            <a:srgbClr val="92D050">
              <a:alpha val="10196"/>
            </a:srgbClr>
          </a:solidFill>
          <a:ln>
            <a:noFill/>
            <a:headEnd type="none" w="med" len="med"/>
            <a:tailEnd type="none" w="med" len="med"/>
          </a:ln>
          <a:effectLst>
            <a:softEdge rad="127000"/>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 name="Rectangle 5"/>
          <p:cNvSpPr/>
          <p:nvPr userDrawn="1"/>
        </p:nvSpPr>
        <p:spPr bwMode="auto">
          <a:xfrm>
            <a:off x="0" y="0"/>
            <a:ext cx="12188825" cy="4571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10" name="Picture 9"/>
          <p:cNvPicPr>
            <a:picLocks noChangeAspect="1"/>
          </p:cNvPicPr>
          <p:nvPr userDrawn="1"/>
        </p:nvPicPr>
        <p:blipFill rotWithShape="1">
          <a:blip r:embed="rId2" cstate="print">
            <a:extLst>
              <a:ext uri="{28A0092B-C50C-407E-A947-70E740481C1C}">
                <a14:useLocalDpi xmlns:a14="http://schemas.microsoft.com/office/drawing/2010/main" val="0"/>
              </a:ext>
            </a:extLst>
          </a:blip>
          <a:srcRect l="49222"/>
          <a:stretch/>
        </p:blipFill>
        <p:spPr>
          <a:xfrm rot="10800000">
            <a:off x="11355786" y="-8278"/>
            <a:ext cx="846001" cy="834699"/>
          </a:xfrm>
          <a:prstGeom prst="rect">
            <a:avLst/>
          </a:prstGeom>
        </p:spPr>
      </p:pic>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0800000">
            <a:off x="10133012" y="-8277"/>
            <a:ext cx="1666075" cy="834699"/>
          </a:xfrm>
          <a:prstGeom prst="rect">
            <a:avLst/>
          </a:prstGeom>
        </p:spPr>
      </p:pic>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0800000">
            <a:off x="8910237" y="-8277"/>
            <a:ext cx="1666075" cy="834699"/>
          </a:xfrm>
          <a:prstGeom prst="rect">
            <a:avLst/>
          </a:prstGeom>
        </p:spPr>
      </p:pic>
    </p:spTree>
    <p:extLst>
      <p:ext uri="{BB962C8B-B14F-4D97-AF65-F5344CB8AC3E}">
        <p14:creationId xmlns:p14="http://schemas.microsoft.com/office/powerpoint/2010/main" val="338133114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64" presetClass="path" presetSubtype="0" accel="50000" decel="50000" fill="hold" grpId="2" nodeType="withEffect">
                                  <p:stCondLst>
                                    <p:cond delay="0"/>
                                  </p:stCondLst>
                                  <p:childTnLst>
                                    <p:animMotion origin="layout" path="M -3.4193E-6 -3.05273E-7 L -3.4193E-6 -0.14662 " pathEditMode="relative" rAng="0" ptsTypes="AA">
                                      <p:cBhvr>
                                        <p:cTn id="9" dur="2000" fill="hold"/>
                                        <p:tgtEl>
                                          <p:spTgt spid="18"/>
                                        </p:tgtEl>
                                        <p:attrNameLst>
                                          <p:attrName>ppt_x</p:attrName>
                                          <p:attrName>ppt_y</p:attrName>
                                        </p:attrNameLst>
                                      </p:cBhvr>
                                      <p:rCtr x="0" y="-7331"/>
                                    </p:animMotion>
                                  </p:childTnLst>
                                </p:cTn>
                              </p:par>
                              <p:par>
                                <p:cTn id="10" presetID="10" presetClass="exit" presetSubtype="0" fill="hold" grpId="1" nodeType="withEffect">
                                  <p:stCondLst>
                                    <p:cond delay="1500"/>
                                  </p:stCondLst>
                                  <p:childTnLst>
                                    <p:animEffect transition="out" filter="fade">
                                      <p:cBhvr>
                                        <p:cTn id="11" dur="500"/>
                                        <p:tgtEl>
                                          <p:spTgt spid="18"/>
                                        </p:tgtEl>
                                      </p:cBhvr>
                                    </p:animEffect>
                                    <p:set>
                                      <p:cBhvr>
                                        <p:cTn id="12" dur="1" fill="hold">
                                          <p:stCondLst>
                                            <p:cond delay="499"/>
                                          </p:stCondLst>
                                        </p:cTn>
                                        <p:tgtEl>
                                          <p:spTgt spid="18"/>
                                        </p:tgtEl>
                                        <p:attrNameLst>
                                          <p:attrName>style.visibility</p:attrName>
                                        </p:attrNameLst>
                                      </p:cBhvr>
                                      <p:to>
                                        <p:strVal val="hidden"/>
                                      </p:to>
                                    </p:set>
                                  </p:childTnLst>
                                </p:cTn>
                              </p:par>
                              <p:par>
                                <p:cTn id="13" presetID="10" presetClass="entr" presetSubtype="0" fill="hold" grpId="0" nodeType="withEffect">
                                  <p:stCondLst>
                                    <p:cond delay="25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par>
                                <p:cTn id="16" presetID="64" presetClass="path" presetSubtype="0" accel="50000" decel="50000" fill="hold" grpId="2" nodeType="withEffect">
                                  <p:stCondLst>
                                    <p:cond delay="250"/>
                                  </p:stCondLst>
                                  <p:childTnLst>
                                    <p:animMotion origin="layout" path="M 1.43025E-6 -3.18224E-6 L 1.43025E-6 -0.10083 " pathEditMode="relative" rAng="0" ptsTypes="AA">
                                      <p:cBhvr>
                                        <p:cTn id="17" dur="2500" fill="hold"/>
                                        <p:tgtEl>
                                          <p:spTgt spid="15"/>
                                        </p:tgtEl>
                                        <p:attrNameLst>
                                          <p:attrName>ppt_x</p:attrName>
                                          <p:attrName>ppt_y</p:attrName>
                                        </p:attrNameLst>
                                      </p:cBhvr>
                                      <p:rCtr x="0" y="-5042"/>
                                    </p:animMotion>
                                  </p:childTnLst>
                                </p:cTn>
                              </p:par>
                              <p:par>
                                <p:cTn id="18" presetID="10" presetClass="exit" presetSubtype="0" fill="hold" grpId="1" nodeType="withEffect">
                                  <p:stCondLst>
                                    <p:cond delay="2000"/>
                                  </p:stCondLst>
                                  <p:childTnLst>
                                    <p:animEffect transition="out" filter="fade">
                                      <p:cBhvr>
                                        <p:cTn id="19" dur="750"/>
                                        <p:tgtEl>
                                          <p:spTgt spid="15"/>
                                        </p:tgtEl>
                                      </p:cBhvr>
                                    </p:animEffect>
                                    <p:set>
                                      <p:cBhvr>
                                        <p:cTn id="20" dur="1" fill="hold">
                                          <p:stCondLst>
                                            <p:cond delay="749"/>
                                          </p:stCondLst>
                                        </p:cTn>
                                        <p:tgtEl>
                                          <p:spTgt spid="15"/>
                                        </p:tgtEl>
                                        <p:attrNameLst>
                                          <p:attrName>style.visibility</p:attrName>
                                        </p:attrNameLst>
                                      </p:cBhvr>
                                      <p:to>
                                        <p:strVal val="hidden"/>
                                      </p:to>
                                    </p:set>
                                  </p:childTnLst>
                                </p:cTn>
                              </p:par>
                              <p:par>
                                <p:cTn id="21" presetID="10" presetClass="entr" presetSubtype="0" fill="hold" grpId="0" nodeType="withEffect">
                                  <p:stCondLst>
                                    <p:cond delay="50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500"/>
                                        <p:tgtEl>
                                          <p:spTgt spid="17"/>
                                        </p:tgtEl>
                                      </p:cBhvr>
                                    </p:animEffect>
                                  </p:childTnLst>
                                </p:cTn>
                              </p:par>
                              <p:par>
                                <p:cTn id="24" presetID="64" presetClass="path" presetSubtype="0" accel="50000" decel="50000" fill="hold" grpId="2" nodeType="withEffect">
                                  <p:stCondLst>
                                    <p:cond delay="500"/>
                                  </p:stCondLst>
                                  <p:childTnLst>
                                    <p:animMotion origin="layout" path="M 3.61209E-6 -8.23312E-7 L 3.61209E-6 -0.12488 " pathEditMode="relative" rAng="0" ptsTypes="AA">
                                      <p:cBhvr>
                                        <p:cTn id="25" dur="1500" fill="hold"/>
                                        <p:tgtEl>
                                          <p:spTgt spid="17"/>
                                        </p:tgtEl>
                                        <p:attrNameLst>
                                          <p:attrName>ppt_x</p:attrName>
                                          <p:attrName>ppt_y</p:attrName>
                                        </p:attrNameLst>
                                      </p:cBhvr>
                                      <p:rCtr x="0" y="-6244"/>
                                    </p:animMotion>
                                  </p:childTnLst>
                                </p:cTn>
                              </p:par>
                              <p:par>
                                <p:cTn id="26" presetID="10" presetClass="exit" presetSubtype="0" fill="hold" grpId="1" nodeType="withEffect">
                                  <p:stCondLst>
                                    <p:cond delay="1500"/>
                                  </p:stCondLst>
                                  <p:childTnLst>
                                    <p:animEffect transition="out" filter="fade">
                                      <p:cBhvr>
                                        <p:cTn id="27" dur="500"/>
                                        <p:tgtEl>
                                          <p:spTgt spid="17"/>
                                        </p:tgtEl>
                                      </p:cBhvr>
                                    </p:animEffect>
                                    <p:set>
                                      <p:cBhvr>
                                        <p:cTn id="28" dur="1" fill="hold">
                                          <p:stCondLst>
                                            <p:cond delay="499"/>
                                          </p:stCondLst>
                                        </p:cTn>
                                        <p:tgtEl>
                                          <p:spTgt spid="17"/>
                                        </p:tgtEl>
                                        <p:attrNameLst>
                                          <p:attrName>style.visibility</p:attrName>
                                        </p:attrNameLst>
                                      </p:cBhvr>
                                      <p:to>
                                        <p:strVal val="hidden"/>
                                      </p:to>
                                    </p:set>
                                  </p:childTnLst>
                                </p:cTn>
                              </p:par>
                              <p:par>
                                <p:cTn id="29" presetID="10" presetClass="entr" presetSubtype="0" fill="hold" grpId="0" nodeType="withEffect">
                                  <p:stCondLst>
                                    <p:cond delay="50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750"/>
                                        <p:tgtEl>
                                          <p:spTgt spid="16"/>
                                        </p:tgtEl>
                                      </p:cBhvr>
                                    </p:animEffect>
                                  </p:childTnLst>
                                </p:cTn>
                              </p:par>
                              <p:par>
                                <p:cTn id="32" presetID="64" presetClass="path" presetSubtype="0" accel="50000" decel="50000" fill="hold" grpId="2" nodeType="withEffect">
                                  <p:stCondLst>
                                    <p:cond delay="500"/>
                                  </p:stCondLst>
                                  <p:childTnLst>
                                    <p:animMotion origin="layout" path="M -2.22222E-6 -2.0629E-6 L -2.22222E-6 -0.29972 " pathEditMode="relative" rAng="0" ptsTypes="AA">
                                      <p:cBhvr>
                                        <p:cTn id="33" dur="2000" fill="hold"/>
                                        <p:tgtEl>
                                          <p:spTgt spid="16"/>
                                        </p:tgtEl>
                                        <p:attrNameLst>
                                          <p:attrName>ppt_x</p:attrName>
                                          <p:attrName>ppt_y</p:attrName>
                                        </p:attrNameLst>
                                      </p:cBhvr>
                                      <p:rCtr x="0" y="-14986"/>
                                    </p:animMotion>
                                  </p:childTnLst>
                                </p:cTn>
                              </p:par>
                              <p:par>
                                <p:cTn id="34" presetID="10" presetClass="exit" presetSubtype="0" fill="hold" grpId="1" nodeType="withEffect">
                                  <p:stCondLst>
                                    <p:cond delay="2000"/>
                                  </p:stCondLst>
                                  <p:childTnLst>
                                    <p:animEffect transition="out" filter="fade">
                                      <p:cBhvr>
                                        <p:cTn id="35" dur="500"/>
                                        <p:tgtEl>
                                          <p:spTgt spid="16"/>
                                        </p:tgtEl>
                                      </p:cBhvr>
                                    </p:animEffect>
                                    <p:set>
                                      <p:cBhvr>
                                        <p:cTn id="36" dur="1" fill="hold">
                                          <p:stCondLst>
                                            <p:cond delay="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5" grpId="1" animBg="1"/>
      <p:bldP spid="15" grpId="2" animBg="1"/>
      <p:bldP spid="16" grpId="0" animBg="1"/>
      <p:bldP spid="16" grpId="1" animBg="1"/>
      <p:bldP spid="16" grpId="2" animBg="1"/>
      <p:bldP spid="17" grpId="0" animBg="1"/>
      <p:bldP spid="17" grpId="1" animBg="1"/>
      <p:bldP spid="17" grpId="2" animBg="1"/>
      <p:bldP spid="18" grpId="0" animBg="1"/>
      <p:bldP spid="18" grpId="1" animBg="1"/>
      <p:bldP spid="18" grpId="2" animBg="1"/>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Callouts - JB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219200" y="515070"/>
            <a:ext cx="10448925" cy="747897"/>
          </a:xfrm>
        </p:spPr>
        <p:txBody>
          <a:bodyPr/>
          <a:lstStyle>
            <a:lvl1pPr>
              <a:defRPr sz="5400">
                <a:solidFill>
                  <a:schemeClr val="bg1"/>
                </a:solidFill>
              </a:defRPr>
            </a:lvl1p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1219200" y="1895903"/>
            <a:ext cx="10448925" cy="1533096"/>
          </a:xfrm>
        </p:spPr>
        <p:txBody>
          <a:bodyPr/>
          <a:lstStyle>
            <a:lvl1pPr marL="3175" indent="0">
              <a:spcBef>
                <a:spcPts val="0"/>
              </a:spcBef>
              <a:spcAft>
                <a:spcPts val="900"/>
              </a:spcAft>
              <a:buSzPct val="80000"/>
              <a:buFont typeface="Arial" pitchFamily="34" charset="0"/>
              <a:buNone/>
              <a:defRPr sz="4000" spc="-100" baseline="0">
                <a:solidFill>
                  <a:schemeClr val="bg1"/>
                </a:solidFill>
                <a:latin typeface="Segoe UI Light" pitchFamily="34" charset="0"/>
              </a:defRPr>
            </a:lvl1pPr>
            <a:lvl2pPr marL="3175" indent="0">
              <a:spcBef>
                <a:spcPts val="0"/>
              </a:spcBef>
              <a:buSzPct val="80000"/>
              <a:buFont typeface="Arial" pitchFamily="34" charset="0"/>
              <a:buNone/>
              <a:defRPr sz="2000" spc="-50" baseline="0">
                <a:solidFill>
                  <a:schemeClr val="bg1"/>
                </a:soli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smtClean="0"/>
              <a:t>Click to edit Master text styles</a:t>
            </a:r>
          </a:p>
          <a:p>
            <a:pPr lvl="1"/>
            <a:r>
              <a:rPr lang="en-US" dirty="0" smtClean="0"/>
              <a:t>Second level</a:t>
            </a: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300626" y="6311788"/>
            <a:ext cx="1618990" cy="388399"/>
          </a:xfrm>
          <a:prstGeom prst="rect">
            <a:avLst/>
          </a:prstGeom>
        </p:spPr>
      </p:pic>
      <p:sp>
        <p:nvSpPr>
          <p:cNvPr id="7" name="Rectangle 6"/>
          <p:cNvSpPr/>
          <p:nvPr userDrawn="1"/>
        </p:nvSpPr>
        <p:spPr bwMode="auto">
          <a:xfrm rot="16200000">
            <a:off x="-3129098" y="3129097"/>
            <a:ext cx="6858001" cy="59980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887879728"/>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4" y="228601"/>
            <a:ext cx="11149013" cy="757131"/>
          </a:xfrm>
        </p:spPr>
        <p:txBody>
          <a:bodyPr/>
          <a:lstStyle>
            <a:lvl1pPr>
              <a:defRPr sz="5500"/>
            </a:lvl1pPr>
          </a:lstStyle>
          <a:p>
            <a:r>
              <a:rPr lang="en-US" smtClean="0"/>
              <a:t>Click to edit Master title style</a:t>
            </a:r>
            <a:endParaRPr lang="en-US" dirty="0"/>
          </a:p>
        </p:txBody>
      </p:sp>
    </p:spTree>
    <p:extLst>
      <p:ext uri="{BB962C8B-B14F-4D97-AF65-F5344CB8AC3E}">
        <p14:creationId xmlns:p14="http://schemas.microsoft.com/office/powerpoint/2010/main" val="1120404291"/>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905000"/>
            <a:ext cx="11149012" cy="1618905"/>
          </a:xfrm>
        </p:spPr>
        <p:txBody>
          <a:bodyPr/>
          <a:lstStyle>
            <a:lvl1pPr>
              <a:lnSpc>
                <a:spcPct val="90000"/>
              </a:lnSpc>
              <a:defRPr sz="2400"/>
            </a:lvl1pPr>
            <a:lvl2pPr>
              <a:lnSpc>
                <a:spcPct val="90000"/>
              </a:lnSpc>
              <a:defRPr sz="2000"/>
            </a:lvl2pPr>
            <a:lvl3pPr>
              <a:lnSpc>
                <a:spcPct val="90000"/>
              </a:lnSpc>
              <a:defRPr sz="1800"/>
            </a:lvl3pPr>
            <a:lvl4pPr>
              <a:lnSpc>
                <a:spcPct val="90000"/>
              </a:lnSpc>
              <a:defRPr sz="1800"/>
            </a:lvl4pPr>
            <a:lvl5pPr>
              <a:lnSpc>
                <a:spcPct val="90000"/>
              </a:lnSpc>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445279361"/>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905000"/>
            <a:ext cx="11149012" cy="1618905"/>
          </a:xfrm>
        </p:spPr>
        <p:txBody>
          <a:bodyPr/>
          <a:lstStyle>
            <a:lvl1pPr>
              <a:lnSpc>
                <a:spcPct val="90000"/>
              </a:lnSpc>
              <a:defRPr sz="2400"/>
            </a:lvl1pPr>
            <a:lvl2pPr>
              <a:lnSpc>
                <a:spcPct val="90000"/>
              </a:lnSpc>
              <a:defRPr sz="2000"/>
            </a:lvl2pPr>
            <a:lvl3pPr>
              <a:lnSpc>
                <a:spcPct val="90000"/>
              </a:lnSpc>
              <a:defRPr sz="1800"/>
            </a:lvl3pPr>
            <a:lvl4pPr>
              <a:lnSpc>
                <a:spcPct val="90000"/>
              </a:lnSpc>
              <a:defRPr sz="1800"/>
            </a:lvl4pPr>
            <a:lvl5pPr>
              <a:lnSpc>
                <a:spcPct val="90000"/>
              </a:lnSpc>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38621082"/>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allouts - JBS">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88825" cy="6858000"/>
          </a:xfrm>
          <a:prstGeom prst="rect">
            <a:avLst/>
          </a:prstGeom>
        </p:spPr>
      </p:pic>
      <p:sp>
        <p:nvSpPr>
          <p:cNvPr id="5" name="Text Placeholder 4"/>
          <p:cNvSpPr>
            <a:spLocks noGrp="1"/>
          </p:cNvSpPr>
          <p:nvPr>
            <p:ph type="body" sz="quarter" idx="10"/>
          </p:nvPr>
        </p:nvSpPr>
        <p:spPr>
          <a:xfrm>
            <a:off x="5131596" y="3271520"/>
            <a:ext cx="6222365" cy="2641600"/>
          </a:xfrm>
        </p:spPr>
        <p:txBody>
          <a:bodyPr/>
          <a:lstStyle>
            <a:lvl1pPr marL="3175" indent="0">
              <a:spcBef>
                <a:spcPts val="0"/>
              </a:spcBef>
              <a:spcAft>
                <a:spcPts val="900"/>
              </a:spcAft>
              <a:buSzPct val="80000"/>
              <a:buFont typeface="Arial" pitchFamily="34" charset="0"/>
              <a:buNone/>
              <a:defRPr sz="4000" spc="-100" baseline="0">
                <a:solidFill>
                  <a:schemeClr val="bg1"/>
                </a:solidFill>
                <a:latin typeface="Segoe UI Light" pitchFamily="34" charset="0"/>
              </a:defRPr>
            </a:lvl1pPr>
            <a:lvl2pPr marL="3175" indent="0">
              <a:spcBef>
                <a:spcPts val="0"/>
              </a:spcBef>
              <a:buSzPct val="80000"/>
              <a:buFont typeface="Arial" pitchFamily="34" charset="0"/>
              <a:buNone/>
              <a:defRPr sz="2000" spc="-50" baseline="0">
                <a:solidFill>
                  <a:schemeClr val="bg1"/>
                </a:solidFill>
              </a:defRPr>
            </a:lvl2pPr>
            <a:lvl3pPr marL="1258888" indent="-403225">
              <a:buSzPct val="80000"/>
              <a:buFontTx/>
              <a:buBlip>
                <a:blip r:embed="rId3"/>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3"/>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3"/>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smtClean="0"/>
              <a:t>Click to edit Master text styles</a:t>
            </a:r>
          </a:p>
          <a:p>
            <a:pPr lvl="1"/>
            <a:r>
              <a:rPr lang="en-US" dirty="0" smtClean="0"/>
              <a:t>Second level</a:t>
            </a:r>
          </a:p>
        </p:txBody>
      </p:sp>
      <p:pic>
        <p:nvPicPr>
          <p:cNvPr id="9" name="Picture 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300626" y="6311788"/>
            <a:ext cx="1618990" cy="388399"/>
          </a:xfrm>
          <a:prstGeom prst="rect">
            <a:avLst/>
          </a:prstGeom>
        </p:spPr>
      </p:pic>
    </p:spTree>
    <p:extLst>
      <p:ext uri="{BB962C8B-B14F-4D97-AF65-F5344CB8AC3E}">
        <p14:creationId xmlns:p14="http://schemas.microsoft.com/office/powerpoint/2010/main" val="397058976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500"/>
                                        <p:tgtEl>
                                          <p:spTgt spid="3"/>
                                        </p:tgtEl>
                                      </p:cBhvr>
                                    </p:animEffect>
                                  </p:childTnLst>
                                </p:cTn>
                              </p:par>
                              <p:par>
                                <p:cTn id="8" presetID="10" presetClass="exit" presetSubtype="0" fill="hold" nodeType="withEffect">
                                  <p:stCondLst>
                                    <p:cond delay="2500"/>
                                  </p:stCondLst>
                                  <p:childTnLst>
                                    <p:animEffect transition="out" filter="fade">
                                      <p:cBhvr>
                                        <p:cTn id="9" dur="1750"/>
                                        <p:tgtEl>
                                          <p:spTgt spid="3"/>
                                        </p:tgtEl>
                                      </p:cBhvr>
                                    </p:animEffect>
                                    <p:set>
                                      <p:cBhvr>
                                        <p:cTn id="10" dur="1" fill="hold">
                                          <p:stCondLst>
                                            <p:cond delay="174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agram Blank - JBS">
    <p:spTree>
      <p:nvGrpSpPr>
        <p:cNvPr id="1" name=""/>
        <p:cNvGrpSpPr/>
        <p:nvPr/>
      </p:nvGrpSpPr>
      <p:grpSpPr>
        <a:xfrm>
          <a:off x="0" y="0"/>
          <a:ext cx="0" cy="0"/>
          <a:chOff x="0" y="0"/>
          <a:chExt cx="0" cy="0"/>
        </a:xfrm>
      </p:grpSpPr>
      <p:sp>
        <p:nvSpPr>
          <p:cNvPr id="8" name="Rectangle 7"/>
          <p:cNvSpPr/>
          <p:nvPr userDrawn="1"/>
        </p:nvSpPr>
        <p:spPr bwMode="auto">
          <a:xfrm>
            <a:off x="-1" y="0"/>
            <a:ext cx="12212763" cy="6858000"/>
          </a:xfrm>
          <a:prstGeom prst="rect">
            <a:avLst/>
          </a:prstGeom>
          <a:solidFill>
            <a:srgbClr val="000000">
              <a:alpha val="4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300626" y="6311788"/>
            <a:ext cx="1618990" cy="388399"/>
          </a:xfrm>
          <a:prstGeom prst="rect">
            <a:avLst/>
          </a:prstGeom>
        </p:spPr>
      </p:pic>
    </p:spTree>
    <p:extLst>
      <p:ext uri="{BB962C8B-B14F-4D97-AF65-F5344CB8AC3E}">
        <p14:creationId xmlns:p14="http://schemas.microsoft.com/office/powerpoint/2010/main" val="210591179"/>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tatement Slide - JBS">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300626" y="6311788"/>
            <a:ext cx="1618990" cy="388399"/>
          </a:xfrm>
          <a:prstGeom prst="rect">
            <a:avLst/>
          </a:prstGeom>
        </p:spPr>
      </p:pic>
    </p:spTree>
    <p:extLst>
      <p:ext uri="{BB962C8B-B14F-4D97-AF65-F5344CB8AC3E}">
        <p14:creationId xmlns:p14="http://schemas.microsoft.com/office/powerpoint/2010/main" val="495060882"/>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402776"/>
            <a:ext cx="11149013" cy="747897"/>
          </a:xfrm>
        </p:spPr>
        <p:txBody>
          <a:bodyPr/>
          <a:lstStyle>
            <a:lvl1pPr>
              <a:defRPr sz="5400">
                <a:solidFill>
                  <a:schemeClr val="bg1"/>
                </a:solidFill>
              </a:defRPr>
            </a:lvl1p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519112" y="1370525"/>
            <a:ext cx="11149013" cy="946413"/>
          </a:xfrm>
        </p:spPr>
        <p:txBody>
          <a:bodyPr/>
          <a:lstStyle>
            <a:lvl1pPr marL="3175" indent="0">
              <a:spcBef>
                <a:spcPts val="0"/>
              </a:spcBef>
              <a:spcAft>
                <a:spcPts val="900"/>
              </a:spcAft>
              <a:buSzPct val="80000"/>
              <a:buFont typeface="Arial" pitchFamily="34" charset="0"/>
              <a:buNone/>
              <a:defRPr sz="4000" spc="-100" baseline="0">
                <a:solidFill>
                  <a:schemeClr val="bg1"/>
                </a:solidFill>
                <a:latin typeface="Segoe UI Light" pitchFamily="34" charset="0"/>
              </a:defRPr>
            </a:lvl1pPr>
            <a:lvl2pPr marL="3175" indent="0">
              <a:spcBef>
                <a:spcPts val="0"/>
              </a:spcBef>
              <a:buSzPct val="80000"/>
              <a:buFont typeface="Arial" pitchFamily="34" charset="0"/>
              <a:buNone/>
              <a:defRPr sz="2000" spc="-50" baseline="0">
                <a:solidFill>
                  <a:schemeClr val="bg1"/>
                </a:soli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smtClean="0"/>
              <a:t>Click to edit Master text styles</a:t>
            </a:r>
          </a:p>
          <a:p>
            <a:pPr lvl="1"/>
            <a:r>
              <a:rPr lang="en-US" dirty="0" smtClean="0"/>
              <a:t>Second level</a:t>
            </a:r>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476299" y="6433851"/>
            <a:ext cx="1196373" cy="138112"/>
          </a:xfrm>
          <a:prstGeom prst="rect">
            <a:avLst/>
          </a:prstGeom>
        </p:spPr>
      </p:pic>
      <p:sp>
        <p:nvSpPr>
          <p:cNvPr id="8" name="Rectangle 7"/>
          <p:cNvSpPr/>
          <p:nvPr userDrawn="1"/>
        </p:nvSpPr>
        <p:spPr bwMode="auto">
          <a:xfrm>
            <a:off x="0" y="0"/>
            <a:ext cx="12188825" cy="4571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10" name="Picture 9"/>
          <p:cNvPicPr>
            <a:picLocks noChangeAspect="1"/>
          </p:cNvPicPr>
          <p:nvPr userDrawn="1"/>
        </p:nvPicPr>
        <p:blipFill rotWithShape="1">
          <a:blip r:embed="rId4" cstate="print">
            <a:extLst>
              <a:ext uri="{28A0092B-C50C-407E-A947-70E740481C1C}">
                <a14:useLocalDpi xmlns:a14="http://schemas.microsoft.com/office/drawing/2010/main" val="0"/>
              </a:ext>
            </a:extLst>
          </a:blip>
          <a:srcRect l="49222"/>
          <a:stretch/>
        </p:blipFill>
        <p:spPr>
          <a:xfrm rot="10800000">
            <a:off x="11355786" y="-8278"/>
            <a:ext cx="846001" cy="834699"/>
          </a:xfrm>
          <a:prstGeom prst="rect">
            <a:avLst/>
          </a:prstGeom>
        </p:spPr>
      </p:pic>
      <p:pic>
        <p:nvPicPr>
          <p:cNvPr id="12" name="Picture 1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rot="10800000">
            <a:off x="10133012" y="-8277"/>
            <a:ext cx="1666075" cy="834699"/>
          </a:xfrm>
          <a:prstGeom prst="rect">
            <a:avLst/>
          </a:prstGeom>
        </p:spPr>
      </p:pic>
      <p:pic>
        <p:nvPicPr>
          <p:cNvPr id="13" name="Picture 1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rot="10800000">
            <a:off x="8910237" y="-8277"/>
            <a:ext cx="1666075" cy="834699"/>
          </a:xfrm>
          <a:prstGeom prst="rect">
            <a:avLst/>
          </a:prstGeom>
        </p:spPr>
      </p:pic>
    </p:spTree>
    <p:extLst>
      <p:ext uri="{BB962C8B-B14F-4D97-AF65-F5344CB8AC3E}">
        <p14:creationId xmlns:p14="http://schemas.microsoft.com/office/powerpoint/2010/main" val="1090136367"/>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and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402776"/>
            <a:ext cx="11149013" cy="761747"/>
          </a:xfrm>
        </p:spPr>
        <p:txBody>
          <a:bodyPr/>
          <a:lstStyle>
            <a:lvl1pPr>
              <a:defRPr sz="5400">
                <a:solidFill>
                  <a:schemeClr val="tx1"/>
                </a:solidFill>
              </a:defRPr>
            </a:lvl1p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519112" y="1370525"/>
            <a:ext cx="11149013" cy="946413"/>
          </a:xfrm>
        </p:spPr>
        <p:txBody>
          <a:bodyPr/>
          <a:lstStyle>
            <a:lvl1pPr marL="3175" indent="0">
              <a:spcBef>
                <a:spcPts val="0"/>
              </a:spcBef>
              <a:spcAft>
                <a:spcPts val="900"/>
              </a:spcAft>
              <a:buSzPct val="80000"/>
              <a:buFont typeface="Arial" pitchFamily="34" charset="0"/>
              <a:buNone/>
              <a:defRPr sz="4000" spc="-100" baseline="0">
                <a:solidFill>
                  <a:srgbClr val="292929"/>
                </a:solidFill>
                <a:latin typeface="Segoe UI Light" pitchFamily="34" charset="0"/>
              </a:defRPr>
            </a:lvl1pPr>
            <a:lvl2pPr marL="3175" indent="0">
              <a:spcBef>
                <a:spcPts val="0"/>
              </a:spcBef>
              <a:buSzPct val="80000"/>
              <a:buFont typeface="Arial" pitchFamily="34" charset="0"/>
              <a:buNone/>
              <a:defRPr sz="2000" spc="-50" baseline="0">
                <a:solidFill>
                  <a:srgbClr val="292929"/>
                </a:soli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smtClean="0"/>
              <a:t>Click to edit Master text styles</a:t>
            </a:r>
          </a:p>
          <a:p>
            <a:pPr lvl="1"/>
            <a:r>
              <a:rPr lang="en-US" dirty="0" smtClean="0"/>
              <a:t>Second level</a:t>
            </a:r>
          </a:p>
        </p:txBody>
      </p:sp>
      <p:pic>
        <p:nvPicPr>
          <p:cNvPr id="7" name="Picture 6"/>
          <p:cNvPicPr>
            <a:picLocks noChangeAspect="1"/>
          </p:cNvPicPr>
          <p:nvPr userDrawn="1"/>
        </p:nvPicPr>
        <p:blipFill>
          <a:blip r:embed="rId3" cstate="print">
            <a:duotone>
              <a:prstClr val="black"/>
              <a:srgbClr val="3399FF">
                <a:tint val="45000"/>
                <a:satMod val="400000"/>
              </a:srgbClr>
            </a:duotone>
            <a:extLst>
              <a:ext uri="{28A0092B-C50C-407E-A947-70E740481C1C}">
                <a14:useLocalDpi xmlns:a14="http://schemas.microsoft.com/office/drawing/2010/main" val="0"/>
              </a:ext>
            </a:extLst>
          </a:blip>
          <a:stretch>
            <a:fillRect/>
          </a:stretch>
        </p:blipFill>
        <p:spPr>
          <a:xfrm>
            <a:off x="10476299" y="6433851"/>
            <a:ext cx="1196373" cy="138112"/>
          </a:xfrm>
          <a:prstGeom prst="rect">
            <a:avLst/>
          </a:prstGeom>
        </p:spPr>
      </p:pic>
      <p:sp>
        <p:nvSpPr>
          <p:cNvPr id="8" name="Rectangle 7"/>
          <p:cNvSpPr/>
          <p:nvPr userDrawn="1"/>
        </p:nvSpPr>
        <p:spPr bwMode="auto">
          <a:xfrm>
            <a:off x="0" y="0"/>
            <a:ext cx="12188825" cy="4571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10" name="Picture 9"/>
          <p:cNvPicPr>
            <a:picLocks noChangeAspect="1"/>
          </p:cNvPicPr>
          <p:nvPr userDrawn="1"/>
        </p:nvPicPr>
        <p:blipFill rotWithShape="1">
          <a:blip r:embed="rId4" cstate="print">
            <a:extLst>
              <a:ext uri="{28A0092B-C50C-407E-A947-70E740481C1C}">
                <a14:useLocalDpi xmlns:a14="http://schemas.microsoft.com/office/drawing/2010/main" val="0"/>
              </a:ext>
            </a:extLst>
          </a:blip>
          <a:srcRect l="49222"/>
          <a:stretch/>
        </p:blipFill>
        <p:spPr>
          <a:xfrm rot="10800000">
            <a:off x="11355786" y="-8278"/>
            <a:ext cx="846001" cy="834699"/>
          </a:xfrm>
          <a:prstGeom prst="rect">
            <a:avLst/>
          </a:prstGeom>
        </p:spPr>
      </p:pic>
      <p:pic>
        <p:nvPicPr>
          <p:cNvPr id="12" name="Picture 1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rot="10800000">
            <a:off x="10133012" y="-8277"/>
            <a:ext cx="1666075" cy="834699"/>
          </a:xfrm>
          <a:prstGeom prst="rect">
            <a:avLst/>
          </a:prstGeom>
        </p:spPr>
      </p:pic>
      <p:pic>
        <p:nvPicPr>
          <p:cNvPr id="13" name="Picture 1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rot="10800000">
            <a:off x="8910237" y="-8277"/>
            <a:ext cx="1666075" cy="834699"/>
          </a:xfrm>
          <a:prstGeom prst="rect">
            <a:avLst/>
          </a:prstGeom>
        </p:spPr>
      </p:pic>
    </p:spTree>
    <p:extLst>
      <p:ext uri="{BB962C8B-B14F-4D97-AF65-F5344CB8AC3E}">
        <p14:creationId xmlns:p14="http://schemas.microsoft.com/office/powerpoint/2010/main" val="187900026"/>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and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402776"/>
            <a:ext cx="11149013" cy="761747"/>
          </a:xfrm>
        </p:spPr>
        <p:txBody>
          <a:bodyPr/>
          <a:lstStyle>
            <a:lvl1pPr>
              <a:defRPr sz="5400">
                <a:solidFill>
                  <a:srgbClr val="292929"/>
                </a:solidFill>
              </a:defRPr>
            </a:lvl1p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519112" y="1370525"/>
            <a:ext cx="11149013" cy="946413"/>
          </a:xfrm>
        </p:spPr>
        <p:txBody>
          <a:bodyPr/>
          <a:lstStyle>
            <a:lvl1pPr marL="3175" indent="0">
              <a:spcBef>
                <a:spcPts val="0"/>
              </a:spcBef>
              <a:spcAft>
                <a:spcPts val="900"/>
              </a:spcAft>
              <a:buSzPct val="80000"/>
              <a:buFont typeface="Arial" pitchFamily="34" charset="0"/>
              <a:buNone/>
              <a:defRPr sz="4000" spc="-100" baseline="0">
                <a:solidFill>
                  <a:srgbClr val="292929"/>
                </a:solidFill>
                <a:latin typeface="Segoe UI Light" pitchFamily="34" charset="0"/>
              </a:defRPr>
            </a:lvl1pPr>
            <a:lvl2pPr marL="3175" indent="0">
              <a:spcBef>
                <a:spcPts val="0"/>
              </a:spcBef>
              <a:buSzPct val="80000"/>
              <a:buFont typeface="Arial" pitchFamily="34" charset="0"/>
              <a:buNone/>
              <a:defRPr sz="2000" spc="-50" baseline="0">
                <a:solidFill>
                  <a:srgbClr val="292929"/>
                </a:soli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smtClean="0"/>
              <a:t>Click to edit Master text styles</a:t>
            </a:r>
          </a:p>
          <a:p>
            <a:pPr lvl="1"/>
            <a:r>
              <a:rPr lang="en-US" dirty="0" smtClean="0"/>
              <a:t>Second level</a:t>
            </a:r>
          </a:p>
        </p:txBody>
      </p:sp>
      <p:pic>
        <p:nvPicPr>
          <p:cNvPr id="7" name="Picture 6"/>
          <p:cNvPicPr>
            <a:picLocks noChangeAspect="1"/>
          </p:cNvPicPr>
          <p:nvPr userDrawn="1"/>
        </p:nvPicPr>
        <p:blipFill>
          <a:blip r:embed="rId3" cstate="print">
            <a:duotone>
              <a:prstClr val="black"/>
              <a:srgbClr val="3399FF">
                <a:tint val="45000"/>
                <a:satMod val="400000"/>
              </a:srgbClr>
            </a:duotone>
            <a:extLst>
              <a:ext uri="{28A0092B-C50C-407E-A947-70E740481C1C}">
                <a14:useLocalDpi xmlns:a14="http://schemas.microsoft.com/office/drawing/2010/main" val="0"/>
              </a:ext>
            </a:extLst>
          </a:blip>
          <a:stretch>
            <a:fillRect/>
          </a:stretch>
        </p:blipFill>
        <p:spPr>
          <a:xfrm>
            <a:off x="10476299" y="6433851"/>
            <a:ext cx="1196373" cy="138112"/>
          </a:xfrm>
          <a:prstGeom prst="rect">
            <a:avLst/>
          </a:prstGeom>
        </p:spPr>
      </p:pic>
    </p:spTree>
    <p:extLst>
      <p:ext uri="{BB962C8B-B14F-4D97-AF65-F5344CB8AC3E}">
        <p14:creationId xmlns:p14="http://schemas.microsoft.com/office/powerpoint/2010/main" val="783997975"/>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Title and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402776"/>
            <a:ext cx="11149013" cy="761747"/>
          </a:xfrm>
        </p:spPr>
        <p:txBody>
          <a:bodyPr/>
          <a:lstStyle>
            <a:lvl1pPr>
              <a:defRPr sz="5400">
                <a:solidFill>
                  <a:srgbClr val="292929"/>
                </a:solidFill>
              </a:defRPr>
            </a:lvl1p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519112" y="1370525"/>
            <a:ext cx="11149013" cy="946413"/>
          </a:xfrm>
        </p:spPr>
        <p:txBody>
          <a:bodyPr/>
          <a:lstStyle>
            <a:lvl1pPr marL="3175" indent="0">
              <a:spcBef>
                <a:spcPts val="0"/>
              </a:spcBef>
              <a:spcAft>
                <a:spcPts val="900"/>
              </a:spcAft>
              <a:buSzPct val="80000"/>
              <a:buFont typeface="Arial" pitchFamily="34" charset="0"/>
              <a:buNone/>
              <a:defRPr sz="4000" spc="-100" baseline="0">
                <a:solidFill>
                  <a:srgbClr val="292929"/>
                </a:solidFill>
                <a:latin typeface="Segoe UI Light" pitchFamily="34" charset="0"/>
              </a:defRPr>
            </a:lvl1pPr>
            <a:lvl2pPr marL="3175" indent="0">
              <a:spcBef>
                <a:spcPts val="0"/>
              </a:spcBef>
              <a:buSzPct val="80000"/>
              <a:buFont typeface="Arial" pitchFamily="34" charset="0"/>
              <a:buNone/>
              <a:defRPr sz="2000" spc="-50" baseline="0">
                <a:solidFill>
                  <a:srgbClr val="292929"/>
                </a:soli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smtClean="0"/>
              <a:t>Click to edit Master text styles</a:t>
            </a:r>
          </a:p>
          <a:p>
            <a:pPr lvl="1"/>
            <a:r>
              <a:rPr lang="en-US" dirty="0" smtClean="0"/>
              <a:t>Second level</a:t>
            </a:r>
          </a:p>
        </p:txBody>
      </p:sp>
    </p:spTree>
    <p:extLst>
      <p:ext uri="{BB962C8B-B14F-4D97-AF65-F5344CB8AC3E}">
        <p14:creationId xmlns:p14="http://schemas.microsoft.com/office/powerpoint/2010/main" val="3681701117"/>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mo Background -JBS">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88825" cy="6858000"/>
          </a:xfrm>
          <a:prstGeom prst="rect">
            <a:avLst/>
          </a:prstGeom>
        </p:spPr>
      </p:pic>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300626" y="6311788"/>
            <a:ext cx="1618990" cy="388399"/>
          </a:xfrm>
          <a:prstGeom prst="rect">
            <a:avLst/>
          </a:prstGeom>
        </p:spPr>
      </p:pic>
      <p:sp>
        <p:nvSpPr>
          <p:cNvPr id="12" name="Rectangle 11"/>
          <p:cNvSpPr/>
          <p:nvPr userDrawn="1"/>
        </p:nvSpPr>
        <p:spPr bwMode="auto">
          <a:xfrm>
            <a:off x="2253803" y="2455231"/>
            <a:ext cx="9935022" cy="2104837"/>
          </a:xfrm>
          <a:prstGeom prst="rect">
            <a:avLst/>
          </a:prstGeom>
          <a:solidFill>
            <a:srgbClr val="00AEEF">
              <a:alpha val="25098"/>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548640" tIns="45718" rIns="91436" bIns="45718" numCol="1" rtlCol="0" anchor="ctr" anchorCtr="0" compatLnSpc="1">
            <a:prstTxWarp prst="textNoShape">
              <a:avLst/>
            </a:prstTxWarp>
          </a:bodyPr>
          <a:lstStyle/>
          <a:p>
            <a:pPr defTabSz="914099" fontAlgn="base">
              <a:spcBef>
                <a:spcPct val="0"/>
              </a:spcBef>
              <a:spcAft>
                <a:spcPct val="0"/>
              </a:spcAft>
            </a:pPr>
            <a:endParaRPr lang="en-US" sz="6600" dirty="0">
              <a:gradFill>
                <a:gsLst>
                  <a:gs pos="0">
                    <a:srgbClr val="FFFFFF"/>
                  </a:gs>
                  <a:gs pos="100000">
                    <a:srgbClr val="FFFFFF"/>
                  </a:gs>
                </a:gsLst>
                <a:lin ang="5400000" scaled="0"/>
              </a:gradFill>
              <a:latin typeface="メイリオ" pitchFamily="50" charset="-128"/>
              <a:ea typeface="メイリオ" pitchFamily="50" charset="-128"/>
            </a:endParaRPr>
          </a:p>
        </p:txBody>
      </p:sp>
      <p:grpSp>
        <p:nvGrpSpPr>
          <p:cNvPr id="13" name="Group 12"/>
          <p:cNvGrpSpPr/>
          <p:nvPr userDrawn="1"/>
        </p:nvGrpSpPr>
        <p:grpSpPr>
          <a:xfrm>
            <a:off x="0" y="2455230"/>
            <a:ext cx="2253803" cy="2104837"/>
            <a:chOff x="-1" y="2455231"/>
            <a:chExt cx="2253803" cy="2104837"/>
          </a:xfrm>
        </p:grpSpPr>
        <p:sp>
          <p:nvSpPr>
            <p:cNvPr id="17" name="Rectangle 16"/>
            <p:cNvSpPr/>
            <p:nvPr/>
          </p:nvSpPr>
          <p:spPr bwMode="auto">
            <a:xfrm>
              <a:off x="-1" y="2455231"/>
              <a:ext cx="2253803" cy="2104837"/>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182880" numCol="1" rtlCol="0" anchor="b"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demo</a:t>
              </a:r>
            </a:p>
          </p:txBody>
        </p:sp>
        <p:pic>
          <p:nvPicPr>
            <p:cNvPr id="18" name="Picture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0988" y="2847133"/>
              <a:ext cx="1140731" cy="1140731"/>
            </a:xfrm>
            <a:prstGeom prst="rect">
              <a:avLst/>
            </a:prstGeom>
          </p:spPr>
        </p:pic>
      </p:grpSp>
    </p:spTree>
    <p:extLst>
      <p:ext uri="{BB962C8B-B14F-4D97-AF65-F5344CB8AC3E}">
        <p14:creationId xmlns:p14="http://schemas.microsoft.com/office/powerpoint/2010/main" val="180529179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0"/>
                                        <p:tgtEl>
                                          <p:spTgt spid="2"/>
                                        </p:tgtEl>
                                      </p:cBhvr>
                                    </p:animEffect>
                                  </p:childTnLst>
                                </p:cTn>
                              </p:par>
                              <p:par>
                                <p:cTn id="8" presetID="2" presetClass="entr" presetSubtype="8" fill="hold" nodeType="withEffect">
                                  <p:stCondLst>
                                    <p:cond delay="750"/>
                                  </p:stCondLst>
                                  <p:childTnLst>
                                    <p:set>
                                      <p:cBhvr>
                                        <p:cTn id="9" dur="1" fill="hold">
                                          <p:stCondLst>
                                            <p:cond delay="0"/>
                                          </p:stCondLst>
                                        </p:cTn>
                                        <p:tgtEl>
                                          <p:spTgt spid="13"/>
                                        </p:tgtEl>
                                        <p:attrNameLst>
                                          <p:attrName>style.visibility</p:attrName>
                                        </p:attrNameLst>
                                      </p:cBhvr>
                                      <p:to>
                                        <p:strVal val="visible"/>
                                      </p:to>
                                    </p:set>
                                    <p:anim calcmode="lin" valueType="num">
                                      <p:cBhvr additive="base">
                                        <p:cTn id="10" dur="500" fill="hold"/>
                                        <p:tgtEl>
                                          <p:spTgt spid="13"/>
                                        </p:tgtEl>
                                        <p:attrNameLst>
                                          <p:attrName>ppt_x</p:attrName>
                                        </p:attrNameLst>
                                      </p:cBhvr>
                                      <p:tavLst>
                                        <p:tav tm="0">
                                          <p:val>
                                            <p:strVal val="0-#ppt_w/2"/>
                                          </p:val>
                                        </p:tav>
                                        <p:tav tm="100000">
                                          <p:val>
                                            <p:strVal val="#ppt_x"/>
                                          </p:val>
                                        </p:tav>
                                      </p:tavLst>
                                    </p:anim>
                                    <p:anim calcmode="lin" valueType="num">
                                      <p:cBhvr additive="base">
                                        <p:cTn id="11" dur="500" fill="hold"/>
                                        <p:tgtEl>
                                          <p:spTgt spid="13"/>
                                        </p:tgtEl>
                                        <p:attrNameLst>
                                          <p:attrName>ppt_y</p:attrName>
                                        </p:attrNameLst>
                                      </p:cBhvr>
                                      <p:tavLst>
                                        <p:tav tm="0">
                                          <p:val>
                                            <p:strVal val="#ppt_y"/>
                                          </p:val>
                                        </p:tav>
                                        <p:tav tm="100000">
                                          <p:val>
                                            <p:strVal val="#ppt_y"/>
                                          </p:val>
                                        </p:tav>
                                      </p:tavLst>
                                    </p:anim>
                                  </p:childTnLst>
                                </p:cTn>
                              </p:par>
                              <p:par>
                                <p:cTn id="12" presetID="16" presetClass="entr" presetSubtype="42" fill="hold" grpId="0" nodeType="withEffect">
                                  <p:stCondLst>
                                    <p:cond delay="1750"/>
                                  </p:stCondLst>
                                  <p:childTnLst>
                                    <p:set>
                                      <p:cBhvr>
                                        <p:cTn id="13" dur="1" fill="hold">
                                          <p:stCondLst>
                                            <p:cond delay="0"/>
                                          </p:stCondLst>
                                        </p:cTn>
                                        <p:tgtEl>
                                          <p:spTgt spid="12"/>
                                        </p:tgtEl>
                                        <p:attrNameLst>
                                          <p:attrName>style.visibility</p:attrName>
                                        </p:attrNameLst>
                                      </p:cBhvr>
                                      <p:to>
                                        <p:strVal val="visible"/>
                                      </p:to>
                                    </p:set>
                                    <p:animEffect transition="in" filter="barn(outHorizontal)">
                                      <p:cBhvr>
                                        <p:cTn id="14" dur="750"/>
                                        <p:tgtEl>
                                          <p:spTgt spid="12"/>
                                        </p:tgtEl>
                                      </p:cBhvr>
                                    </p:animEffect>
                                  </p:childTnLst>
                                </p:cTn>
                              </p:par>
                              <p:par>
                                <p:cTn id="15" presetID="10" presetClass="exit" presetSubtype="0" fill="hold" grpId="1" nodeType="withEffect">
                                  <p:stCondLst>
                                    <p:cond delay="2500"/>
                                  </p:stCondLst>
                                  <p:childTnLst>
                                    <p:animEffect transition="out" filter="fade">
                                      <p:cBhvr>
                                        <p:cTn id="16" dur="500"/>
                                        <p:tgtEl>
                                          <p:spTgt spid="12"/>
                                        </p:tgtEl>
                                      </p:cBhvr>
                                    </p:animEffect>
                                    <p:set>
                                      <p:cBhvr>
                                        <p:cTn id="17"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4.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a:lum/>
          </a:blip>
          <a:srcRect/>
          <a:stretch>
            <a:fillRect t="-1000" b="-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494600"/>
            <a:ext cx="11149013" cy="7478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713800"/>
            <a:ext cx="11149012" cy="2979277"/>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764922352"/>
      </p:ext>
    </p:extLst>
  </p:cSld>
  <p:clrMap bg1="lt1" tx1="dk1" bg2="lt2" tx2="dk2" accent1="accent1" accent2="accent2" accent3="accent3" accent4="accent4" accent5="accent5" accent6="accent6" hlink="hlink" folHlink="folHlink"/>
  <p:sldLayoutIdLst>
    <p:sldLayoutId id="2147483731" r:id="rId1"/>
    <p:sldLayoutId id="2147483756" r:id="rId2"/>
    <p:sldLayoutId id="2147483757" r:id="rId3"/>
    <p:sldLayoutId id="2147483758" r:id="rId4"/>
    <p:sldLayoutId id="2147483732" r:id="rId5"/>
    <p:sldLayoutId id="2147483774" r:id="rId6"/>
    <p:sldLayoutId id="2147483775" r:id="rId7"/>
    <p:sldLayoutId id="2147483776" r:id="rId8"/>
    <p:sldLayoutId id="2147483759" r:id="rId9"/>
    <p:sldLayoutId id="2147483768" r:id="rId10"/>
    <p:sldLayoutId id="2147483770" r:id="rId11"/>
    <p:sldLayoutId id="2147483771" r:id="rId12"/>
    <p:sldLayoutId id="2147483777" r:id="rId13"/>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solidFill>
            <a:schemeClr val="bg1"/>
          </a:soli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Clr>
          <a:srgbClr val="92D050"/>
        </a:buClr>
        <a:buSzPct val="120000"/>
        <a:buFont typeface="Arial" pitchFamily="34" charset="0"/>
        <a:buChar char="•"/>
        <a:defRPr sz="4400" kern="1200">
          <a:solidFill>
            <a:schemeClr val="bg1"/>
          </a:solidFill>
          <a:latin typeface="+mn-lt"/>
          <a:ea typeface="+mn-ea"/>
          <a:cs typeface="+mn-cs"/>
        </a:defRPr>
      </a:lvl1pPr>
      <a:lvl2pPr marL="855663" indent="-395288" algn="l" defTabSz="914363" rtl="0" eaLnBrk="1" latinLnBrk="0" hangingPunct="1">
        <a:lnSpc>
          <a:spcPct val="90000"/>
        </a:lnSpc>
        <a:spcBef>
          <a:spcPct val="20000"/>
        </a:spcBef>
        <a:buClr>
          <a:srgbClr val="92D050"/>
        </a:buClr>
        <a:buSzPct val="120000"/>
        <a:buFont typeface="Arial" pitchFamily="34" charset="0"/>
        <a:buChar char="•"/>
        <a:defRPr sz="4000" kern="1200">
          <a:solidFill>
            <a:schemeClr val="bg1"/>
          </a:solidFill>
          <a:latin typeface="+mn-lt"/>
          <a:ea typeface="+mn-ea"/>
          <a:cs typeface="+mn-cs"/>
        </a:defRPr>
      </a:lvl2pPr>
      <a:lvl3pPr marL="1258888" indent="-403225" algn="l" defTabSz="914363" rtl="0" eaLnBrk="1" latinLnBrk="0" hangingPunct="1">
        <a:lnSpc>
          <a:spcPct val="90000"/>
        </a:lnSpc>
        <a:spcBef>
          <a:spcPct val="20000"/>
        </a:spcBef>
        <a:buClr>
          <a:srgbClr val="92D050"/>
        </a:buClr>
        <a:buSzPct val="120000"/>
        <a:buFont typeface="Arial" pitchFamily="34" charset="0"/>
        <a:buChar char="•"/>
        <a:defRPr sz="3600" kern="1200">
          <a:solidFill>
            <a:schemeClr val="bg1"/>
          </a:solidFill>
          <a:latin typeface="+mn-lt"/>
          <a:ea typeface="+mn-ea"/>
          <a:cs typeface="+mn-cs"/>
        </a:defRPr>
      </a:lvl3pPr>
      <a:lvl4pPr marL="1604963" indent="-346075" algn="l" defTabSz="914363" rtl="0" eaLnBrk="1" latinLnBrk="0" hangingPunct="1">
        <a:lnSpc>
          <a:spcPct val="90000"/>
        </a:lnSpc>
        <a:spcBef>
          <a:spcPct val="20000"/>
        </a:spcBef>
        <a:buClr>
          <a:srgbClr val="92D050"/>
        </a:buClr>
        <a:buSzPct val="120000"/>
        <a:buFont typeface="Arial" pitchFamily="34" charset="0"/>
        <a:buChar char="•"/>
        <a:defRPr sz="3200" kern="1200">
          <a:solidFill>
            <a:schemeClr val="bg1"/>
          </a:solidFill>
          <a:latin typeface="+mn-lt"/>
          <a:ea typeface="+mn-ea"/>
          <a:cs typeface="+mn-cs"/>
        </a:defRPr>
      </a:lvl4pPr>
      <a:lvl5pPr marL="1941513" indent="-336550" algn="l" defTabSz="914363" rtl="0" eaLnBrk="1" latinLnBrk="0" hangingPunct="1">
        <a:lnSpc>
          <a:spcPct val="90000"/>
        </a:lnSpc>
        <a:spcBef>
          <a:spcPct val="20000"/>
        </a:spcBef>
        <a:buClr>
          <a:srgbClr val="92D050"/>
        </a:buClr>
        <a:buSzPct val="120000"/>
        <a:buFont typeface="Arial" pitchFamily="34" charset="0"/>
        <a:buChar char="•"/>
        <a:defRPr sz="3200" kern="1200">
          <a:solidFill>
            <a:schemeClr val="bg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11" y="228601"/>
            <a:ext cx="11149014"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905000"/>
            <a:ext cx="11149012" cy="1618905"/>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375832376"/>
      </p:ext>
    </p:extLst>
  </p:cSld>
  <p:clrMap bg1="lt1" tx1="dk1" bg2="lt2" tx2="dk2" accent1="accent1" accent2="accent2" accent3="accent3" accent4="accent4" accent5="accent5" accent6="accent6" hlink="hlink" folHlink="folHlink"/>
  <p:sldLayoutIdLst>
    <p:sldLayoutId id="2147483750" r:id="rId1"/>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2400" b="0" kern="1200">
          <a:solidFill>
            <a:schemeClr val="bg1"/>
          </a:soli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000" b="0" kern="1200">
          <a:solidFill>
            <a:schemeClr val="bg1"/>
          </a:soli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1800" b="0" kern="1200">
          <a:solidFill>
            <a:schemeClr val="bg1"/>
          </a:soli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1800" b="0" kern="1200">
          <a:solidFill>
            <a:schemeClr val="bg1"/>
          </a:soli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1800" b="0" kern="1200">
          <a:solidFill>
            <a:schemeClr val="bg1"/>
          </a:soli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11" y="228601"/>
            <a:ext cx="11149014"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905000"/>
            <a:ext cx="11149012" cy="1618905"/>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852170585"/>
      </p:ext>
    </p:extLst>
  </p:cSld>
  <p:clrMap bg1="lt1" tx1="dk1" bg2="lt2" tx2="dk2" accent1="accent1" accent2="accent2" accent3="accent3" accent4="accent4" accent5="accent5" accent6="accent6" hlink="hlink" folHlink="folHlink"/>
  <p:sldLayoutIdLst>
    <p:sldLayoutId id="2147483773" r:id="rId1"/>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2400" b="0" kern="1200">
          <a:solidFill>
            <a:srgbClr val="3399FF"/>
          </a:soli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000" b="0" kern="1200">
          <a:solidFill>
            <a:srgbClr val="3399FF"/>
          </a:soli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1800" b="0" kern="1200">
          <a:solidFill>
            <a:srgbClr val="3399FF"/>
          </a:soli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1800" b="0" kern="1200">
          <a:solidFill>
            <a:srgbClr val="3399FF"/>
          </a:soli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1800" b="0" kern="1200">
          <a:solidFill>
            <a:srgbClr val="3399FF"/>
          </a:soli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3" Type="http://schemas.openxmlformats.org/officeDocument/2006/relationships/hyperlink" Target="http://www.windowsazure.com/en-us/pricing/details/sql-database" TargetMode="External"/><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8" Type="http://schemas.openxmlformats.org/officeDocument/2006/relationships/slideLayout" Target="../slideLayouts/slideLayout6.xml"/><Relationship Id="rId3" Type="http://schemas.openxmlformats.org/officeDocument/2006/relationships/tags" Target="../tags/tag10.xml"/><Relationship Id="rId7" Type="http://schemas.openxmlformats.org/officeDocument/2006/relationships/tags" Target="../tags/tag14.xml"/><Relationship Id="rId12" Type="http://schemas.openxmlformats.org/officeDocument/2006/relationships/image" Target="../media/image13.png"/><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tags" Target="../tags/tag13.xml"/><Relationship Id="rId11" Type="http://schemas.openxmlformats.org/officeDocument/2006/relationships/image" Target="../media/image12.png"/><Relationship Id="rId5" Type="http://schemas.openxmlformats.org/officeDocument/2006/relationships/tags" Target="../tags/tag12.xml"/><Relationship Id="rId10" Type="http://schemas.openxmlformats.org/officeDocument/2006/relationships/image" Target="../media/image11.png"/><Relationship Id="rId4" Type="http://schemas.openxmlformats.org/officeDocument/2006/relationships/tags" Target="../tags/tag11.xml"/><Relationship Id="rId9"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3" Type="http://schemas.openxmlformats.org/officeDocument/2006/relationships/hyperlink" Target="http://www.windowsazure.com/mobile" TargetMode="External"/><Relationship Id="rId7" Type="http://schemas.openxmlformats.org/officeDocument/2006/relationships/hyperlink" Target="https://mobileservices.uservoice.com" TargetMode="External"/><Relationship Id="rId2" Type="http://schemas.openxmlformats.org/officeDocument/2006/relationships/notesSlide" Target="../notesSlides/notesSlide25.xml"/><Relationship Id="rId1" Type="http://schemas.openxmlformats.org/officeDocument/2006/relationships/slideLayout" Target="../slideLayouts/slideLayout6.xml"/><Relationship Id="rId6" Type="http://schemas.openxmlformats.org/officeDocument/2006/relationships/hyperlink" Target="mailto:mobileservices@microsoft.com" TargetMode="External"/><Relationship Id="rId5" Type="http://schemas.openxmlformats.org/officeDocument/2006/relationships/hyperlink" Target="https://github.com/WindowsAzure/azure-mobile-services" TargetMode="External"/><Relationship Id="rId4" Type="http://schemas.openxmlformats.org/officeDocument/2006/relationships/hyperlink" Target="http://www.windowsazure.com/" TargetMode="Externa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2.xml"/><Relationship Id="rId1" Type="http://schemas.openxmlformats.org/officeDocument/2006/relationships/slideLayout" Target="../slideLayouts/slideLayout6.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8" Type="http://schemas.openxmlformats.org/officeDocument/2006/relationships/slideLayout" Target="../slideLayouts/slideLayout6.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image" Target="../media/image13.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image" Target="../media/image12.png"/><Relationship Id="rId5" Type="http://schemas.openxmlformats.org/officeDocument/2006/relationships/tags" Target="../tags/tag5.xml"/><Relationship Id="rId10" Type="http://schemas.openxmlformats.org/officeDocument/2006/relationships/image" Target="../media/image11.png"/><Relationship Id="rId4" Type="http://schemas.openxmlformats.org/officeDocument/2006/relationships/tags" Target="../tags/tag4.xml"/><Relationship Id="rId9"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93764" y="2559929"/>
            <a:ext cx="10921961" cy="1878252"/>
          </a:xfrm>
        </p:spPr>
        <p:txBody>
          <a:bodyPr/>
          <a:lstStyle/>
          <a:p>
            <a:r>
              <a:rPr lang="en-US" sz="7200" dirty="0" smtClean="0"/>
              <a:t>Building Windows 8.1 Apps with Mobile Services</a:t>
            </a:r>
            <a:endParaRPr lang="en-US" sz="6000" dirty="0"/>
          </a:p>
        </p:txBody>
      </p:sp>
      <p:sp>
        <p:nvSpPr>
          <p:cNvPr id="2" name="Text Placeholder 1"/>
          <p:cNvSpPr>
            <a:spLocks noGrp="1"/>
          </p:cNvSpPr>
          <p:nvPr>
            <p:ph type="body" sz="quarter" idx="11"/>
          </p:nvPr>
        </p:nvSpPr>
        <p:spPr>
          <a:xfrm>
            <a:off x="745231" y="4583030"/>
            <a:ext cx="5454333" cy="2080570"/>
          </a:xfrm>
        </p:spPr>
        <p:txBody>
          <a:bodyPr/>
          <a:lstStyle/>
          <a:p>
            <a:r>
              <a:rPr lang="en-US" sz="2800" dirty="0" smtClean="0">
                <a:latin typeface="Segoe UI Semibold" panose="020B0702040204020203" pitchFamily="34" charset="0"/>
                <a:cs typeface="Segoe UI Semibold" panose="020B0702040204020203" pitchFamily="34" charset="0"/>
              </a:rPr>
              <a:t>Speaker Name</a:t>
            </a:r>
            <a:endParaRPr lang="en-US" sz="2800" dirty="0">
              <a:latin typeface="Segoe UI Semibold" panose="020B0702040204020203" pitchFamily="34" charset="0"/>
              <a:cs typeface="Segoe UI Semibold" panose="020B0702040204020203" pitchFamily="34" charset="0"/>
            </a:endParaRPr>
          </a:p>
          <a:p>
            <a:r>
              <a:rPr lang="en-US" sz="2000" dirty="0" smtClean="0">
                <a:solidFill>
                  <a:schemeClr val="accent6">
                    <a:lumMod val="40000"/>
                    <a:lumOff val="60000"/>
                    <a:alpha val="98000"/>
                  </a:schemeClr>
                </a:solidFill>
              </a:rPr>
              <a:t>Speaker Title</a:t>
            </a:r>
            <a:endParaRPr lang="en-US" sz="2000" dirty="0">
              <a:solidFill>
                <a:schemeClr val="accent6">
                  <a:lumMod val="40000"/>
                  <a:lumOff val="60000"/>
                  <a:alpha val="98000"/>
                </a:schemeClr>
              </a:solidFill>
            </a:endParaRPr>
          </a:p>
          <a:p>
            <a:r>
              <a:rPr lang="en-US" sz="2000" dirty="0" smtClean="0">
                <a:solidFill>
                  <a:schemeClr val="accent6">
                    <a:lumMod val="40000"/>
                    <a:lumOff val="60000"/>
                    <a:alpha val="98000"/>
                  </a:schemeClr>
                </a:solidFill>
              </a:rPr>
              <a:t>Speaker Company</a:t>
            </a:r>
          </a:p>
          <a:p>
            <a:endParaRPr lang="en-US" sz="2000" dirty="0">
              <a:solidFill>
                <a:schemeClr val="accent6">
                  <a:lumMod val="40000"/>
                  <a:lumOff val="60000"/>
                  <a:alpha val="98000"/>
                </a:schemeClr>
              </a:solidFill>
            </a:endParaRPr>
          </a:p>
          <a:p>
            <a:r>
              <a:rPr lang="en-US" sz="2000" dirty="0" smtClean="0">
                <a:solidFill>
                  <a:schemeClr val="accent6">
                    <a:lumMod val="40000"/>
                    <a:lumOff val="60000"/>
                    <a:alpha val="98000"/>
                  </a:schemeClr>
                </a:solidFill>
              </a:rPr>
              <a:t>Email:</a:t>
            </a:r>
          </a:p>
          <a:p>
            <a:r>
              <a:rPr lang="en-US" sz="2000" smtClean="0">
                <a:solidFill>
                  <a:schemeClr val="accent6">
                    <a:lumMod val="40000"/>
                    <a:lumOff val="60000"/>
                    <a:alpha val="98000"/>
                  </a:schemeClr>
                </a:solidFill>
              </a:rPr>
              <a:t>Twitter:</a:t>
            </a:r>
            <a:endParaRPr lang="en-US" sz="2000" dirty="0">
              <a:solidFill>
                <a:schemeClr val="accent6">
                  <a:lumMod val="40000"/>
                  <a:lumOff val="60000"/>
                  <a:alpha val="98000"/>
                </a:schemeClr>
              </a:solidFill>
            </a:endParaRPr>
          </a:p>
        </p:txBody>
      </p:sp>
    </p:spTree>
    <p:extLst>
      <p:ext uri="{BB962C8B-B14F-4D97-AF65-F5344CB8AC3E}">
        <p14:creationId xmlns:p14="http://schemas.microsoft.com/office/powerpoint/2010/main" val="402916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animEffect transition="in" filter="fade">
                                      <p:cBhvr>
                                        <p:cTn id="11" dur="500"/>
                                        <p:tgtEl>
                                          <p:spTgt spid="2">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animEffect transition="in" filter="fade">
                                      <p:cBhvr>
                                        <p:cTn id="15" dur="500"/>
                                        <p:tgtEl>
                                          <p:spTgt spid="2">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
                                            <p:txEl>
                                              <p:pRg st="2" end="2"/>
                                            </p:txEl>
                                          </p:spTgt>
                                        </p:tgtEl>
                                        <p:attrNameLst>
                                          <p:attrName>style.visibility</p:attrName>
                                        </p:attrNameLst>
                                      </p:cBhvr>
                                      <p:to>
                                        <p:strVal val="visible"/>
                                      </p:to>
                                    </p:set>
                                    <p:animEffect transition="in" filter="fade">
                                      <p:cBhvr>
                                        <p:cTn id="18" dur="500"/>
                                        <p:tgtEl>
                                          <p:spTgt spid="2">
                                            <p:txEl>
                                              <p:pRg st="2" end="2"/>
                                            </p:txEl>
                                          </p:spTgt>
                                        </p:tgtEl>
                                      </p:cBhvr>
                                    </p:animEffect>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fade">
                                      <p:cBhvr>
                                        <p:cTn id="22" dur="500"/>
                                        <p:tgtEl>
                                          <p:spTgt spid="2">
                                            <p:txEl>
                                              <p:pRg st="4" end="4"/>
                                            </p:txEl>
                                          </p:spTgt>
                                        </p:tgtEl>
                                      </p:cBhvr>
                                    </p:animEffect>
                                  </p:childTnLst>
                                </p:cTn>
                              </p:par>
                            </p:childTnLst>
                          </p:cTn>
                        </p:par>
                        <p:par>
                          <p:cTn id="23" fill="hold">
                            <p:stCondLst>
                              <p:cond delay="2000"/>
                            </p:stCondLst>
                            <p:childTnLst>
                              <p:par>
                                <p:cTn id="24" presetID="10" presetClass="entr" presetSubtype="0" fill="hold" grpId="0" nodeType="afterEffect">
                                  <p:stCondLst>
                                    <p:cond delay="0"/>
                                  </p:stCondLst>
                                  <p:childTnLst>
                                    <p:set>
                                      <p:cBhvr>
                                        <p:cTn id="25" dur="1" fill="hold">
                                          <p:stCondLst>
                                            <p:cond delay="0"/>
                                          </p:stCondLst>
                                        </p:cTn>
                                        <p:tgtEl>
                                          <p:spTgt spid="2">
                                            <p:txEl>
                                              <p:pRg st="5" end="5"/>
                                            </p:txEl>
                                          </p:spTgt>
                                        </p:tgtEl>
                                        <p:attrNameLst>
                                          <p:attrName>style.visibility</p:attrName>
                                        </p:attrNameLst>
                                      </p:cBhvr>
                                      <p:to>
                                        <p:strVal val="visible"/>
                                      </p:to>
                                    </p:set>
                                    <p:animEffect transition="in" filter="fade">
                                      <p:cBhvr>
                                        <p:cTn id="26"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402776"/>
            <a:ext cx="11149013" cy="761747"/>
          </a:xfrm>
        </p:spPr>
        <p:txBody>
          <a:bodyPr/>
          <a:lstStyle/>
          <a:p>
            <a:r>
              <a:rPr lang="en-US" dirty="0" smtClean="0"/>
              <a:t>Node Modules</a:t>
            </a:r>
            <a:endParaRPr lang="en-US" dirty="0"/>
          </a:p>
        </p:txBody>
      </p:sp>
      <p:sp>
        <p:nvSpPr>
          <p:cNvPr id="3" name="Text Placeholder 2"/>
          <p:cNvSpPr>
            <a:spLocks noGrp="1"/>
          </p:cNvSpPr>
          <p:nvPr>
            <p:ph type="body" sz="quarter" idx="10"/>
          </p:nvPr>
        </p:nvSpPr>
        <p:spPr>
          <a:xfrm>
            <a:off x="519112" y="1370525"/>
            <a:ext cx="11149013" cy="564257"/>
          </a:xfrm>
        </p:spPr>
        <p:txBody>
          <a:bodyPr/>
          <a:lstStyle/>
          <a:p>
            <a:r>
              <a:rPr lang="en-US" dirty="0" smtClean="0"/>
              <a:t>Extensibility through numerous included modules</a:t>
            </a:r>
            <a:endParaRPr lang="en-US" dirty="0"/>
          </a:p>
        </p:txBody>
      </p:sp>
      <p:sp>
        <p:nvSpPr>
          <p:cNvPr id="4" name="Rectangle 3"/>
          <p:cNvSpPr/>
          <p:nvPr/>
        </p:nvSpPr>
        <p:spPr bwMode="auto">
          <a:xfrm>
            <a:off x="1337426" y="2289617"/>
            <a:ext cx="3165642" cy="11557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request</a:t>
            </a:r>
          </a:p>
        </p:txBody>
      </p:sp>
      <p:sp>
        <p:nvSpPr>
          <p:cNvPr id="5" name="Rectangle 4"/>
          <p:cNvSpPr/>
          <p:nvPr/>
        </p:nvSpPr>
        <p:spPr bwMode="auto">
          <a:xfrm>
            <a:off x="1337426" y="3561095"/>
            <a:ext cx="3165642" cy="115570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console</a:t>
            </a:r>
          </a:p>
        </p:txBody>
      </p:sp>
      <p:sp>
        <p:nvSpPr>
          <p:cNvPr id="6" name="Rectangle 5"/>
          <p:cNvSpPr/>
          <p:nvPr/>
        </p:nvSpPr>
        <p:spPr bwMode="auto">
          <a:xfrm>
            <a:off x="4627395" y="2289617"/>
            <a:ext cx="3165642" cy="11557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push.*</a:t>
            </a:r>
          </a:p>
        </p:txBody>
      </p:sp>
      <p:sp>
        <p:nvSpPr>
          <p:cNvPr id="7" name="Rectangle 6"/>
          <p:cNvSpPr/>
          <p:nvPr/>
        </p:nvSpPr>
        <p:spPr bwMode="auto">
          <a:xfrm>
            <a:off x="4627395" y="3561095"/>
            <a:ext cx="3165642" cy="11557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err="1" smtClean="0">
                <a:gradFill>
                  <a:gsLst>
                    <a:gs pos="0">
                      <a:srgbClr val="FFFFFF"/>
                    </a:gs>
                    <a:gs pos="100000">
                      <a:srgbClr val="FFFFFF"/>
                    </a:gs>
                  </a:gsLst>
                  <a:lin ang="5400000" scaled="0"/>
                </a:gradFill>
                <a:latin typeface="+mj-lt"/>
                <a:ea typeface="Segoe UI" pitchFamily="34" charset="0"/>
                <a:cs typeface="Segoe UI" pitchFamily="34" charset="0"/>
              </a:rPr>
              <a:t>mssql</a:t>
            </a:r>
            <a:endParaRPr lang="en-US" sz="2800" dirty="0" smtClean="0">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8" name="Rectangle 7"/>
          <p:cNvSpPr/>
          <p:nvPr/>
        </p:nvSpPr>
        <p:spPr bwMode="auto">
          <a:xfrm>
            <a:off x="1337426" y="4832573"/>
            <a:ext cx="3165642" cy="11557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err="1" smtClean="0">
                <a:gradFill>
                  <a:gsLst>
                    <a:gs pos="0">
                      <a:srgbClr val="FFFFFF"/>
                    </a:gs>
                    <a:gs pos="100000">
                      <a:srgbClr val="FFFFFF"/>
                    </a:gs>
                  </a:gsLst>
                  <a:lin ang="5400000" scaled="0"/>
                </a:gradFill>
                <a:latin typeface="+mj-lt"/>
                <a:ea typeface="Segoe UI" pitchFamily="34" charset="0"/>
                <a:cs typeface="Segoe UI" pitchFamily="34" charset="0"/>
              </a:rPr>
              <a:t>statusCodes</a:t>
            </a:r>
            <a:endParaRPr lang="en-US" sz="2800" dirty="0" smtClean="0">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9" name="Rectangle 8"/>
          <p:cNvSpPr/>
          <p:nvPr/>
        </p:nvSpPr>
        <p:spPr bwMode="auto">
          <a:xfrm>
            <a:off x="4627395" y="4832573"/>
            <a:ext cx="3165642" cy="11557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azure</a:t>
            </a:r>
          </a:p>
        </p:txBody>
      </p:sp>
      <p:sp>
        <p:nvSpPr>
          <p:cNvPr id="10" name="Rectangle 9"/>
          <p:cNvSpPr/>
          <p:nvPr/>
        </p:nvSpPr>
        <p:spPr bwMode="auto">
          <a:xfrm>
            <a:off x="7933406" y="2305659"/>
            <a:ext cx="3165642" cy="11557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err="1" smtClean="0">
                <a:gradFill>
                  <a:gsLst>
                    <a:gs pos="0">
                      <a:srgbClr val="FFFFFF"/>
                    </a:gs>
                    <a:gs pos="100000">
                      <a:srgbClr val="FFFFFF"/>
                    </a:gs>
                  </a:gsLst>
                  <a:lin ang="5400000" scaled="0"/>
                </a:gradFill>
                <a:latin typeface="+mj-lt"/>
                <a:ea typeface="Segoe UI" pitchFamily="34" charset="0"/>
                <a:cs typeface="Segoe UI" pitchFamily="34" charset="0"/>
              </a:rPr>
              <a:t>sendgrid</a:t>
            </a:r>
            <a:endParaRPr lang="en-US" sz="2800" dirty="0" smtClean="0">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11" name="Rectangle 10"/>
          <p:cNvSpPr/>
          <p:nvPr/>
        </p:nvSpPr>
        <p:spPr bwMode="auto">
          <a:xfrm>
            <a:off x="7933406" y="3577137"/>
            <a:ext cx="3165642" cy="11557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pusher</a:t>
            </a:r>
          </a:p>
        </p:txBody>
      </p:sp>
      <p:sp>
        <p:nvSpPr>
          <p:cNvPr id="12" name="Rectangle 11"/>
          <p:cNvSpPr/>
          <p:nvPr/>
        </p:nvSpPr>
        <p:spPr bwMode="auto">
          <a:xfrm>
            <a:off x="7933406" y="4848615"/>
            <a:ext cx="3165642" cy="115570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err="1" smtClean="0">
                <a:gradFill>
                  <a:gsLst>
                    <a:gs pos="0">
                      <a:srgbClr val="FFFFFF"/>
                    </a:gs>
                    <a:gs pos="100000">
                      <a:srgbClr val="FFFFFF"/>
                    </a:gs>
                  </a:gsLst>
                  <a:lin ang="5400000" scaled="0"/>
                </a:gradFill>
                <a:latin typeface="+mj-lt"/>
                <a:ea typeface="Segoe UI" pitchFamily="34" charset="0"/>
                <a:cs typeface="Segoe UI" pitchFamily="34" charset="0"/>
              </a:rPr>
              <a:t>twilio</a:t>
            </a:r>
            <a:endParaRPr lang="en-US" sz="2800" dirty="0" smtClean="0">
              <a:gradFill>
                <a:gsLst>
                  <a:gs pos="0">
                    <a:srgbClr val="FFFFFF"/>
                  </a:gs>
                  <a:gs pos="100000">
                    <a:srgbClr val="FFFFFF"/>
                  </a:gs>
                </a:gsLst>
                <a:lin ang="5400000" scaled="0"/>
              </a:gradFill>
              <a:latin typeface="+mj-lt"/>
              <a:ea typeface="Segoe UI" pitchFamily="34" charset="0"/>
              <a:cs typeface="Segoe UI" pitchFamily="34" charset="0"/>
            </a:endParaRPr>
          </a:p>
        </p:txBody>
      </p:sp>
    </p:spTree>
    <p:extLst>
      <p:ext uri="{BB962C8B-B14F-4D97-AF65-F5344CB8AC3E}">
        <p14:creationId xmlns:p14="http://schemas.microsoft.com/office/powerpoint/2010/main" val="23768156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500"/>
                                        <p:tgtEl>
                                          <p:spTgt spid="11"/>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fade">
                                      <p:cBhvr>
                                        <p:cTn id="3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776942" y="2932152"/>
            <a:ext cx="8382799" cy="1107996"/>
          </a:xfrm>
          <a:prstGeom prst="rect">
            <a:avLst/>
          </a:prstGeom>
        </p:spPr>
        <p:txBody>
          <a:bodyPr wrap="none">
            <a:spAutoFit/>
          </a:bodyPr>
          <a:lstStyle/>
          <a:p>
            <a:pPr lvl="0" defTabSz="914099" fontAlgn="base">
              <a:spcBef>
                <a:spcPct val="0"/>
              </a:spcBef>
              <a:spcAft>
                <a:spcPct val="0"/>
              </a:spcAft>
            </a:pPr>
            <a:r>
              <a:rPr lang="en-US" sz="6600" dirty="0" smtClean="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Adding Server Scripts</a:t>
            </a:r>
            <a:endParaRPr lang="en-US" sz="66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02179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174172" y="6268031"/>
            <a:ext cx="2862944" cy="58997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3" tIns="45703" rIns="91403" bIns="45703" numCol="1" rtlCol="0" anchor="ctr" anchorCtr="0" compatLnSpc="1">
            <a:prstTxWarp prst="textNoShape">
              <a:avLst/>
            </a:prstTxWarp>
          </a:bodyPr>
          <a:lstStyle/>
          <a:p>
            <a:pPr algn="ctr" defTabSz="913782" fontAlgn="base">
              <a:spcBef>
                <a:spcPts val="200"/>
              </a:spcBef>
              <a:spcAft>
                <a:spcPct val="0"/>
              </a:spcAft>
            </a:pPr>
            <a:endParaRPr lang="en-US" sz="2800" dirty="0">
              <a:ln>
                <a:solidFill>
                  <a:srgbClr val="FFFFFF">
                    <a:alpha val="0"/>
                  </a:srgbClr>
                </a:solidFill>
              </a:ln>
              <a:solidFill>
                <a:srgbClr val="FFFFFF"/>
              </a:solidFill>
            </a:endParaRPr>
          </a:p>
        </p:txBody>
      </p:sp>
      <p:sp>
        <p:nvSpPr>
          <p:cNvPr id="3" name="Title 2"/>
          <p:cNvSpPr>
            <a:spLocks noGrp="1"/>
          </p:cNvSpPr>
          <p:nvPr>
            <p:ph type="title"/>
          </p:nvPr>
        </p:nvSpPr>
        <p:spPr/>
        <p:txBody>
          <a:bodyPr/>
          <a:lstStyle/>
          <a:p>
            <a:r>
              <a:rPr lang="en-US" dirty="0"/>
              <a:t>Push Notification </a:t>
            </a:r>
            <a:r>
              <a:rPr lang="en-US" dirty="0" smtClean="0"/>
              <a:t>Lifecycle Overview</a:t>
            </a:r>
            <a:endParaRPr lang="en-US" dirty="0"/>
          </a:p>
        </p:txBody>
      </p:sp>
      <p:sp>
        <p:nvSpPr>
          <p:cNvPr id="4" name="TextBox 3"/>
          <p:cNvSpPr txBox="1"/>
          <p:nvPr/>
        </p:nvSpPr>
        <p:spPr>
          <a:xfrm>
            <a:off x="7079539" y="1436914"/>
            <a:ext cx="4588595" cy="2550739"/>
          </a:xfrm>
          <a:prstGeom prst="rect">
            <a:avLst/>
          </a:prstGeom>
          <a:noFill/>
        </p:spPr>
        <p:txBody>
          <a:bodyPr wrap="square" lIns="0" tIns="0" rIns="0" bIns="0" rtlCol="0">
            <a:noAutofit/>
          </a:bodyPr>
          <a:lstStyle/>
          <a:p>
            <a:pPr marL="406264" indent="-406264" defTabSz="913470" fontAlgn="base">
              <a:lnSpc>
                <a:spcPct val="90000"/>
              </a:lnSpc>
              <a:spcAft>
                <a:spcPts val="1800"/>
              </a:spcAft>
              <a:buClr>
                <a:srgbClr val="FF8A00"/>
              </a:buClr>
              <a:buFont typeface="+mj-lt"/>
              <a:buAutoNum type="arabicPeriod"/>
            </a:pPr>
            <a:r>
              <a:rPr lang="en-US" sz="2800" dirty="0">
                <a:ln>
                  <a:solidFill>
                    <a:srgbClr val="FFFFFF">
                      <a:alpha val="0"/>
                    </a:srgbClr>
                  </a:solidFill>
                </a:ln>
                <a:solidFill>
                  <a:srgbClr val="595959">
                    <a:alpha val="99000"/>
                  </a:srgbClr>
                </a:solidFill>
              </a:rPr>
              <a:t>Request Channel URI</a:t>
            </a:r>
          </a:p>
          <a:p>
            <a:pPr marL="406264" indent="-406264" defTabSz="913470" fontAlgn="base">
              <a:lnSpc>
                <a:spcPct val="90000"/>
              </a:lnSpc>
              <a:spcAft>
                <a:spcPts val="1800"/>
              </a:spcAft>
              <a:buClr>
                <a:srgbClr val="FF8A00"/>
              </a:buClr>
              <a:buFont typeface="+mj-lt"/>
              <a:buAutoNum type="arabicPeriod"/>
            </a:pPr>
            <a:r>
              <a:rPr lang="en-US" sz="2800" dirty="0">
                <a:ln>
                  <a:solidFill>
                    <a:srgbClr val="FFFFFF">
                      <a:alpha val="0"/>
                    </a:srgbClr>
                  </a:solidFill>
                </a:ln>
                <a:solidFill>
                  <a:srgbClr val="595959">
                    <a:alpha val="99000"/>
                  </a:srgbClr>
                </a:solidFill>
              </a:rPr>
              <a:t>Register with your </a:t>
            </a:r>
            <a:br>
              <a:rPr lang="en-US" sz="2800" dirty="0">
                <a:ln>
                  <a:solidFill>
                    <a:srgbClr val="FFFFFF">
                      <a:alpha val="0"/>
                    </a:srgbClr>
                  </a:solidFill>
                </a:ln>
                <a:solidFill>
                  <a:srgbClr val="595959">
                    <a:alpha val="99000"/>
                  </a:srgbClr>
                </a:solidFill>
              </a:rPr>
            </a:br>
            <a:r>
              <a:rPr lang="en-US" sz="2800" dirty="0">
                <a:ln>
                  <a:solidFill>
                    <a:srgbClr val="FFFFFF">
                      <a:alpha val="0"/>
                    </a:srgbClr>
                  </a:solidFill>
                </a:ln>
                <a:solidFill>
                  <a:srgbClr val="595959">
                    <a:alpha val="99000"/>
                  </a:srgbClr>
                </a:solidFill>
              </a:rPr>
              <a:t>Cloud Service</a:t>
            </a:r>
          </a:p>
          <a:p>
            <a:pPr marL="406264" indent="-406264" defTabSz="913470" fontAlgn="base">
              <a:lnSpc>
                <a:spcPct val="90000"/>
              </a:lnSpc>
              <a:spcAft>
                <a:spcPts val="1800"/>
              </a:spcAft>
              <a:buClr>
                <a:srgbClr val="FF8A00"/>
              </a:buClr>
              <a:buFont typeface="+mj-lt"/>
              <a:buAutoNum type="arabicPeriod"/>
            </a:pPr>
            <a:r>
              <a:rPr lang="en-US" sz="2800" dirty="0">
                <a:ln>
                  <a:solidFill>
                    <a:srgbClr val="FFFFFF">
                      <a:alpha val="0"/>
                    </a:srgbClr>
                  </a:solidFill>
                </a:ln>
                <a:solidFill>
                  <a:srgbClr val="595959">
                    <a:alpha val="99000"/>
                  </a:srgbClr>
                </a:solidFill>
              </a:rPr>
              <a:t>Authenticate &amp; </a:t>
            </a:r>
            <a:br>
              <a:rPr lang="en-US" sz="2800" dirty="0">
                <a:ln>
                  <a:solidFill>
                    <a:srgbClr val="FFFFFF">
                      <a:alpha val="0"/>
                    </a:srgbClr>
                  </a:solidFill>
                </a:ln>
                <a:solidFill>
                  <a:srgbClr val="595959">
                    <a:alpha val="99000"/>
                  </a:srgbClr>
                </a:solidFill>
              </a:rPr>
            </a:br>
            <a:r>
              <a:rPr lang="en-US" sz="2800" dirty="0">
                <a:ln>
                  <a:solidFill>
                    <a:srgbClr val="FFFFFF">
                      <a:alpha val="0"/>
                    </a:srgbClr>
                  </a:solidFill>
                </a:ln>
                <a:solidFill>
                  <a:srgbClr val="595959">
                    <a:alpha val="99000"/>
                  </a:srgbClr>
                </a:solidFill>
              </a:rPr>
              <a:t>Push Notification</a:t>
            </a:r>
          </a:p>
        </p:txBody>
      </p:sp>
      <p:sp>
        <p:nvSpPr>
          <p:cNvPr id="6" name="Rounded Rectangle 22"/>
          <p:cNvSpPr/>
          <p:nvPr/>
        </p:nvSpPr>
        <p:spPr bwMode="auto">
          <a:xfrm>
            <a:off x="517526" y="1349831"/>
            <a:ext cx="2298535" cy="5160684"/>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71" tIns="45686" rIns="91371" bIns="45686" numCol="1" spcCol="0" rtlCol="0" anchor="t" anchorCtr="0" compatLnSpc="1">
            <a:prstTxWarp prst="textNoShape">
              <a:avLst/>
            </a:prstTxWarp>
          </a:bodyPr>
          <a:lstStyle/>
          <a:p>
            <a:pPr algn="ctr" defTabSz="913470" fontAlgn="base">
              <a:spcBef>
                <a:spcPts val="600"/>
              </a:spcBef>
              <a:spcAft>
                <a:spcPts val="600"/>
              </a:spcAft>
            </a:pPr>
            <a:r>
              <a:rPr lang="en-US" sz="2800" spc="-151" dirty="0">
                <a:solidFill>
                  <a:srgbClr val="DDDDDD">
                    <a:lumMod val="50000"/>
                    <a:alpha val="99000"/>
                  </a:srgbClr>
                </a:solidFill>
                <a:latin typeface="Segoe UI Light" pitchFamily="34" charset="0"/>
              </a:rPr>
              <a:t>Windows  8</a:t>
            </a:r>
          </a:p>
        </p:txBody>
      </p:sp>
      <p:sp>
        <p:nvSpPr>
          <p:cNvPr id="7" name="Rounded Rectangle 20"/>
          <p:cNvSpPr/>
          <p:nvPr/>
        </p:nvSpPr>
        <p:spPr bwMode="auto">
          <a:xfrm>
            <a:off x="752392" y="4437133"/>
            <a:ext cx="1828800" cy="1828800"/>
          </a:xfrm>
          <a:prstGeom prst="rect">
            <a:avLst/>
          </a:prstGeom>
          <a:solidFill>
            <a:schemeClr val="accent4"/>
          </a:solidFill>
          <a:ln w="19050">
            <a:no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7" tIns="91407" rIns="91407" bIns="91407" numCol="1" rtlCol="0" anchor="b" anchorCtr="0" compatLnSpc="1">
            <a:prstTxWarp prst="textNoShape">
              <a:avLst/>
            </a:prstTxWarp>
          </a:bodyPr>
          <a:lstStyle/>
          <a:p>
            <a:pPr defTabSz="1218513" fontAlgn="base">
              <a:lnSpc>
                <a:spcPct val="90000"/>
              </a:lnSpc>
              <a:spcBef>
                <a:spcPct val="0"/>
              </a:spcBef>
              <a:spcAft>
                <a:spcPct val="0"/>
              </a:spcAft>
            </a:pPr>
            <a:r>
              <a:rPr lang="en-US" sz="2000" spc="-51" dirty="0">
                <a:ln>
                  <a:solidFill>
                    <a:srgbClr val="FFFFFF">
                      <a:alpha val="0"/>
                    </a:srgbClr>
                  </a:solidFill>
                </a:ln>
                <a:solidFill>
                  <a:srgbClr val="FFFFFF">
                    <a:alpha val="99000"/>
                  </a:srgbClr>
                </a:solidFill>
                <a:latin typeface="Segoe UI Light" pitchFamily="34" charset="0"/>
                <a:ea typeface="Segoe UI" pitchFamily="34" charset="0"/>
                <a:cs typeface="Segoe UI" pitchFamily="34" charset="0"/>
              </a:rPr>
              <a:t>Notification</a:t>
            </a:r>
          </a:p>
          <a:p>
            <a:pPr defTabSz="1218513" fontAlgn="base">
              <a:lnSpc>
                <a:spcPct val="90000"/>
              </a:lnSpc>
              <a:spcBef>
                <a:spcPct val="0"/>
              </a:spcBef>
              <a:spcAft>
                <a:spcPct val="0"/>
              </a:spcAft>
            </a:pPr>
            <a:r>
              <a:rPr lang="en-US" sz="2000" spc="-51" dirty="0">
                <a:ln>
                  <a:solidFill>
                    <a:srgbClr val="FFFFFF">
                      <a:alpha val="0"/>
                    </a:srgbClr>
                  </a:solidFill>
                </a:ln>
                <a:solidFill>
                  <a:srgbClr val="FFFFFF">
                    <a:alpha val="99000"/>
                  </a:srgbClr>
                </a:solidFill>
                <a:latin typeface="Segoe UI Light" pitchFamily="34" charset="0"/>
                <a:ea typeface="Segoe UI" pitchFamily="34" charset="0"/>
                <a:cs typeface="Segoe UI" pitchFamily="34" charset="0"/>
              </a:rPr>
              <a:t>Client Platform</a:t>
            </a:r>
          </a:p>
        </p:txBody>
      </p:sp>
      <p:sp>
        <p:nvSpPr>
          <p:cNvPr id="8" name="Rounded Rectangle 23"/>
          <p:cNvSpPr/>
          <p:nvPr/>
        </p:nvSpPr>
        <p:spPr bwMode="auto">
          <a:xfrm>
            <a:off x="752392" y="1952067"/>
            <a:ext cx="1828800" cy="1828800"/>
          </a:xfrm>
          <a:prstGeom prst="rect">
            <a:avLst/>
          </a:prstGeom>
          <a:solidFill>
            <a:schemeClr val="accent2"/>
          </a:solidFill>
          <a:ln w="19050">
            <a:no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7" tIns="91407" rIns="91407" bIns="91407" numCol="1" rtlCol="0" anchor="b" anchorCtr="0" compatLnSpc="1">
            <a:prstTxWarp prst="textNoShape">
              <a:avLst/>
            </a:prstTxWarp>
          </a:bodyPr>
          <a:lstStyle/>
          <a:p>
            <a:pPr algn="ctr" defTabSz="1218513" fontAlgn="base">
              <a:lnSpc>
                <a:spcPct val="90000"/>
              </a:lnSpc>
              <a:spcBef>
                <a:spcPct val="0"/>
              </a:spcBef>
              <a:spcAft>
                <a:spcPct val="0"/>
              </a:spcAft>
            </a:pPr>
            <a:r>
              <a:rPr lang="en-US" sz="2000" spc="-51" dirty="0">
                <a:ln>
                  <a:solidFill>
                    <a:srgbClr val="FFFFFF">
                      <a:alpha val="0"/>
                    </a:srgbClr>
                  </a:solidFill>
                </a:ln>
                <a:solidFill>
                  <a:srgbClr val="FFFFFF">
                    <a:alpha val="99000"/>
                  </a:srgbClr>
                </a:solidFill>
                <a:latin typeface="Segoe UI Light" pitchFamily="34" charset="0"/>
                <a:ea typeface="Segoe UI" pitchFamily="34" charset="0"/>
                <a:cs typeface="Segoe UI" pitchFamily="34" charset="0"/>
              </a:rPr>
              <a:t>App</a:t>
            </a:r>
          </a:p>
        </p:txBody>
      </p:sp>
      <p:sp>
        <p:nvSpPr>
          <p:cNvPr id="10" name="Rounded Rectangle 21"/>
          <p:cNvSpPr/>
          <p:nvPr/>
        </p:nvSpPr>
        <p:spPr bwMode="auto">
          <a:xfrm>
            <a:off x="4352929" y="1349829"/>
            <a:ext cx="2103120" cy="2103120"/>
          </a:xfrm>
          <a:prstGeom prst="rect">
            <a:avLst/>
          </a:prstGeom>
          <a:solidFill>
            <a:schemeClr val="accent2"/>
          </a:solidFill>
          <a:ln w="19050">
            <a:no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7" tIns="91407" rIns="91407" bIns="91407" numCol="1" rtlCol="0" anchor="b" anchorCtr="0" compatLnSpc="1">
            <a:prstTxWarp prst="textNoShape">
              <a:avLst/>
            </a:prstTxWarp>
          </a:bodyPr>
          <a:lstStyle/>
          <a:p>
            <a:pPr defTabSz="1218513" fontAlgn="base">
              <a:lnSpc>
                <a:spcPct val="90000"/>
              </a:lnSpc>
              <a:spcBef>
                <a:spcPct val="0"/>
              </a:spcBef>
              <a:spcAft>
                <a:spcPct val="0"/>
              </a:spcAft>
            </a:pPr>
            <a:r>
              <a:rPr lang="en-US" sz="2000" spc="-51" dirty="0">
                <a:ln>
                  <a:solidFill>
                    <a:srgbClr val="FFFFFF">
                      <a:alpha val="0"/>
                    </a:srgbClr>
                  </a:solidFill>
                </a:ln>
                <a:solidFill>
                  <a:srgbClr val="FFFFFF">
                    <a:alpha val="99000"/>
                  </a:srgbClr>
                </a:solidFill>
                <a:latin typeface="Segoe UI Light" pitchFamily="34" charset="0"/>
                <a:ea typeface="Segoe UI" pitchFamily="34" charset="0"/>
                <a:cs typeface="Segoe UI" pitchFamily="34" charset="0"/>
              </a:rPr>
              <a:t>Mobile Services</a:t>
            </a:r>
          </a:p>
        </p:txBody>
      </p:sp>
      <p:sp>
        <p:nvSpPr>
          <p:cNvPr id="13" name="Rounded Rectangle 18"/>
          <p:cNvSpPr/>
          <p:nvPr/>
        </p:nvSpPr>
        <p:spPr bwMode="auto">
          <a:xfrm>
            <a:off x="4352929" y="4407393"/>
            <a:ext cx="2103120" cy="2103120"/>
          </a:xfrm>
          <a:prstGeom prst="rect">
            <a:avLst/>
          </a:prstGeom>
          <a:solidFill>
            <a:srgbClr val="8CC600"/>
          </a:solidFill>
          <a:ln w="19050">
            <a:no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7" tIns="91407" rIns="0" bIns="91407" numCol="1" rtlCol="0" anchor="b" anchorCtr="0" compatLnSpc="1">
            <a:prstTxWarp prst="textNoShape">
              <a:avLst/>
            </a:prstTxWarp>
          </a:bodyPr>
          <a:lstStyle/>
          <a:p>
            <a:pPr defTabSz="1218513" fontAlgn="base">
              <a:lnSpc>
                <a:spcPct val="90000"/>
              </a:lnSpc>
              <a:spcBef>
                <a:spcPct val="0"/>
              </a:spcBef>
              <a:spcAft>
                <a:spcPct val="0"/>
              </a:spcAft>
            </a:pPr>
            <a:r>
              <a:rPr lang="en-US" sz="2000" spc="-51" dirty="0">
                <a:ln>
                  <a:solidFill>
                    <a:srgbClr val="FFFFFF">
                      <a:alpha val="0"/>
                    </a:srgbClr>
                  </a:solidFill>
                </a:ln>
                <a:solidFill>
                  <a:srgbClr val="FFFFFF">
                    <a:alpha val="99000"/>
                  </a:srgbClr>
                </a:solidFill>
                <a:latin typeface="Segoe UI Light" pitchFamily="34" charset="0"/>
                <a:ea typeface="Segoe UI" pitchFamily="34" charset="0"/>
                <a:cs typeface="Segoe UI" pitchFamily="34" charset="0"/>
              </a:rPr>
              <a:t>Windows Push Notification Service</a:t>
            </a:r>
          </a:p>
        </p:txBody>
      </p:sp>
      <p:grpSp>
        <p:nvGrpSpPr>
          <p:cNvPr id="29" name="Group 28"/>
          <p:cNvGrpSpPr/>
          <p:nvPr/>
        </p:nvGrpSpPr>
        <p:grpSpPr>
          <a:xfrm>
            <a:off x="1471229" y="3780877"/>
            <a:ext cx="782123" cy="656265"/>
            <a:chOff x="1471220" y="3430995"/>
            <a:chExt cx="782123" cy="1366013"/>
          </a:xfrm>
        </p:grpSpPr>
        <p:sp>
          <p:nvSpPr>
            <p:cNvPr id="16" name="Up-Down Arrow 15"/>
            <p:cNvSpPr/>
            <p:nvPr/>
          </p:nvSpPr>
          <p:spPr bwMode="auto">
            <a:xfrm>
              <a:off x="1471220" y="3430995"/>
              <a:ext cx="391145" cy="1366013"/>
            </a:xfrm>
            <a:prstGeom prst="upDownArrow">
              <a:avLst/>
            </a:prstGeom>
            <a:solidFill>
              <a:schemeClr val="bg1">
                <a:lumMod val="75000"/>
              </a:schemeClr>
            </a:solid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782" fontAlgn="base">
                <a:spcBef>
                  <a:spcPct val="0"/>
                </a:spcBef>
                <a:spcAft>
                  <a:spcPct val="0"/>
                </a:spcAft>
              </a:pPr>
              <a:endParaRPr lang="en-US" sz="2300" dirty="0">
                <a:gradFill>
                  <a:gsLst>
                    <a:gs pos="0">
                      <a:srgbClr val="292929"/>
                    </a:gs>
                    <a:gs pos="100000">
                      <a:srgbClr val="292929"/>
                    </a:gs>
                  </a:gsLst>
                  <a:lin ang="5400000" scaled="0"/>
                </a:gradFill>
              </a:endParaRPr>
            </a:p>
          </p:txBody>
        </p:sp>
        <p:sp>
          <p:nvSpPr>
            <p:cNvPr id="17" name="Rectangle 16"/>
            <p:cNvSpPr/>
            <p:nvPr/>
          </p:nvSpPr>
          <p:spPr bwMode="auto">
            <a:xfrm>
              <a:off x="1699450" y="3741773"/>
              <a:ext cx="553893" cy="694062"/>
            </a:xfrm>
            <a:prstGeom prst="rect">
              <a:avLst/>
            </a:prstGeom>
            <a:no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782" fontAlgn="base">
                <a:spcBef>
                  <a:spcPct val="0"/>
                </a:spcBef>
                <a:spcAft>
                  <a:spcPct val="0"/>
                </a:spcAft>
              </a:pPr>
              <a:r>
                <a:rPr lang="en-US" dirty="0">
                  <a:solidFill>
                    <a:srgbClr val="FF8A00">
                      <a:alpha val="99000"/>
                    </a:srgbClr>
                  </a:solidFill>
                </a:rPr>
                <a:t>(1)</a:t>
              </a:r>
            </a:p>
          </p:txBody>
        </p:sp>
      </p:grpSp>
      <p:grpSp>
        <p:nvGrpSpPr>
          <p:cNvPr id="30" name="Group 29"/>
          <p:cNvGrpSpPr/>
          <p:nvPr/>
        </p:nvGrpSpPr>
        <p:grpSpPr>
          <a:xfrm>
            <a:off x="2581194" y="2686782"/>
            <a:ext cx="1771733" cy="577291"/>
            <a:chOff x="2581191" y="2686782"/>
            <a:chExt cx="1771733" cy="577290"/>
          </a:xfrm>
        </p:grpSpPr>
        <p:sp>
          <p:nvSpPr>
            <p:cNvPr id="19" name="Up-Down Arrow 18"/>
            <p:cNvSpPr/>
            <p:nvPr/>
          </p:nvSpPr>
          <p:spPr bwMode="auto">
            <a:xfrm rot="5400000">
              <a:off x="3271484" y="1996489"/>
              <a:ext cx="391147" cy="1771733"/>
            </a:xfrm>
            <a:prstGeom prst="upDownArrow">
              <a:avLst>
                <a:gd name="adj1" fmla="val 50000"/>
                <a:gd name="adj2" fmla="val 59741"/>
              </a:avLst>
            </a:prstGeom>
            <a:solidFill>
              <a:schemeClr val="bg1">
                <a:lumMod val="75000"/>
              </a:schemeClr>
            </a:solid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782" fontAlgn="base">
                <a:spcBef>
                  <a:spcPct val="0"/>
                </a:spcBef>
                <a:spcAft>
                  <a:spcPct val="0"/>
                </a:spcAft>
              </a:pPr>
              <a:endParaRPr lang="en-US" sz="2300" dirty="0">
                <a:gradFill>
                  <a:gsLst>
                    <a:gs pos="0">
                      <a:srgbClr val="292929"/>
                    </a:gs>
                    <a:gs pos="100000">
                      <a:srgbClr val="292929"/>
                    </a:gs>
                  </a:gsLst>
                  <a:lin ang="5400000" scaled="0"/>
                </a:gradFill>
              </a:endParaRPr>
            </a:p>
          </p:txBody>
        </p:sp>
        <p:sp>
          <p:nvSpPr>
            <p:cNvPr id="20" name="Rectangle 19"/>
            <p:cNvSpPr/>
            <p:nvPr/>
          </p:nvSpPr>
          <p:spPr bwMode="auto">
            <a:xfrm>
              <a:off x="3238526" y="2984768"/>
              <a:ext cx="595161" cy="279304"/>
            </a:xfrm>
            <a:prstGeom prst="rect">
              <a:avLst/>
            </a:prstGeom>
            <a:no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782" fontAlgn="base">
                <a:spcBef>
                  <a:spcPct val="0"/>
                </a:spcBef>
                <a:spcAft>
                  <a:spcPct val="0"/>
                </a:spcAft>
              </a:pPr>
              <a:r>
                <a:rPr lang="en-US" dirty="0">
                  <a:solidFill>
                    <a:srgbClr val="FF8A00">
                      <a:alpha val="99000"/>
                    </a:srgbClr>
                  </a:solidFill>
                </a:rPr>
                <a:t>(2)</a:t>
              </a:r>
            </a:p>
          </p:txBody>
        </p:sp>
      </p:grpSp>
      <p:grpSp>
        <p:nvGrpSpPr>
          <p:cNvPr id="31" name="Group 30"/>
          <p:cNvGrpSpPr/>
          <p:nvPr/>
        </p:nvGrpSpPr>
        <p:grpSpPr>
          <a:xfrm>
            <a:off x="5181578" y="3452950"/>
            <a:ext cx="933675" cy="954443"/>
            <a:chOff x="5341644" y="3559768"/>
            <a:chExt cx="933676" cy="703848"/>
          </a:xfrm>
        </p:grpSpPr>
        <p:sp>
          <p:nvSpPr>
            <p:cNvPr id="22" name="Down Arrow 21"/>
            <p:cNvSpPr/>
            <p:nvPr/>
          </p:nvSpPr>
          <p:spPr bwMode="auto">
            <a:xfrm>
              <a:off x="5341644" y="3559768"/>
              <a:ext cx="445096" cy="703848"/>
            </a:xfrm>
            <a:prstGeom prst="downArrow">
              <a:avLst/>
            </a:prstGeom>
            <a:solidFill>
              <a:schemeClr val="bg1">
                <a:lumMod val="75000"/>
              </a:schemeClr>
            </a:solid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782" fontAlgn="base">
                <a:spcBef>
                  <a:spcPct val="0"/>
                </a:spcBef>
                <a:spcAft>
                  <a:spcPct val="0"/>
                </a:spcAft>
              </a:pPr>
              <a:endParaRPr lang="en-US" sz="2300" dirty="0">
                <a:gradFill>
                  <a:gsLst>
                    <a:gs pos="0">
                      <a:srgbClr val="292929"/>
                    </a:gs>
                    <a:gs pos="100000">
                      <a:srgbClr val="292929"/>
                    </a:gs>
                  </a:gsLst>
                  <a:lin ang="5400000" scaled="0"/>
                </a:gradFill>
              </a:endParaRPr>
            </a:p>
          </p:txBody>
        </p:sp>
        <p:sp>
          <p:nvSpPr>
            <p:cNvPr id="28" name="Rectangle 27"/>
            <p:cNvSpPr/>
            <p:nvPr/>
          </p:nvSpPr>
          <p:spPr bwMode="auto">
            <a:xfrm>
              <a:off x="5629508" y="3711106"/>
              <a:ext cx="645812" cy="279304"/>
            </a:xfrm>
            <a:prstGeom prst="rect">
              <a:avLst/>
            </a:prstGeom>
            <a:no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782" fontAlgn="base">
                <a:spcBef>
                  <a:spcPct val="0"/>
                </a:spcBef>
                <a:spcAft>
                  <a:spcPct val="0"/>
                </a:spcAft>
              </a:pPr>
              <a:r>
                <a:rPr lang="en-US" dirty="0">
                  <a:solidFill>
                    <a:srgbClr val="FF8A00">
                      <a:alpha val="99000"/>
                    </a:srgbClr>
                  </a:solidFill>
                </a:rPr>
                <a:t>(3)</a:t>
              </a:r>
            </a:p>
          </p:txBody>
        </p:sp>
      </p:grpSp>
      <p:grpSp>
        <p:nvGrpSpPr>
          <p:cNvPr id="32" name="Group 31"/>
          <p:cNvGrpSpPr/>
          <p:nvPr/>
        </p:nvGrpSpPr>
        <p:grpSpPr>
          <a:xfrm>
            <a:off x="2581192" y="4937174"/>
            <a:ext cx="1771732" cy="603743"/>
            <a:chOff x="2581276" y="4937164"/>
            <a:chExt cx="1762119" cy="603743"/>
          </a:xfrm>
        </p:grpSpPr>
        <p:sp>
          <p:nvSpPr>
            <p:cNvPr id="25" name="Down Arrow 24"/>
            <p:cNvSpPr/>
            <p:nvPr/>
          </p:nvSpPr>
          <p:spPr bwMode="auto">
            <a:xfrm rot="5400000">
              <a:off x="3267079" y="4464591"/>
              <a:ext cx="390513" cy="1762119"/>
            </a:xfrm>
            <a:prstGeom prst="downArrow">
              <a:avLst>
                <a:gd name="adj1" fmla="val 50000"/>
                <a:gd name="adj2" fmla="val 58537"/>
              </a:avLst>
            </a:prstGeom>
            <a:solidFill>
              <a:srgbClr val="8CC600"/>
            </a:solid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782" fontAlgn="base">
                <a:spcBef>
                  <a:spcPct val="0"/>
                </a:spcBef>
                <a:spcAft>
                  <a:spcPct val="0"/>
                </a:spcAft>
              </a:pPr>
              <a:endParaRPr lang="en-US" sz="2300" dirty="0">
                <a:gradFill>
                  <a:gsLst>
                    <a:gs pos="0">
                      <a:srgbClr val="292929"/>
                    </a:gs>
                    <a:gs pos="100000">
                      <a:srgbClr val="292929"/>
                    </a:gs>
                  </a:gsLst>
                  <a:lin ang="5400000" scaled="0"/>
                </a:gradFill>
              </a:endParaRPr>
            </a:p>
          </p:txBody>
        </p:sp>
        <p:sp>
          <p:nvSpPr>
            <p:cNvPr id="26" name="Rectangle 25"/>
            <p:cNvSpPr/>
            <p:nvPr/>
          </p:nvSpPr>
          <p:spPr bwMode="auto">
            <a:xfrm>
              <a:off x="3113314" y="4937164"/>
              <a:ext cx="713662" cy="279304"/>
            </a:xfrm>
            <a:prstGeom prst="rect">
              <a:avLst/>
            </a:prstGeom>
            <a:no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782" fontAlgn="base">
                <a:spcBef>
                  <a:spcPct val="0"/>
                </a:spcBef>
                <a:spcAft>
                  <a:spcPct val="0"/>
                </a:spcAft>
              </a:pPr>
              <a:r>
                <a:rPr lang="en-US" dirty="0">
                  <a:solidFill>
                    <a:srgbClr val="FF8A00">
                      <a:alpha val="99000"/>
                    </a:srgbClr>
                  </a:solidFill>
                </a:rPr>
                <a:t>(3)</a:t>
              </a:r>
            </a:p>
          </p:txBody>
        </p:sp>
      </p:grpSp>
      <p:sp>
        <p:nvSpPr>
          <p:cNvPr id="33" name="Freeform 7"/>
          <p:cNvSpPr>
            <a:spLocks/>
          </p:cNvSpPr>
          <p:nvPr/>
        </p:nvSpPr>
        <p:spPr bwMode="auto">
          <a:xfrm>
            <a:off x="4693726" y="1913967"/>
            <a:ext cx="1421524" cy="758520"/>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07" tIns="45705" rIns="91407" bIns="45705" numCol="1" anchor="t" anchorCtr="0" compatLnSpc="1">
            <a:prstTxWarp prst="textNoShape">
              <a:avLst/>
            </a:prstTxWarp>
          </a:bodyPr>
          <a:lstStyle/>
          <a:p>
            <a:pPr defTabSz="914045"/>
            <a:endParaRPr lang="en-US">
              <a:solidFill>
                <a:srgbClr val="292929"/>
              </a:solidFill>
            </a:endParaRPr>
          </a:p>
        </p:txBody>
      </p:sp>
      <p:sp>
        <p:nvSpPr>
          <p:cNvPr id="34" name="Freeform 58"/>
          <p:cNvSpPr>
            <a:spLocks noEditPoints="1"/>
          </p:cNvSpPr>
          <p:nvPr/>
        </p:nvSpPr>
        <p:spPr bwMode="black">
          <a:xfrm>
            <a:off x="4962326" y="4739196"/>
            <a:ext cx="884322" cy="947832"/>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solidFill>
            <a:srgbClr val="FFFFFF"/>
          </a:solidFill>
          <a:ln>
            <a:noFill/>
          </a:ln>
        </p:spPr>
        <p:txBody>
          <a:bodyPr vert="horz" wrap="square" lIns="82275" tIns="41137" rIns="82275" bIns="41137" numCol="1" anchor="t" anchorCtr="0" compatLnSpc="1">
            <a:prstTxWarp prst="textNoShape">
              <a:avLst/>
            </a:prstTxWarp>
          </a:bodyPr>
          <a:lstStyle/>
          <a:p>
            <a:pPr defTabSz="914045"/>
            <a:endParaRPr lang="en-US" sz="1600">
              <a:solidFill>
                <a:srgbClr val="292929"/>
              </a:solidFill>
            </a:endParaRPr>
          </a:p>
        </p:txBody>
      </p:sp>
      <p:grpSp>
        <p:nvGrpSpPr>
          <p:cNvPr id="35" name="Group 34"/>
          <p:cNvGrpSpPr/>
          <p:nvPr/>
        </p:nvGrpSpPr>
        <p:grpSpPr bwMode="black">
          <a:xfrm>
            <a:off x="1144704" y="2338438"/>
            <a:ext cx="1044176" cy="849483"/>
            <a:chOff x="5184775" y="225425"/>
            <a:chExt cx="1500188" cy="1220788"/>
          </a:xfrm>
          <a:solidFill>
            <a:srgbClr val="FFFFFF"/>
          </a:solidFill>
        </p:grpSpPr>
        <p:sp>
          <p:nvSpPr>
            <p:cNvPr id="36" name="Freeform 86"/>
            <p:cNvSpPr>
              <a:spLocks noEditPoints="1"/>
            </p:cNvSpPr>
            <p:nvPr/>
          </p:nvSpPr>
          <p:spPr bwMode="black">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45"/>
              <a:endParaRPr lang="en-US" sz="1600">
                <a:solidFill>
                  <a:srgbClr val="292929"/>
                </a:solidFill>
              </a:endParaRPr>
            </a:p>
          </p:txBody>
        </p:sp>
        <p:sp>
          <p:nvSpPr>
            <p:cNvPr id="37" name="Oval 87"/>
            <p:cNvSpPr>
              <a:spLocks noChangeArrowheads="1"/>
            </p:cNvSpPr>
            <p:nvPr/>
          </p:nvSpPr>
          <p:spPr bwMode="black">
            <a:xfrm>
              <a:off x="5630863" y="812800"/>
              <a:ext cx="203200" cy="2032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45"/>
              <a:endParaRPr lang="en-US" sz="1600">
                <a:solidFill>
                  <a:srgbClr val="292929"/>
                </a:solidFill>
              </a:endParaRPr>
            </a:p>
          </p:txBody>
        </p:sp>
        <p:sp>
          <p:nvSpPr>
            <p:cNvPr id="38" name="Freeform 88"/>
            <p:cNvSpPr>
              <a:spLocks noEditPoints="1"/>
            </p:cNvSpPr>
            <p:nvPr/>
          </p:nvSpPr>
          <p:spPr bwMode="black">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45"/>
              <a:endParaRPr lang="en-US" sz="1600">
                <a:solidFill>
                  <a:srgbClr val="292929"/>
                </a:solidFill>
              </a:endParaRPr>
            </a:p>
          </p:txBody>
        </p:sp>
      </p:grpSp>
      <p:sp>
        <p:nvSpPr>
          <p:cNvPr id="39" name="Freeform 6"/>
          <p:cNvSpPr>
            <a:spLocks noEditPoints="1"/>
          </p:cNvSpPr>
          <p:nvPr/>
        </p:nvSpPr>
        <p:spPr bwMode="auto">
          <a:xfrm>
            <a:off x="1276318" y="4698940"/>
            <a:ext cx="780951" cy="803873"/>
          </a:xfrm>
          <a:custGeom>
            <a:avLst/>
            <a:gdLst>
              <a:gd name="T0" fmla="*/ 55 w 202"/>
              <a:gd name="T1" fmla="*/ 49 h 208"/>
              <a:gd name="T2" fmla="*/ 105 w 202"/>
              <a:gd name="T3" fmla="*/ 34 h 208"/>
              <a:gd name="T4" fmla="*/ 102 w 202"/>
              <a:gd name="T5" fmla="*/ 40 h 208"/>
              <a:gd name="T6" fmla="*/ 98 w 202"/>
              <a:gd name="T7" fmla="*/ 37 h 208"/>
              <a:gd name="T8" fmla="*/ 95 w 202"/>
              <a:gd name="T9" fmla="*/ 46 h 208"/>
              <a:gd name="T10" fmla="*/ 88 w 202"/>
              <a:gd name="T11" fmla="*/ 37 h 208"/>
              <a:gd name="T12" fmla="*/ 92 w 202"/>
              <a:gd name="T13" fmla="*/ 46 h 208"/>
              <a:gd name="T14" fmla="*/ 81 w 202"/>
              <a:gd name="T15" fmla="*/ 34 h 208"/>
              <a:gd name="T16" fmla="*/ 85 w 202"/>
              <a:gd name="T17" fmla="*/ 50 h 208"/>
              <a:gd name="T18" fmla="*/ 74 w 202"/>
              <a:gd name="T19" fmla="*/ 40 h 208"/>
              <a:gd name="T20" fmla="*/ 74 w 202"/>
              <a:gd name="T21" fmla="*/ 50 h 208"/>
              <a:gd name="T22" fmla="*/ 71 w 202"/>
              <a:gd name="T23" fmla="*/ 40 h 208"/>
              <a:gd name="T24" fmla="*/ 67 w 202"/>
              <a:gd name="T25" fmla="*/ 46 h 208"/>
              <a:gd name="T26" fmla="*/ 64 w 202"/>
              <a:gd name="T27" fmla="*/ 44 h 208"/>
              <a:gd name="T28" fmla="*/ 124 w 202"/>
              <a:gd name="T29" fmla="*/ 187 h 208"/>
              <a:gd name="T30" fmla="*/ 132 w 202"/>
              <a:gd name="T31" fmla="*/ 202 h 208"/>
              <a:gd name="T32" fmla="*/ 150 w 202"/>
              <a:gd name="T33" fmla="*/ 136 h 208"/>
              <a:gd name="T34" fmla="*/ 202 w 202"/>
              <a:gd name="T35" fmla="*/ 149 h 208"/>
              <a:gd name="T36" fmla="*/ 0 w 202"/>
              <a:gd name="T37" fmla="*/ 150 h 208"/>
              <a:gd name="T38" fmla="*/ 2 w 202"/>
              <a:gd name="T39" fmla="*/ 154 h 208"/>
              <a:gd name="T40" fmla="*/ 63 w 202"/>
              <a:gd name="T41" fmla="*/ 160 h 208"/>
              <a:gd name="T42" fmla="*/ 85 w 202"/>
              <a:gd name="T43" fmla="*/ 122 h 208"/>
              <a:gd name="T44" fmla="*/ 124 w 202"/>
              <a:gd name="T45" fmla="*/ 177 h 208"/>
              <a:gd name="T46" fmla="*/ 155 w 202"/>
              <a:gd name="T47" fmla="*/ 133 h 208"/>
              <a:gd name="T48" fmla="*/ 118 w 202"/>
              <a:gd name="T49" fmla="*/ 114 h 208"/>
              <a:gd name="T50" fmla="*/ 55 w 202"/>
              <a:gd name="T51" fmla="*/ 64 h 208"/>
              <a:gd name="T52" fmla="*/ 48 w 202"/>
              <a:gd name="T53" fmla="*/ 98 h 208"/>
              <a:gd name="T54" fmla="*/ 189 w 202"/>
              <a:gd name="T55" fmla="*/ 105 h 208"/>
              <a:gd name="T56" fmla="*/ 135 w 202"/>
              <a:gd name="T57" fmla="*/ 75 h 208"/>
              <a:gd name="T58" fmla="*/ 83 w 202"/>
              <a:gd name="T59" fmla="*/ 177 h 208"/>
              <a:gd name="T60" fmla="*/ 102 w 202"/>
              <a:gd name="T61" fmla="*/ 62 h 208"/>
              <a:gd name="T62" fmla="*/ 105 w 202"/>
              <a:gd name="T63" fmla="*/ 79 h 208"/>
              <a:gd name="T64" fmla="*/ 95 w 202"/>
              <a:gd name="T65" fmla="*/ 69 h 208"/>
              <a:gd name="T66" fmla="*/ 64 w 202"/>
              <a:gd name="T67" fmla="*/ 75 h 208"/>
              <a:gd name="T68" fmla="*/ 60 w 202"/>
              <a:gd name="T69" fmla="*/ 66 h 208"/>
              <a:gd name="T70" fmla="*/ 71 w 202"/>
              <a:gd name="T71" fmla="*/ 79 h 208"/>
              <a:gd name="T72" fmla="*/ 67 w 202"/>
              <a:gd name="T73" fmla="*/ 62 h 208"/>
              <a:gd name="T74" fmla="*/ 78 w 202"/>
              <a:gd name="T75" fmla="*/ 73 h 208"/>
              <a:gd name="T76" fmla="*/ 78 w 202"/>
              <a:gd name="T77" fmla="*/ 62 h 208"/>
              <a:gd name="T78" fmla="*/ 81 w 202"/>
              <a:gd name="T79" fmla="*/ 73 h 208"/>
              <a:gd name="T80" fmla="*/ 85 w 202"/>
              <a:gd name="T81" fmla="*/ 66 h 208"/>
              <a:gd name="T82" fmla="*/ 88 w 202"/>
              <a:gd name="T83" fmla="*/ 69 h 208"/>
              <a:gd name="T84" fmla="*/ 95 w 202"/>
              <a:gd name="T85" fmla="*/ 79 h 208"/>
              <a:gd name="T86" fmla="*/ 51 w 202"/>
              <a:gd name="T87" fmla="*/ 105 h 208"/>
              <a:gd name="T88" fmla="*/ 148 w 202"/>
              <a:gd name="T89" fmla="*/ 20 h 208"/>
              <a:gd name="T90" fmla="*/ 140 w 202"/>
              <a:gd name="T91" fmla="*/ 13 h 208"/>
              <a:gd name="T92" fmla="*/ 102 w 202"/>
              <a:gd name="T93" fmla="*/ 5 h 208"/>
              <a:gd name="T94" fmla="*/ 105 w 202"/>
              <a:gd name="T95" fmla="*/ 21 h 208"/>
              <a:gd name="T96" fmla="*/ 95 w 202"/>
              <a:gd name="T97" fmla="*/ 11 h 208"/>
              <a:gd name="T98" fmla="*/ 95 w 202"/>
              <a:gd name="T99" fmla="*/ 21 h 208"/>
              <a:gd name="T100" fmla="*/ 92 w 202"/>
              <a:gd name="T101" fmla="*/ 11 h 208"/>
              <a:gd name="T102" fmla="*/ 88 w 202"/>
              <a:gd name="T103" fmla="*/ 18 h 208"/>
              <a:gd name="T104" fmla="*/ 85 w 202"/>
              <a:gd name="T105" fmla="*/ 15 h 208"/>
              <a:gd name="T106" fmla="*/ 74 w 202"/>
              <a:gd name="T107" fmla="*/ 5 h 208"/>
              <a:gd name="T108" fmla="*/ 74 w 202"/>
              <a:gd name="T109" fmla="*/ 15 h 208"/>
              <a:gd name="T110" fmla="*/ 71 w 202"/>
              <a:gd name="T111" fmla="*/ 5 h 208"/>
              <a:gd name="T112" fmla="*/ 67 w 202"/>
              <a:gd name="T113" fmla="*/ 11 h 208"/>
              <a:gd name="T114" fmla="*/ 64 w 202"/>
              <a:gd name="T115" fmla="*/ 9 h 208"/>
              <a:gd name="T116" fmla="*/ 60 w 202"/>
              <a:gd name="T117" fmla="*/ 18 h 208"/>
              <a:gd name="T118" fmla="*/ 10 w 202"/>
              <a:gd name="T119" fmla="*/ 201 h 208"/>
              <a:gd name="T120" fmla="*/ 55 w 202"/>
              <a:gd name="T121" fmla="*/ 179 h 208"/>
              <a:gd name="T122" fmla="*/ 48 w 202"/>
              <a:gd name="T123" fmla="*/ 177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02" h="208">
                <a:moveTo>
                  <a:pt x="61" y="55"/>
                </a:moveTo>
                <a:cubicBezTo>
                  <a:pt x="142" y="55"/>
                  <a:pt x="142" y="55"/>
                  <a:pt x="142" y="55"/>
                </a:cubicBezTo>
                <a:cubicBezTo>
                  <a:pt x="145" y="55"/>
                  <a:pt x="148" y="52"/>
                  <a:pt x="148" y="49"/>
                </a:cubicBezTo>
                <a:cubicBezTo>
                  <a:pt x="148" y="35"/>
                  <a:pt x="148" y="35"/>
                  <a:pt x="148" y="35"/>
                </a:cubicBezTo>
                <a:cubicBezTo>
                  <a:pt x="148" y="32"/>
                  <a:pt x="145" y="29"/>
                  <a:pt x="142" y="29"/>
                </a:cubicBezTo>
                <a:cubicBezTo>
                  <a:pt x="61" y="29"/>
                  <a:pt x="61" y="29"/>
                  <a:pt x="61" y="29"/>
                </a:cubicBezTo>
                <a:cubicBezTo>
                  <a:pt x="57" y="29"/>
                  <a:pt x="55" y="32"/>
                  <a:pt x="55" y="35"/>
                </a:cubicBezTo>
                <a:cubicBezTo>
                  <a:pt x="55" y="49"/>
                  <a:pt x="55" y="49"/>
                  <a:pt x="55" y="49"/>
                </a:cubicBezTo>
                <a:cubicBezTo>
                  <a:pt x="55" y="52"/>
                  <a:pt x="57" y="55"/>
                  <a:pt x="61" y="55"/>
                </a:cubicBezTo>
                <a:close/>
                <a:moveTo>
                  <a:pt x="135" y="37"/>
                </a:moveTo>
                <a:cubicBezTo>
                  <a:pt x="138" y="37"/>
                  <a:pt x="140" y="39"/>
                  <a:pt x="140" y="42"/>
                </a:cubicBezTo>
                <a:cubicBezTo>
                  <a:pt x="140" y="44"/>
                  <a:pt x="138" y="47"/>
                  <a:pt x="135" y="47"/>
                </a:cubicBezTo>
                <a:cubicBezTo>
                  <a:pt x="133" y="47"/>
                  <a:pt x="130" y="44"/>
                  <a:pt x="130" y="42"/>
                </a:cubicBezTo>
                <a:cubicBezTo>
                  <a:pt x="130" y="39"/>
                  <a:pt x="133" y="37"/>
                  <a:pt x="135" y="37"/>
                </a:cubicBezTo>
                <a:close/>
                <a:moveTo>
                  <a:pt x="102" y="34"/>
                </a:moveTo>
                <a:cubicBezTo>
                  <a:pt x="105" y="34"/>
                  <a:pt x="105" y="34"/>
                  <a:pt x="105" y="34"/>
                </a:cubicBezTo>
                <a:cubicBezTo>
                  <a:pt x="105" y="37"/>
                  <a:pt x="105" y="37"/>
                  <a:pt x="105" y="37"/>
                </a:cubicBezTo>
                <a:cubicBezTo>
                  <a:pt x="102" y="37"/>
                  <a:pt x="102" y="37"/>
                  <a:pt x="102" y="37"/>
                </a:cubicBezTo>
                <a:lnTo>
                  <a:pt x="102" y="34"/>
                </a:lnTo>
                <a:close/>
                <a:moveTo>
                  <a:pt x="102" y="40"/>
                </a:moveTo>
                <a:cubicBezTo>
                  <a:pt x="105" y="40"/>
                  <a:pt x="105" y="40"/>
                  <a:pt x="105" y="40"/>
                </a:cubicBezTo>
                <a:cubicBezTo>
                  <a:pt x="105" y="44"/>
                  <a:pt x="105" y="44"/>
                  <a:pt x="105" y="44"/>
                </a:cubicBezTo>
                <a:cubicBezTo>
                  <a:pt x="102" y="44"/>
                  <a:pt x="102" y="44"/>
                  <a:pt x="102" y="44"/>
                </a:cubicBezTo>
                <a:lnTo>
                  <a:pt x="102" y="40"/>
                </a:lnTo>
                <a:close/>
                <a:moveTo>
                  <a:pt x="102" y="46"/>
                </a:moveTo>
                <a:cubicBezTo>
                  <a:pt x="105" y="46"/>
                  <a:pt x="105" y="46"/>
                  <a:pt x="105" y="46"/>
                </a:cubicBezTo>
                <a:cubicBezTo>
                  <a:pt x="105" y="50"/>
                  <a:pt x="105" y="50"/>
                  <a:pt x="105" y="50"/>
                </a:cubicBezTo>
                <a:cubicBezTo>
                  <a:pt x="102" y="50"/>
                  <a:pt x="102" y="50"/>
                  <a:pt x="102" y="50"/>
                </a:cubicBezTo>
                <a:lnTo>
                  <a:pt x="102" y="46"/>
                </a:lnTo>
                <a:close/>
                <a:moveTo>
                  <a:pt x="95" y="34"/>
                </a:moveTo>
                <a:cubicBezTo>
                  <a:pt x="98" y="34"/>
                  <a:pt x="98" y="34"/>
                  <a:pt x="98" y="34"/>
                </a:cubicBezTo>
                <a:cubicBezTo>
                  <a:pt x="98" y="37"/>
                  <a:pt x="98" y="37"/>
                  <a:pt x="98" y="37"/>
                </a:cubicBezTo>
                <a:cubicBezTo>
                  <a:pt x="95" y="37"/>
                  <a:pt x="95" y="37"/>
                  <a:pt x="95" y="37"/>
                </a:cubicBezTo>
                <a:lnTo>
                  <a:pt x="95" y="34"/>
                </a:lnTo>
                <a:close/>
                <a:moveTo>
                  <a:pt x="95" y="40"/>
                </a:moveTo>
                <a:cubicBezTo>
                  <a:pt x="98" y="40"/>
                  <a:pt x="98" y="40"/>
                  <a:pt x="98" y="40"/>
                </a:cubicBezTo>
                <a:cubicBezTo>
                  <a:pt x="98" y="44"/>
                  <a:pt x="98" y="44"/>
                  <a:pt x="98" y="44"/>
                </a:cubicBezTo>
                <a:cubicBezTo>
                  <a:pt x="95" y="44"/>
                  <a:pt x="95" y="44"/>
                  <a:pt x="95" y="44"/>
                </a:cubicBezTo>
                <a:lnTo>
                  <a:pt x="95" y="40"/>
                </a:lnTo>
                <a:close/>
                <a:moveTo>
                  <a:pt x="95" y="46"/>
                </a:moveTo>
                <a:cubicBezTo>
                  <a:pt x="98" y="46"/>
                  <a:pt x="98" y="46"/>
                  <a:pt x="98" y="46"/>
                </a:cubicBezTo>
                <a:cubicBezTo>
                  <a:pt x="98" y="50"/>
                  <a:pt x="98" y="50"/>
                  <a:pt x="98" y="50"/>
                </a:cubicBezTo>
                <a:cubicBezTo>
                  <a:pt x="95" y="50"/>
                  <a:pt x="95" y="50"/>
                  <a:pt x="95" y="50"/>
                </a:cubicBezTo>
                <a:lnTo>
                  <a:pt x="95" y="46"/>
                </a:lnTo>
                <a:close/>
                <a:moveTo>
                  <a:pt x="88" y="34"/>
                </a:moveTo>
                <a:cubicBezTo>
                  <a:pt x="92" y="34"/>
                  <a:pt x="92" y="34"/>
                  <a:pt x="92" y="34"/>
                </a:cubicBezTo>
                <a:cubicBezTo>
                  <a:pt x="92" y="37"/>
                  <a:pt x="92" y="37"/>
                  <a:pt x="92" y="37"/>
                </a:cubicBezTo>
                <a:cubicBezTo>
                  <a:pt x="88" y="37"/>
                  <a:pt x="88" y="37"/>
                  <a:pt x="88" y="37"/>
                </a:cubicBezTo>
                <a:lnTo>
                  <a:pt x="88" y="34"/>
                </a:lnTo>
                <a:close/>
                <a:moveTo>
                  <a:pt x="88" y="40"/>
                </a:moveTo>
                <a:cubicBezTo>
                  <a:pt x="92" y="40"/>
                  <a:pt x="92" y="40"/>
                  <a:pt x="92" y="40"/>
                </a:cubicBezTo>
                <a:cubicBezTo>
                  <a:pt x="92" y="44"/>
                  <a:pt x="92" y="44"/>
                  <a:pt x="92" y="44"/>
                </a:cubicBezTo>
                <a:cubicBezTo>
                  <a:pt x="88" y="44"/>
                  <a:pt x="88" y="44"/>
                  <a:pt x="88" y="44"/>
                </a:cubicBezTo>
                <a:lnTo>
                  <a:pt x="88" y="40"/>
                </a:lnTo>
                <a:close/>
                <a:moveTo>
                  <a:pt x="88" y="46"/>
                </a:moveTo>
                <a:cubicBezTo>
                  <a:pt x="92" y="46"/>
                  <a:pt x="92" y="46"/>
                  <a:pt x="92" y="46"/>
                </a:cubicBezTo>
                <a:cubicBezTo>
                  <a:pt x="92" y="50"/>
                  <a:pt x="92" y="50"/>
                  <a:pt x="92" y="50"/>
                </a:cubicBezTo>
                <a:cubicBezTo>
                  <a:pt x="88" y="50"/>
                  <a:pt x="88" y="50"/>
                  <a:pt x="88" y="50"/>
                </a:cubicBezTo>
                <a:lnTo>
                  <a:pt x="88" y="46"/>
                </a:lnTo>
                <a:close/>
                <a:moveTo>
                  <a:pt x="81" y="34"/>
                </a:moveTo>
                <a:cubicBezTo>
                  <a:pt x="85" y="34"/>
                  <a:pt x="85" y="34"/>
                  <a:pt x="85" y="34"/>
                </a:cubicBezTo>
                <a:cubicBezTo>
                  <a:pt x="85" y="37"/>
                  <a:pt x="85" y="37"/>
                  <a:pt x="85" y="37"/>
                </a:cubicBezTo>
                <a:cubicBezTo>
                  <a:pt x="81" y="37"/>
                  <a:pt x="81" y="37"/>
                  <a:pt x="81" y="37"/>
                </a:cubicBezTo>
                <a:lnTo>
                  <a:pt x="81" y="34"/>
                </a:lnTo>
                <a:close/>
                <a:moveTo>
                  <a:pt x="81" y="40"/>
                </a:moveTo>
                <a:cubicBezTo>
                  <a:pt x="85" y="40"/>
                  <a:pt x="85" y="40"/>
                  <a:pt x="85" y="40"/>
                </a:cubicBezTo>
                <a:cubicBezTo>
                  <a:pt x="85" y="44"/>
                  <a:pt x="85" y="44"/>
                  <a:pt x="85" y="44"/>
                </a:cubicBezTo>
                <a:cubicBezTo>
                  <a:pt x="81" y="44"/>
                  <a:pt x="81" y="44"/>
                  <a:pt x="81" y="44"/>
                </a:cubicBezTo>
                <a:lnTo>
                  <a:pt x="81" y="40"/>
                </a:lnTo>
                <a:close/>
                <a:moveTo>
                  <a:pt x="81" y="46"/>
                </a:moveTo>
                <a:cubicBezTo>
                  <a:pt x="85" y="46"/>
                  <a:pt x="85" y="46"/>
                  <a:pt x="85" y="46"/>
                </a:cubicBezTo>
                <a:cubicBezTo>
                  <a:pt x="85" y="50"/>
                  <a:pt x="85" y="50"/>
                  <a:pt x="85" y="50"/>
                </a:cubicBezTo>
                <a:cubicBezTo>
                  <a:pt x="81" y="50"/>
                  <a:pt x="81" y="50"/>
                  <a:pt x="81" y="50"/>
                </a:cubicBezTo>
                <a:lnTo>
                  <a:pt x="81" y="46"/>
                </a:lnTo>
                <a:close/>
                <a:moveTo>
                  <a:pt x="74" y="34"/>
                </a:moveTo>
                <a:cubicBezTo>
                  <a:pt x="78" y="34"/>
                  <a:pt x="78" y="34"/>
                  <a:pt x="78" y="34"/>
                </a:cubicBezTo>
                <a:cubicBezTo>
                  <a:pt x="78" y="37"/>
                  <a:pt x="78" y="37"/>
                  <a:pt x="78" y="37"/>
                </a:cubicBezTo>
                <a:cubicBezTo>
                  <a:pt x="74" y="37"/>
                  <a:pt x="74" y="37"/>
                  <a:pt x="74" y="37"/>
                </a:cubicBezTo>
                <a:lnTo>
                  <a:pt x="74" y="34"/>
                </a:lnTo>
                <a:close/>
                <a:moveTo>
                  <a:pt x="74" y="40"/>
                </a:moveTo>
                <a:cubicBezTo>
                  <a:pt x="78" y="40"/>
                  <a:pt x="78" y="40"/>
                  <a:pt x="78" y="40"/>
                </a:cubicBezTo>
                <a:cubicBezTo>
                  <a:pt x="78" y="44"/>
                  <a:pt x="78" y="44"/>
                  <a:pt x="78" y="44"/>
                </a:cubicBezTo>
                <a:cubicBezTo>
                  <a:pt x="74" y="44"/>
                  <a:pt x="74" y="44"/>
                  <a:pt x="74" y="44"/>
                </a:cubicBezTo>
                <a:lnTo>
                  <a:pt x="74" y="40"/>
                </a:lnTo>
                <a:close/>
                <a:moveTo>
                  <a:pt x="74" y="46"/>
                </a:moveTo>
                <a:cubicBezTo>
                  <a:pt x="78" y="46"/>
                  <a:pt x="78" y="46"/>
                  <a:pt x="78" y="46"/>
                </a:cubicBezTo>
                <a:cubicBezTo>
                  <a:pt x="78" y="50"/>
                  <a:pt x="78" y="50"/>
                  <a:pt x="78" y="50"/>
                </a:cubicBezTo>
                <a:cubicBezTo>
                  <a:pt x="74" y="50"/>
                  <a:pt x="74" y="50"/>
                  <a:pt x="74" y="50"/>
                </a:cubicBezTo>
                <a:lnTo>
                  <a:pt x="74" y="46"/>
                </a:lnTo>
                <a:close/>
                <a:moveTo>
                  <a:pt x="67" y="34"/>
                </a:moveTo>
                <a:cubicBezTo>
                  <a:pt x="71" y="34"/>
                  <a:pt x="71" y="34"/>
                  <a:pt x="71" y="34"/>
                </a:cubicBezTo>
                <a:cubicBezTo>
                  <a:pt x="71" y="37"/>
                  <a:pt x="71" y="37"/>
                  <a:pt x="71" y="37"/>
                </a:cubicBezTo>
                <a:cubicBezTo>
                  <a:pt x="67" y="37"/>
                  <a:pt x="67" y="37"/>
                  <a:pt x="67" y="37"/>
                </a:cubicBezTo>
                <a:lnTo>
                  <a:pt x="67" y="34"/>
                </a:lnTo>
                <a:close/>
                <a:moveTo>
                  <a:pt x="67" y="40"/>
                </a:moveTo>
                <a:cubicBezTo>
                  <a:pt x="71" y="40"/>
                  <a:pt x="71" y="40"/>
                  <a:pt x="71" y="40"/>
                </a:cubicBezTo>
                <a:cubicBezTo>
                  <a:pt x="71" y="44"/>
                  <a:pt x="71" y="44"/>
                  <a:pt x="71" y="44"/>
                </a:cubicBezTo>
                <a:cubicBezTo>
                  <a:pt x="67" y="44"/>
                  <a:pt x="67" y="44"/>
                  <a:pt x="67" y="44"/>
                </a:cubicBezTo>
                <a:lnTo>
                  <a:pt x="67" y="40"/>
                </a:lnTo>
                <a:close/>
                <a:moveTo>
                  <a:pt x="67" y="46"/>
                </a:moveTo>
                <a:cubicBezTo>
                  <a:pt x="71" y="46"/>
                  <a:pt x="71" y="46"/>
                  <a:pt x="71" y="46"/>
                </a:cubicBezTo>
                <a:cubicBezTo>
                  <a:pt x="71" y="50"/>
                  <a:pt x="71" y="50"/>
                  <a:pt x="71" y="50"/>
                </a:cubicBezTo>
                <a:cubicBezTo>
                  <a:pt x="67" y="50"/>
                  <a:pt x="67" y="50"/>
                  <a:pt x="67" y="50"/>
                </a:cubicBezTo>
                <a:lnTo>
                  <a:pt x="67" y="46"/>
                </a:lnTo>
                <a:close/>
                <a:moveTo>
                  <a:pt x="60" y="34"/>
                </a:moveTo>
                <a:cubicBezTo>
                  <a:pt x="64" y="34"/>
                  <a:pt x="64" y="34"/>
                  <a:pt x="64" y="34"/>
                </a:cubicBezTo>
                <a:cubicBezTo>
                  <a:pt x="64" y="37"/>
                  <a:pt x="64" y="37"/>
                  <a:pt x="64" y="37"/>
                </a:cubicBezTo>
                <a:cubicBezTo>
                  <a:pt x="60" y="37"/>
                  <a:pt x="60" y="37"/>
                  <a:pt x="60" y="37"/>
                </a:cubicBezTo>
                <a:lnTo>
                  <a:pt x="60" y="34"/>
                </a:lnTo>
                <a:close/>
                <a:moveTo>
                  <a:pt x="60" y="40"/>
                </a:moveTo>
                <a:cubicBezTo>
                  <a:pt x="64" y="40"/>
                  <a:pt x="64" y="40"/>
                  <a:pt x="64" y="40"/>
                </a:cubicBezTo>
                <a:cubicBezTo>
                  <a:pt x="64" y="44"/>
                  <a:pt x="64" y="44"/>
                  <a:pt x="64" y="44"/>
                </a:cubicBezTo>
                <a:cubicBezTo>
                  <a:pt x="60" y="44"/>
                  <a:pt x="60" y="44"/>
                  <a:pt x="60" y="44"/>
                </a:cubicBezTo>
                <a:lnTo>
                  <a:pt x="60" y="40"/>
                </a:lnTo>
                <a:close/>
                <a:moveTo>
                  <a:pt x="60" y="46"/>
                </a:moveTo>
                <a:cubicBezTo>
                  <a:pt x="64" y="46"/>
                  <a:pt x="64" y="46"/>
                  <a:pt x="64" y="46"/>
                </a:cubicBezTo>
                <a:cubicBezTo>
                  <a:pt x="64" y="50"/>
                  <a:pt x="64" y="50"/>
                  <a:pt x="64" y="50"/>
                </a:cubicBezTo>
                <a:cubicBezTo>
                  <a:pt x="60" y="50"/>
                  <a:pt x="60" y="50"/>
                  <a:pt x="60" y="50"/>
                </a:cubicBezTo>
                <a:lnTo>
                  <a:pt x="60" y="46"/>
                </a:lnTo>
                <a:close/>
                <a:moveTo>
                  <a:pt x="124" y="187"/>
                </a:moveTo>
                <a:cubicBezTo>
                  <a:pt x="124" y="187"/>
                  <a:pt x="122" y="186"/>
                  <a:pt x="121" y="186"/>
                </a:cubicBezTo>
                <a:cubicBezTo>
                  <a:pt x="81" y="186"/>
                  <a:pt x="81" y="186"/>
                  <a:pt x="81" y="186"/>
                </a:cubicBezTo>
                <a:cubicBezTo>
                  <a:pt x="80" y="186"/>
                  <a:pt x="79" y="187"/>
                  <a:pt x="78" y="187"/>
                </a:cubicBezTo>
                <a:cubicBezTo>
                  <a:pt x="70" y="197"/>
                  <a:pt x="70" y="197"/>
                  <a:pt x="70" y="197"/>
                </a:cubicBezTo>
                <a:cubicBezTo>
                  <a:pt x="70" y="197"/>
                  <a:pt x="69" y="199"/>
                  <a:pt x="69" y="200"/>
                </a:cubicBezTo>
                <a:cubicBezTo>
                  <a:pt x="69" y="201"/>
                  <a:pt x="69" y="201"/>
                  <a:pt x="69" y="201"/>
                </a:cubicBezTo>
                <a:cubicBezTo>
                  <a:pt x="69" y="201"/>
                  <a:pt x="70" y="202"/>
                  <a:pt x="71" y="202"/>
                </a:cubicBezTo>
                <a:cubicBezTo>
                  <a:pt x="132" y="202"/>
                  <a:pt x="132" y="202"/>
                  <a:pt x="132" y="202"/>
                </a:cubicBezTo>
                <a:cubicBezTo>
                  <a:pt x="133" y="202"/>
                  <a:pt x="133" y="201"/>
                  <a:pt x="133" y="201"/>
                </a:cubicBezTo>
                <a:cubicBezTo>
                  <a:pt x="133" y="200"/>
                  <a:pt x="133" y="200"/>
                  <a:pt x="133" y="200"/>
                </a:cubicBezTo>
                <a:cubicBezTo>
                  <a:pt x="133" y="199"/>
                  <a:pt x="133" y="197"/>
                  <a:pt x="132" y="197"/>
                </a:cubicBezTo>
                <a:lnTo>
                  <a:pt x="124" y="187"/>
                </a:lnTo>
                <a:close/>
                <a:moveTo>
                  <a:pt x="201" y="146"/>
                </a:moveTo>
                <a:cubicBezTo>
                  <a:pt x="193" y="137"/>
                  <a:pt x="193" y="137"/>
                  <a:pt x="193" y="137"/>
                </a:cubicBezTo>
                <a:cubicBezTo>
                  <a:pt x="193" y="136"/>
                  <a:pt x="191" y="136"/>
                  <a:pt x="190" y="136"/>
                </a:cubicBezTo>
                <a:cubicBezTo>
                  <a:pt x="150" y="136"/>
                  <a:pt x="150" y="136"/>
                  <a:pt x="150" y="136"/>
                </a:cubicBezTo>
                <a:cubicBezTo>
                  <a:pt x="149" y="136"/>
                  <a:pt x="148" y="136"/>
                  <a:pt x="147" y="137"/>
                </a:cubicBezTo>
                <a:cubicBezTo>
                  <a:pt x="139" y="146"/>
                  <a:pt x="139" y="146"/>
                  <a:pt x="139" y="146"/>
                </a:cubicBezTo>
                <a:cubicBezTo>
                  <a:pt x="139" y="147"/>
                  <a:pt x="138" y="148"/>
                  <a:pt x="138" y="149"/>
                </a:cubicBezTo>
                <a:cubicBezTo>
                  <a:pt x="138" y="150"/>
                  <a:pt x="138" y="150"/>
                  <a:pt x="138" y="150"/>
                </a:cubicBezTo>
                <a:cubicBezTo>
                  <a:pt x="138" y="151"/>
                  <a:pt x="139" y="152"/>
                  <a:pt x="140" y="152"/>
                </a:cubicBezTo>
                <a:cubicBezTo>
                  <a:pt x="201" y="152"/>
                  <a:pt x="201" y="152"/>
                  <a:pt x="201" y="152"/>
                </a:cubicBezTo>
                <a:cubicBezTo>
                  <a:pt x="202" y="152"/>
                  <a:pt x="202" y="151"/>
                  <a:pt x="202" y="150"/>
                </a:cubicBezTo>
                <a:cubicBezTo>
                  <a:pt x="202" y="149"/>
                  <a:pt x="202" y="149"/>
                  <a:pt x="202" y="149"/>
                </a:cubicBezTo>
                <a:cubicBezTo>
                  <a:pt x="202" y="148"/>
                  <a:pt x="202" y="147"/>
                  <a:pt x="201" y="146"/>
                </a:cubicBezTo>
                <a:close/>
                <a:moveTo>
                  <a:pt x="55" y="137"/>
                </a:moveTo>
                <a:cubicBezTo>
                  <a:pt x="54" y="136"/>
                  <a:pt x="53" y="136"/>
                  <a:pt x="52" y="136"/>
                </a:cubicBezTo>
                <a:cubicBezTo>
                  <a:pt x="12" y="136"/>
                  <a:pt x="12" y="136"/>
                  <a:pt x="12" y="136"/>
                </a:cubicBezTo>
                <a:cubicBezTo>
                  <a:pt x="11" y="136"/>
                  <a:pt x="10" y="136"/>
                  <a:pt x="9" y="137"/>
                </a:cubicBezTo>
                <a:cubicBezTo>
                  <a:pt x="1" y="146"/>
                  <a:pt x="1" y="146"/>
                  <a:pt x="1" y="146"/>
                </a:cubicBezTo>
                <a:cubicBezTo>
                  <a:pt x="1" y="147"/>
                  <a:pt x="0" y="148"/>
                  <a:pt x="0" y="149"/>
                </a:cubicBezTo>
                <a:cubicBezTo>
                  <a:pt x="0" y="150"/>
                  <a:pt x="0" y="150"/>
                  <a:pt x="0" y="150"/>
                </a:cubicBezTo>
                <a:cubicBezTo>
                  <a:pt x="0" y="151"/>
                  <a:pt x="1" y="152"/>
                  <a:pt x="2" y="152"/>
                </a:cubicBezTo>
                <a:cubicBezTo>
                  <a:pt x="62" y="152"/>
                  <a:pt x="62" y="152"/>
                  <a:pt x="62" y="152"/>
                </a:cubicBezTo>
                <a:cubicBezTo>
                  <a:pt x="63" y="152"/>
                  <a:pt x="64" y="151"/>
                  <a:pt x="64" y="150"/>
                </a:cubicBezTo>
                <a:cubicBezTo>
                  <a:pt x="64" y="149"/>
                  <a:pt x="64" y="149"/>
                  <a:pt x="64" y="149"/>
                </a:cubicBezTo>
                <a:cubicBezTo>
                  <a:pt x="64" y="148"/>
                  <a:pt x="64" y="147"/>
                  <a:pt x="63" y="146"/>
                </a:cubicBezTo>
                <a:lnTo>
                  <a:pt x="55" y="137"/>
                </a:lnTo>
                <a:close/>
                <a:moveTo>
                  <a:pt x="62" y="154"/>
                </a:moveTo>
                <a:cubicBezTo>
                  <a:pt x="2" y="154"/>
                  <a:pt x="2" y="154"/>
                  <a:pt x="2" y="154"/>
                </a:cubicBezTo>
                <a:cubicBezTo>
                  <a:pt x="1" y="154"/>
                  <a:pt x="0" y="155"/>
                  <a:pt x="0" y="156"/>
                </a:cubicBezTo>
                <a:cubicBezTo>
                  <a:pt x="0" y="157"/>
                  <a:pt x="0" y="157"/>
                  <a:pt x="0" y="157"/>
                </a:cubicBezTo>
                <a:cubicBezTo>
                  <a:pt x="0" y="158"/>
                  <a:pt x="1" y="159"/>
                  <a:pt x="1" y="160"/>
                </a:cubicBezTo>
                <a:cubicBezTo>
                  <a:pt x="9" y="169"/>
                  <a:pt x="9" y="169"/>
                  <a:pt x="9" y="169"/>
                </a:cubicBezTo>
                <a:cubicBezTo>
                  <a:pt x="10" y="170"/>
                  <a:pt x="11" y="170"/>
                  <a:pt x="12" y="170"/>
                </a:cubicBezTo>
                <a:cubicBezTo>
                  <a:pt x="52" y="170"/>
                  <a:pt x="52" y="170"/>
                  <a:pt x="52" y="170"/>
                </a:cubicBezTo>
                <a:cubicBezTo>
                  <a:pt x="53" y="170"/>
                  <a:pt x="54" y="170"/>
                  <a:pt x="55" y="169"/>
                </a:cubicBezTo>
                <a:cubicBezTo>
                  <a:pt x="63" y="160"/>
                  <a:pt x="63" y="160"/>
                  <a:pt x="63" y="160"/>
                </a:cubicBezTo>
                <a:cubicBezTo>
                  <a:pt x="64" y="159"/>
                  <a:pt x="64" y="158"/>
                  <a:pt x="64" y="157"/>
                </a:cubicBezTo>
                <a:cubicBezTo>
                  <a:pt x="64" y="156"/>
                  <a:pt x="64" y="156"/>
                  <a:pt x="64" y="156"/>
                </a:cubicBezTo>
                <a:cubicBezTo>
                  <a:pt x="64" y="155"/>
                  <a:pt x="63" y="154"/>
                  <a:pt x="62" y="154"/>
                </a:cubicBezTo>
                <a:close/>
                <a:moveTo>
                  <a:pt x="16" y="133"/>
                </a:moveTo>
                <a:cubicBezTo>
                  <a:pt x="48" y="133"/>
                  <a:pt x="48" y="133"/>
                  <a:pt x="48" y="133"/>
                </a:cubicBezTo>
                <a:cubicBezTo>
                  <a:pt x="52" y="133"/>
                  <a:pt x="55" y="130"/>
                  <a:pt x="55" y="127"/>
                </a:cubicBezTo>
                <a:cubicBezTo>
                  <a:pt x="55" y="122"/>
                  <a:pt x="55" y="122"/>
                  <a:pt x="55" y="122"/>
                </a:cubicBezTo>
                <a:cubicBezTo>
                  <a:pt x="85" y="122"/>
                  <a:pt x="85" y="122"/>
                  <a:pt x="85" y="122"/>
                </a:cubicBezTo>
                <a:cubicBezTo>
                  <a:pt x="86" y="128"/>
                  <a:pt x="91" y="133"/>
                  <a:pt x="98" y="134"/>
                </a:cubicBezTo>
                <a:cubicBezTo>
                  <a:pt x="98" y="149"/>
                  <a:pt x="98" y="149"/>
                  <a:pt x="98" y="149"/>
                </a:cubicBezTo>
                <a:cubicBezTo>
                  <a:pt x="85" y="149"/>
                  <a:pt x="85" y="149"/>
                  <a:pt x="85" y="149"/>
                </a:cubicBezTo>
                <a:cubicBezTo>
                  <a:pt x="82" y="149"/>
                  <a:pt x="79" y="152"/>
                  <a:pt x="79" y="156"/>
                </a:cubicBezTo>
                <a:cubicBezTo>
                  <a:pt x="79" y="177"/>
                  <a:pt x="79" y="177"/>
                  <a:pt x="79" y="177"/>
                </a:cubicBezTo>
                <a:cubicBezTo>
                  <a:pt x="79" y="181"/>
                  <a:pt x="82" y="184"/>
                  <a:pt x="85" y="184"/>
                </a:cubicBezTo>
                <a:cubicBezTo>
                  <a:pt x="117" y="184"/>
                  <a:pt x="117" y="184"/>
                  <a:pt x="117" y="184"/>
                </a:cubicBezTo>
                <a:cubicBezTo>
                  <a:pt x="121" y="184"/>
                  <a:pt x="124" y="181"/>
                  <a:pt x="124" y="177"/>
                </a:cubicBezTo>
                <a:cubicBezTo>
                  <a:pt x="124" y="156"/>
                  <a:pt x="124" y="156"/>
                  <a:pt x="124" y="156"/>
                </a:cubicBezTo>
                <a:cubicBezTo>
                  <a:pt x="124" y="152"/>
                  <a:pt x="121" y="149"/>
                  <a:pt x="117" y="149"/>
                </a:cubicBezTo>
                <a:cubicBezTo>
                  <a:pt x="105" y="149"/>
                  <a:pt x="105" y="149"/>
                  <a:pt x="105" y="149"/>
                </a:cubicBezTo>
                <a:cubicBezTo>
                  <a:pt x="105" y="134"/>
                  <a:pt x="105" y="134"/>
                  <a:pt x="105" y="134"/>
                </a:cubicBezTo>
                <a:cubicBezTo>
                  <a:pt x="111" y="133"/>
                  <a:pt x="116" y="128"/>
                  <a:pt x="117" y="122"/>
                </a:cubicBezTo>
                <a:cubicBezTo>
                  <a:pt x="148" y="122"/>
                  <a:pt x="148" y="122"/>
                  <a:pt x="148" y="122"/>
                </a:cubicBezTo>
                <a:cubicBezTo>
                  <a:pt x="148" y="127"/>
                  <a:pt x="148" y="127"/>
                  <a:pt x="148" y="127"/>
                </a:cubicBezTo>
                <a:cubicBezTo>
                  <a:pt x="148" y="130"/>
                  <a:pt x="151" y="133"/>
                  <a:pt x="155" y="133"/>
                </a:cubicBezTo>
                <a:cubicBezTo>
                  <a:pt x="186" y="133"/>
                  <a:pt x="186" y="133"/>
                  <a:pt x="186" y="133"/>
                </a:cubicBezTo>
                <a:cubicBezTo>
                  <a:pt x="190" y="133"/>
                  <a:pt x="193" y="130"/>
                  <a:pt x="193" y="127"/>
                </a:cubicBezTo>
                <a:cubicBezTo>
                  <a:pt x="193" y="105"/>
                  <a:pt x="193" y="105"/>
                  <a:pt x="193" y="105"/>
                </a:cubicBezTo>
                <a:cubicBezTo>
                  <a:pt x="193" y="101"/>
                  <a:pt x="190" y="98"/>
                  <a:pt x="186" y="98"/>
                </a:cubicBezTo>
                <a:cubicBezTo>
                  <a:pt x="155" y="98"/>
                  <a:pt x="155" y="98"/>
                  <a:pt x="155" y="98"/>
                </a:cubicBezTo>
                <a:cubicBezTo>
                  <a:pt x="151" y="98"/>
                  <a:pt x="148" y="101"/>
                  <a:pt x="148" y="105"/>
                </a:cubicBezTo>
                <a:cubicBezTo>
                  <a:pt x="148" y="114"/>
                  <a:pt x="148" y="114"/>
                  <a:pt x="148" y="114"/>
                </a:cubicBezTo>
                <a:cubicBezTo>
                  <a:pt x="118" y="114"/>
                  <a:pt x="118" y="114"/>
                  <a:pt x="118" y="114"/>
                </a:cubicBezTo>
                <a:cubicBezTo>
                  <a:pt x="116" y="108"/>
                  <a:pt x="112" y="103"/>
                  <a:pt x="106" y="102"/>
                </a:cubicBezTo>
                <a:cubicBezTo>
                  <a:pt x="106" y="84"/>
                  <a:pt x="106" y="84"/>
                  <a:pt x="106" y="84"/>
                </a:cubicBezTo>
                <a:cubicBezTo>
                  <a:pt x="142" y="84"/>
                  <a:pt x="142" y="84"/>
                  <a:pt x="142" y="84"/>
                </a:cubicBezTo>
                <a:cubicBezTo>
                  <a:pt x="145" y="84"/>
                  <a:pt x="148" y="81"/>
                  <a:pt x="148" y="78"/>
                </a:cubicBezTo>
                <a:cubicBezTo>
                  <a:pt x="148" y="64"/>
                  <a:pt x="148" y="64"/>
                  <a:pt x="148" y="64"/>
                </a:cubicBezTo>
                <a:cubicBezTo>
                  <a:pt x="148" y="60"/>
                  <a:pt x="145" y="58"/>
                  <a:pt x="142" y="58"/>
                </a:cubicBezTo>
                <a:cubicBezTo>
                  <a:pt x="61" y="58"/>
                  <a:pt x="61" y="58"/>
                  <a:pt x="61" y="58"/>
                </a:cubicBezTo>
                <a:cubicBezTo>
                  <a:pt x="57" y="58"/>
                  <a:pt x="55" y="60"/>
                  <a:pt x="55" y="64"/>
                </a:cubicBezTo>
                <a:cubicBezTo>
                  <a:pt x="55" y="78"/>
                  <a:pt x="55" y="78"/>
                  <a:pt x="55" y="78"/>
                </a:cubicBezTo>
                <a:cubicBezTo>
                  <a:pt x="55" y="81"/>
                  <a:pt x="57" y="84"/>
                  <a:pt x="61" y="84"/>
                </a:cubicBezTo>
                <a:cubicBezTo>
                  <a:pt x="96" y="84"/>
                  <a:pt x="96" y="84"/>
                  <a:pt x="96" y="84"/>
                </a:cubicBezTo>
                <a:cubicBezTo>
                  <a:pt x="96" y="102"/>
                  <a:pt x="96" y="102"/>
                  <a:pt x="96" y="102"/>
                </a:cubicBezTo>
                <a:cubicBezTo>
                  <a:pt x="90" y="103"/>
                  <a:pt x="86" y="108"/>
                  <a:pt x="85" y="114"/>
                </a:cubicBezTo>
                <a:cubicBezTo>
                  <a:pt x="55" y="114"/>
                  <a:pt x="55" y="114"/>
                  <a:pt x="55" y="114"/>
                </a:cubicBezTo>
                <a:cubicBezTo>
                  <a:pt x="55" y="105"/>
                  <a:pt x="55" y="105"/>
                  <a:pt x="55" y="105"/>
                </a:cubicBezTo>
                <a:cubicBezTo>
                  <a:pt x="55" y="101"/>
                  <a:pt x="52" y="98"/>
                  <a:pt x="48" y="98"/>
                </a:cubicBezTo>
                <a:cubicBezTo>
                  <a:pt x="16" y="98"/>
                  <a:pt x="16" y="98"/>
                  <a:pt x="16" y="98"/>
                </a:cubicBezTo>
                <a:cubicBezTo>
                  <a:pt x="13" y="98"/>
                  <a:pt x="10" y="101"/>
                  <a:pt x="10" y="105"/>
                </a:cubicBezTo>
                <a:cubicBezTo>
                  <a:pt x="10" y="127"/>
                  <a:pt x="10" y="127"/>
                  <a:pt x="10" y="127"/>
                </a:cubicBezTo>
                <a:cubicBezTo>
                  <a:pt x="10" y="130"/>
                  <a:pt x="13" y="133"/>
                  <a:pt x="16" y="133"/>
                </a:cubicBezTo>
                <a:close/>
                <a:moveTo>
                  <a:pt x="152" y="105"/>
                </a:moveTo>
                <a:cubicBezTo>
                  <a:pt x="152" y="104"/>
                  <a:pt x="153" y="102"/>
                  <a:pt x="155" y="102"/>
                </a:cubicBezTo>
                <a:cubicBezTo>
                  <a:pt x="186" y="102"/>
                  <a:pt x="186" y="102"/>
                  <a:pt x="186" y="102"/>
                </a:cubicBezTo>
                <a:cubicBezTo>
                  <a:pt x="188" y="102"/>
                  <a:pt x="189" y="104"/>
                  <a:pt x="189" y="105"/>
                </a:cubicBezTo>
                <a:cubicBezTo>
                  <a:pt x="189" y="127"/>
                  <a:pt x="189" y="127"/>
                  <a:pt x="189" y="127"/>
                </a:cubicBezTo>
                <a:cubicBezTo>
                  <a:pt x="189" y="128"/>
                  <a:pt x="188" y="130"/>
                  <a:pt x="186" y="130"/>
                </a:cubicBezTo>
                <a:cubicBezTo>
                  <a:pt x="155" y="130"/>
                  <a:pt x="155" y="130"/>
                  <a:pt x="155" y="130"/>
                </a:cubicBezTo>
                <a:cubicBezTo>
                  <a:pt x="153" y="130"/>
                  <a:pt x="152" y="128"/>
                  <a:pt x="152" y="127"/>
                </a:cubicBezTo>
                <a:lnTo>
                  <a:pt x="152" y="105"/>
                </a:lnTo>
                <a:close/>
                <a:moveTo>
                  <a:pt x="135" y="66"/>
                </a:moveTo>
                <a:cubicBezTo>
                  <a:pt x="138" y="66"/>
                  <a:pt x="140" y="68"/>
                  <a:pt x="140" y="71"/>
                </a:cubicBezTo>
                <a:cubicBezTo>
                  <a:pt x="140" y="73"/>
                  <a:pt x="138" y="75"/>
                  <a:pt x="135" y="75"/>
                </a:cubicBezTo>
                <a:cubicBezTo>
                  <a:pt x="133" y="75"/>
                  <a:pt x="130" y="73"/>
                  <a:pt x="130" y="71"/>
                </a:cubicBezTo>
                <a:cubicBezTo>
                  <a:pt x="130" y="68"/>
                  <a:pt x="133" y="66"/>
                  <a:pt x="135" y="66"/>
                </a:cubicBezTo>
                <a:close/>
                <a:moveTo>
                  <a:pt x="117" y="153"/>
                </a:moveTo>
                <a:cubicBezTo>
                  <a:pt x="119" y="153"/>
                  <a:pt x="120" y="154"/>
                  <a:pt x="120" y="156"/>
                </a:cubicBezTo>
                <a:cubicBezTo>
                  <a:pt x="120" y="177"/>
                  <a:pt x="120" y="177"/>
                  <a:pt x="120" y="177"/>
                </a:cubicBezTo>
                <a:cubicBezTo>
                  <a:pt x="120" y="179"/>
                  <a:pt x="119" y="180"/>
                  <a:pt x="117" y="180"/>
                </a:cubicBezTo>
                <a:cubicBezTo>
                  <a:pt x="85" y="180"/>
                  <a:pt x="85" y="180"/>
                  <a:pt x="85" y="180"/>
                </a:cubicBezTo>
                <a:cubicBezTo>
                  <a:pt x="84" y="180"/>
                  <a:pt x="83" y="179"/>
                  <a:pt x="83" y="177"/>
                </a:cubicBezTo>
                <a:cubicBezTo>
                  <a:pt x="83" y="156"/>
                  <a:pt x="83" y="156"/>
                  <a:pt x="83" y="156"/>
                </a:cubicBezTo>
                <a:cubicBezTo>
                  <a:pt x="83" y="154"/>
                  <a:pt x="84" y="153"/>
                  <a:pt x="85" y="153"/>
                </a:cubicBezTo>
                <a:lnTo>
                  <a:pt x="117" y="153"/>
                </a:lnTo>
                <a:close/>
                <a:moveTo>
                  <a:pt x="102" y="62"/>
                </a:moveTo>
                <a:cubicBezTo>
                  <a:pt x="105" y="62"/>
                  <a:pt x="105" y="62"/>
                  <a:pt x="105" y="62"/>
                </a:cubicBezTo>
                <a:cubicBezTo>
                  <a:pt x="105" y="66"/>
                  <a:pt x="105" y="66"/>
                  <a:pt x="105" y="66"/>
                </a:cubicBezTo>
                <a:cubicBezTo>
                  <a:pt x="102" y="66"/>
                  <a:pt x="102" y="66"/>
                  <a:pt x="102" y="66"/>
                </a:cubicBezTo>
                <a:lnTo>
                  <a:pt x="102" y="62"/>
                </a:lnTo>
                <a:close/>
                <a:moveTo>
                  <a:pt x="102" y="69"/>
                </a:moveTo>
                <a:cubicBezTo>
                  <a:pt x="105" y="69"/>
                  <a:pt x="105" y="69"/>
                  <a:pt x="105" y="69"/>
                </a:cubicBezTo>
                <a:cubicBezTo>
                  <a:pt x="105" y="73"/>
                  <a:pt x="105" y="73"/>
                  <a:pt x="105" y="73"/>
                </a:cubicBezTo>
                <a:cubicBezTo>
                  <a:pt x="102" y="73"/>
                  <a:pt x="102" y="73"/>
                  <a:pt x="102" y="73"/>
                </a:cubicBezTo>
                <a:lnTo>
                  <a:pt x="102" y="69"/>
                </a:lnTo>
                <a:close/>
                <a:moveTo>
                  <a:pt x="102" y="75"/>
                </a:moveTo>
                <a:cubicBezTo>
                  <a:pt x="105" y="75"/>
                  <a:pt x="105" y="75"/>
                  <a:pt x="105" y="75"/>
                </a:cubicBezTo>
                <a:cubicBezTo>
                  <a:pt x="105" y="79"/>
                  <a:pt x="105" y="79"/>
                  <a:pt x="105" y="79"/>
                </a:cubicBezTo>
                <a:cubicBezTo>
                  <a:pt x="102" y="79"/>
                  <a:pt x="102" y="79"/>
                  <a:pt x="102" y="79"/>
                </a:cubicBezTo>
                <a:lnTo>
                  <a:pt x="102" y="75"/>
                </a:lnTo>
                <a:close/>
                <a:moveTo>
                  <a:pt x="95" y="62"/>
                </a:moveTo>
                <a:cubicBezTo>
                  <a:pt x="98" y="62"/>
                  <a:pt x="98" y="62"/>
                  <a:pt x="98" y="62"/>
                </a:cubicBezTo>
                <a:cubicBezTo>
                  <a:pt x="98" y="66"/>
                  <a:pt x="98" y="66"/>
                  <a:pt x="98" y="66"/>
                </a:cubicBezTo>
                <a:cubicBezTo>
                  <a:pt x="95" y="66"/>
                  <a:pt x="95" y="66"/>
                  <a:pt x="95" y="66"/>
                </a:cubicBezTo>
                <a:lnTo>
                  <a:pt x="95" y="62"/>
                </a:lnTo>
                <a:close/>
                <a:moveTo>
                  <a:pt x="95" y="69"/>
                </a:moveTo>
                <a:cubicBezTo>
                  <a:pt x="98" y="69"/>
                  <a:pt x="98" y="69"/>
                  <a:pt x="98" y="69"/>
                </a:cubicBezTo>
                <a:cubicBezTo>
                  <a:pt x="98" y="73"/>
                  <a:pt x="98" y="73"/>
                  <a:pt x="98" y="73"/>
                </a:cubicBezTo>
                <a:cubicBezTo>
                  <a:pt x="95" y="73"/>
                  <a:pt x="95" y="73"/>
                  <a:pt x="95" y="73"/>
                </a:cubicBezTo>
                <a:lnTo>
                  <a:pt x="95" y="69"/>
                </a:lnTo>
                <a:close/>
                <a:moveTo>
                  <a:pt x="64" y="79"/>
                </a:moveTo>
                <a:cubicBezTo>
                  <a:pt x="60" y="79"/>
                  <a:pt x="60" y="79"/>
                  <a:pt x="60" y="79"/>
                </a:cubicBezTo>
                <a:cubicBezTo>
                  <a:pt x="60" y="75"/>
                  <a:pt x="60" y="75"/>
                  <a:pt x="60" y="75"/>
                </a:cubicBezTo>
                <a:cubicBezTo>
                  <a:pt x="64" y="75"/>
                  <a:pt x="64" y="75"/>
                  <a:pt x="64" y="75"/>
                </a:cubicBezTo>
                <a:lnTo>
                  <a:pt x="64" y="79"/>
                </a:lnTo>
                <a:close/>
                <a:moveTo>
                  <a:pt x="64" y="73"/>
                </a:moveTo>
                <a:cubicBezTo>
                  <a:pt x="60" y="73"/>
                  <a:pt x="60" y="73"/>
                  <a:pt x="60" y="73"/>
                </a:cubicBezTo>
                <a:cubicBezTo>
                  <a:pt x="60" y="69"/>
                  <a:pt x="60" y="69"/>
                  <a:pt x="60" y="69"/>
                </a:cubicBezTo>
                <a:cubicBezTo>
                  <a:pt x="64" y="69"/>
                  <a:pt x="64" y="69"/>
                  <a:pt x="64" y="69"/>
                </a:cubicBezTo>
                <a:lnTo>
                  <a:pt x="64" y="73"/>
                </a:lnTo>
                <a:close/>
                <a:moveTo>
                  <a:pt x="64" y="66"/>
                </a:moveTo>
                <a:cubicBezTo>
                  <a:pt x="60" y="66"/>
                  <a:pt x="60" y="66"/>
                  <a:pt x="60" y="66"/>
                </a:cubicBezTo>
                <a:cubicBezTo>
                  <a:pt x="60" y="62"/>
                  <a:pt x="60" y="62"/>
                  <a:pt x="60" y="62"/>
                </a:cubicBezTo>
                <a:cubicBezTo>
                  <a:pt x="64" y="62"/>
                  <a:pt x="64" y="62"/>
                  <a:pt x="64" y="62"/>
                </a:cubicBezTo>
                <a:lnTo>
                  <a:pt x="64" y="66"/>
                </a:lnTo>
                <a:close/>
                <a:moveTo>
                  <a:pt x="71" y="79"/>
                </a:moveTo>
                <a:cubicBezTo>
                  <a:pt x="67" y="79"/>
                  <a:pt x="67" y="79"/>
                  <a:pt x="67" y="79"/>
                </a:cubicBezTo>
                <a:cubicBezTo>
                  <a:pt x="67" y="75"/>
                  <a:pt x="67" y="75"/>
                  <a:pt x="67" y="75"/>
                </a:cubicBezTo>
                <a:cubicBezTo>
                  <a:pt x="71" y="75"/>
                  <a:pt x="71" y="75"/>
                  <a:pt x="71" y="75"/>
                </a:cubicBezTo>
                <a:lnTo>
                  <a:pt x="71" y="79"/>
                </a:lnTo>
                <a:close/>
                <a:moveTo>
                  <a:pt x="71" y="73"/>
                </a:moveTo>
                <a:cubicBezTo>
                  <a:pt x="67" y="73"/>
                  <a:pt x="67" y="73"/>
                  <a:pt x="67" y="73"/>
                </a:cubicBezTo>
                <a:cubicBezTo>
                  <a:pt x="67" y="69"/>
                  <a:pt x="67" y="69"/>
                  <a:pt x="67" y="69"/>
                </a:cubicBezTo>
                <a:cubicBezTo>
                  <a:pt x="71" y="69"/>
                  <a:pt x="71" y="69"/>
                  <a:pt x="71" y="69"/>
                </a:cubicBezTo>
                <a:lnTo>
                  <a:pt x="71" y="73"/>
                </a:lnTo>
                <a:close/>
                <a:moveTo>
                  <a:pt x="71" y="66"/>
                </a:moveTo>
                <a:cubicBezTo>
                  <a:pt x="67" y="66"/>
                  <a:pt x="67" y="66"/>
                  <a:pt x="67" y="66"/>
                </a:cubicBezTo>
                <a:cubicBezTo>
                  <a:pt x="67" y="62"/>
                  <a:pt x="67" y="62"/>
                  <a:pt x="67" y="62"/>
                </a:cubicBezTo>
                <a:cubicBezTo>
                  <a:pt x="71" y="62"/>
                  <a:pt x="71" y="62"/>
                  <a:pt x="71" y="62"/>
                </a:cubicBezTo>
                <a:lnTo>
                  <a:pt x="71" y="66"/>
                </a:lnTo>
                <a:close/>
                <a:moveTo>
                  <a:pt x="78" y="79"/>
                </a:moveTo>
                <a:cubicBezTo>
                  <a:pt x="74" y="79"/>
                  <a:pt x="74" y="79"/>
                  <a:pt x="74" y="79"/>
                </a:cubicBezTo>
                <a:cubicBezTo>
                  <a:pt x="74" y="75"/>
                  <a:pt x="74" y="75"/>
                  <a:pt x="74" y="75"/>
                </a:cubicBezTo>
                <a:cubicBezTo>
                  <a:pt x="78" y="75"/>
                  <a:pt x="78" y="75"/>
                  <a:pt x="78" y="75"/>
                </a:cubicBezTo>
                <a:lnTo>
                  <a:pt x="78" y="79"/>
                </a:lnTo>
                <a:close/>
                <a:moveTo>
                  <a:pt x="78" y="73"/>
                </a:moveTo>
                <a:cubicBezTo>
                  <a:pt x="74" y="73"/>
                  <a:pt x="74" y="73"/>
                  <a:pt x="74" y="73"/>
                </a:cubicBezTo>
                <a:cubicBezTo>
                  <a:pt x="74" y="69"/>
                  <a:pt x="74" y="69"/>
                  <a:pt x="74" y="69"/>
                </a:cubicBezTo>
                <a:cubicBezTo>
                  <a:pt x="78" y="69"/>
                  <a:pt x="78" y="69"/>
                  <a:pt x="78" y="69"/>
                </a:cubicBezTo>
                <a:lnTo>
                  <a:pt x="78" y="73"/>
                </a:lnTo>
                <a:close/>
                <a:moveTo>
                  <a:pt x="78" y="66"/>
                </a:moveTo>
                <a:cubicBezTo>
                  <a:pt x="74" y="66"/>
                  <a:pt x="74" y="66"/>
                  <a:pt x="74" y="66"/>
                </a:cubicBezTo>
                <a:cubicBezTo>
                  <a:pt x="74" y="62"/>
                  <a:pt x="74" y="62"/>
                  <a:pt x="74" y="62"/>
                </a:cubicBezTo>
                <a:cubicBezTo>
                  <a:pt x="78" y="62"/>
                  <a:pt x="78" y="62"/>
                  <a:pt x="78" y="62"/>
                </a:cubicBezTo>
                <a:lnTo>
                  <a:pt x="78" y="66"/>
                </a:lnTo>
                <a:close/>
                <a:moveTo>
                  <a:pt x="85" y="79"/>
                </a:moveTo>
                <a:cubicBezTo>
                  <a:pt x="81" y="79"/>
                  <a:pt x="81" y="79"/>
                  <a:pt x="81" y="79"/>
                </a:cubicBezTo>
                <a:cubicBezTo>
                  <a:pt x="81" y="75"/>
                  <a:pt x="81" y="75"/>
                  <a:pt x="81" y="75"/>
                </a:cubicBezTo>
                <a:cubicBezTo>
                  <a:pt x="85" y="75"/>
                  <a:pt x="85" y="75"/>
                  <a:pt x="85" y="75"/>
                </a:cubicBezTo>
                <a:lnTo>
                  <a:pt x="85" y="79"/>
                </a:lnTo>
                <a:close/>
                <a:moveTo>
                  <a:pt x="85" y="73"/>
                </a:moveTo>
                <a:cubicBezTo>
                  <a:pt x="81" y="73"/>
                  <a:pt x="81" y="73"/>
                  <a:pt x="81" y="73"/>
                </a:cubicBezTo>
                <a:cubicBezTo>
                  <a:pt x="81" y="69"/>
                  <a:pt x="81" y="69"/>
                  <a:pt x="81" y="69"/>
                </a:cubicBezTo>
                <a:cubicBezTo>
                  <a:pt x="85" y="69"/>
                  <a:pt x="85" y="69"/>
                  <a:pt x="85" y="69"/>
                </a:cubicBezTo>
                <a:lnTo>
                  <a:pt x="85" y="73"/>
                </a:lnTo>
                <a:close/>
                <a:moveTo>
                  <a:pt x="85" y="66"/>
                </a:moveTo>
                <a:cubicBezTo>
                  <a:pt x="81" y="66"/>
                  <a:pt x="81" y="66"/>
                  <a:pt x="81" y="66"/>
                </a:cubicBezTo>
                <a:cubicBezTo>
                  <a:pt x="81" y="62"/>
                  <a:pt x="81" y="62"/>
                  <a:pt x="81" y="62"/>
                </a:cubicBezTo>
                <a:cubicBezTo>
                  <a:pt x="85" y="62"/>
                  <a:pt x="85" y="62"/>
                  <a:pt x="85" y="62"/>
                </a:cubicBezTo>
                <a:lnTo>
                  <a:pt x="85" y="66"/>
                </a:lnTo>
                <a:close/>
                <a:moveTo>
                  <a:pt x="92" y="79"/>
                </a:moveTo>
                <a:cubicBezTo>
                  <a:pt x="88" y="79"/>
                  <a:pt x="88" y="79"/>
                  <a:pt x="88" y="79"/>
                </a:cubicBezTo>
                <a:cubicBezTo>
                  <a:pt x="88" y="75"/>
                  <a:pt x="88" y="75"/>
                  <a:pt x="88" y="75"/>
                </a:cubicBezTo>
                <a:cubicBezTo>
                  <a:pt x="92" y="75"/>
                  <a:pt x="92" y="75"/>
                  <a:pt x="92" y="75"/>
                </a:cubicBezTo>
                <a:lnTo>
                  <a:pt x="92" y="79"/>
                </a:lnTo>
                <a:close/>
                <a:moveTo>
                  <a:pt x="92" y="73"/>
                </a:moveTo>
                <a:cubicBezTo>
                  <a:pt x="88" y="73"/>
                  <a:pt x="88" y="73"/>
                  <a:pt x="88" y="73"/>
                </a:cubicBezTo>
                <a:cubicBezTo>
                  <a:pt x="88" y="69"/>
                  <a:pt x="88" y="69"/>
                  <a:pt x="88" y="69"/>
                </a:cubicBezTo>
                <a:cubicBezTo>
                  <a:pt x="92" y="69"/>
                  <a:pt x="92" y="69"/>
                  <a:pt x="92" y="69"/>
                </a:cubicBezTo>
                <a:lnTo>
                  <a:pt x="92" y="73"/>
                </a:lnTo>
                <a:close/>
                <a:moveTo>
                  <a:pt x="92" y="66"/>
                </a:moveTo>
                <a:cubicBezTo>
                  <a:pt x="88" y="66"/>
                  <a:pt x="88" y="66"/>
                  <a:pt x="88" y="66"/>
                </a:cubicBezTo>
                <a:cubicBezTo>
                  <a:pt x="88" y="62"/>
                  <a:pt x="88" y="62"/>
                  <a:pt x="88" y="62"/>
                </a:cubicBezTo>
                <a:cubicBezTo>
                  <a:pt x="92" y="62"/>
                  <a:pt x="92" y="62"/>
                  <a:pt x="92" y="62"/>
                </a:cubicBezTo>
                <a:lnTo>
                  <a:pt x="92" y="66"/>
                </a:lnTo>
                <a:close/>
                <a:moveTo>
                  <a:pt x="95" y="79"/>
                </a:moveTo>
                <a:cubicBezTo>
                  <a:pt x="95" y="75"/>
                  <a:pt x="95" y="75"/>
                  <a:pt x="95" y="75"/>
                </a:cubicBezTo>
                <a:cubicBezTo>
                  <a:pt x="98" y="75"/>
                  <a:pt x="98" y="75"/>
                  <a:pt x="98" y="75"/>
                </a:cubicBezTo>
                <a:cubicBezTo>
                  <a:pt x="98" y="79"/>
                  <a:pt x="98" y="79"/>
                  <a:pt x="98" y="79"/>
                </a:cubicBezTo>
                <a:lnTo>
                  <a:pt x="95" y="79"/>
                </a:lnTo>
                <a:close/>
                <a:moveTo>
                  <a:pt x="14" y="105"/>
                </a:moveTo>
                <a:cubicBezTo>
                  <a:pt x="14" y="104"/>
                  <a:pt x="15" y="102"/>
                  <a:pt x="16" y="102"/>
                </a:cubicBezTo>
                <a:cubicBezTo>
                  <a:pt x="48" y="102"/>
                  <a:pt x="48" y="102"/>
                  <a:pt x="48" y="102"/>
                </a:cubicBezTo>
                <a:cubicBezTo>
                  <a:pt x="49" y="102"/>
                  <a:pt x="51" y="104"/>
                  <a:pt x="51" y="105"/>
                </a:cubicBezTo>
                <a:cubicBezTo>
                  <a:pt x="51" y="127"/>
                  <a:pt x="51" y="127"/>
                  <a:pt x="51" y="127"/>
                </a:cubicBezTo>
                <a:cubicBezTo>
                  <a:pt x="51" y="128"/>
                  <a:pt x="49" y="130"/>
                  <a:pt x="48" y="130"/>
                </a:cubicBezTo>
                <a:cubicBezTo>
                  <a:pt x="16" y="130"/>
                  <a:pt x="16" y="130"/>
                  <a:pt x="16" y="130"/>
                </a:cubicBezTo>
                <a:cubicBezTo>
                  <a:pt x="15" y="130"/>
                  <a:pt x="14" y="128"/>
                  <a:pt x="14" y="127"/>
                </a:cubicBezTo>
                <a:lnTo>
                  <a:pt x="14" y="105"/>
                </a:lnTo>
                <a:close/>
                <a:moveTo>
                  <a:pt x="61" y="26"/>
                </a:moveTo>
                <a:cubicBezTo>
                  <a:pt x="142" y="26"/>
                  <a:pt x="142" y="26"/>
                  <a:pt x="142" y="26"/>
                </a:cubicBezTo>
                <a:cubicBezTo>
                  <a:pt x="145" y="26"/>
                  <a:pt x="148" y="23"/>
                  <a:pt x="148" y="20"/>
                </a:cubicBezTo>
                <a:cubicBezTo>
                  <a:pt x="148" y="6"/>
                  <a:pt x="148" y="6"/>
                  <a:pt x="148" y="6"/>
                </a:cubicBezTo>
                <a:cubicBezTo>
                  <a:pt x="148" y="3"/>
                  <a:pt x="145" y="0"/>
                  <a:pt x="142" y="0"/>
                </a:cubicBezTo>
                <a:cubicBezTo>
                  <a:pt x="61" y="0"/>
                  <a:pt x="61" y="0"/>
                  <a:pt x="61" y="0"/>
                </a:cubicBezTo>
                <a:cubicBezTo>
                  <a:pt x="57" y="0"/>
                  <a:pt x="55" y="3"/>
                  <a:pt x="55" y="6"/>
                </a:cubicBezTo>
                <a:cubicBezTo>
                  <a:pt x="55" y="20"/>
                  <a:pt x="55" y="20"/>
                  <a:pt x="55" y="20"/>
                </a:cubicBezTo>
                <a:cubicBezTo>
                  <a:pt x="55" y="23"/>
                  <a:pt x="57" y="26"/>
                  <a:pt x="61" y="26"/>
                </a:cubicBezTo>
                <a:close/>
                <a:moveTo>
                  <a:pt x="135" y="8"/>
                </a:moveTo>
                <a:cubicBezTo>
                  <a:pt x="138" y="8"/>
                  <a:pt x="140" y="10"/>
                  <a:pt x="140" y="13"/>
                </a:cubicBezTo>
                <a:cubicBezTo>
                  <a:pt x="140" y="16"/>
                  <a:pt x="138" y="18"/>
                  <a:pt x="135" y="18"/>
                </a:cubicBezTo>
                <a:cubicBezTo>
                  <a:pt x="133" y="18"/>
                  <a:pt x="130" y="16"/>
                  <a:pt x="130" y="13"/>
                </a:cubicBezTo>
                <a:cubicBezTo>
                  <a:pt x="130" y="10"/>
                  <a:pt x="133" y="8"/>
                  <a:pt x="135" y="8"/>
                </a:cubicBezTo>
                <a:close/>
                <a:moveTo>
                  <a:pt x="102" y="5"/>
                </a:moveTo>
                <a:cubicBezTo>
                  <a:pt x="105" y="5"/>
                  <a:pt x="105" y="5"/>
                  <a:pt x="105" y="5"/>
                </a:cubicBezTo>
                <a:cubicBezTo>
                  <a:pt x="105" y="9"/>
                  <a:pt x="105" y="9"/>
                  <a:pt x="105" y="9"/>
                </a:cubicBezTo>
                <a:cubicBezTo>
                  <a:pt x="102" y="9"/>
                  <a:pt x="102" y="9"/>
                  <a:pt x="102" y="9"/>
                </a:cubicBezTo>
                <a:lnTo>
                  <a:pt x="102" y="5"/>
                </a:lnTo>
                <a:close/>
                <a:moveTo>
                  <a:pt x="102" y="11"/>
                </a:moveTo>
                <a:cubicBezTo>
                  <a:pt x="105" y="11"/>
                  <a:pt x="105" y="11"/>
                  <a:pt x="105" y="11"/>
                </a:cubicBezTo>
                <a:cubicBezTo>
                  <a:pt x="105" y="15"/>
                  <a:pt x="105" y="15"/>
                  <a:pt x="105" y="15"/>
                </a:cubicBezTo>
                <a:cubicBezTo>
                  <a:pt x="102" y="15"/>
                  <a:pt x="102" y="15"/>
                  <a:pt x="102" y="15"/>
                </a:cubicBezTo>
                <a:lnTo>
                  <a:pt x="102" y="11"/>
                </a:lnTo>
                <a:close/>
                <a:moveTo>
                  <a:pt x="102" y="18"/>
                </a:moveTo>
                <a:cubicBezTo>
                  <a:pt x="105" y="18"/>
                  <a:pt x="105" y="18"/>
                  <a:pt x="105" y="18"/>
                </a:cubicBezTo>
                <a:cubicBezTo>
                  <a:pt x="105" y="21"/>
                  <a:pt x="105" y="21"/>
                  <a:pt x="105" y="21"/>
                </a:cubicBezTo>
                <a:cubicBezTo>
                  <a:pt x="102" y="21"/>
                  <a:pt x="102" y="21"/>
                  <a:pt x="102" y="21"/>
                </a:cubicBezTo>
                <a:lnTo>
                  <a:pt x="102" y="18"/>
                </a:lnTo>
                <a:close/>
                <a:moveTo>
                  <a:pt x="95" y="5"/>
                </a:moveTo>
                <a:cubicBezTo>
                  <a:pt x="98" y="5"/>
                  <a:pt x="98" y="5"/>
                  <a:pt x="98" y="5"/>
                </a:cubicBezTo>
                <a:cubicBezTo>
                  <a:pt x="98" y="9"/>
                  <a:pt x="98" y="9"/>
                  <a:pt x="98" y="9"/>
                </a:cubicBezTo>
                <a:cubicBezTo>
                  <a:pt x="95" y="9"/>
                  <a:pt x="95" y="9"/>
                  <a:pt x="95" y="9"/>
                </a:cubicBezTo>
                <a:lnTo>
                  <a:pt x="95" y="5"/>
                </a:lnTo>
                <a:close/>
                <a:moveTo>
                  <a:pt x="95" y="11"/>
                </a:moveTo>
                <a:cubicBezTo>
                  <a:pt x="98" y="11"/>
                  <a:pt x="98" y="11"/>
                  <a:pt x="98" y="11"/>
                </a:cubicBezTo>
                <a:cubicBezTo>
                  <a:pt x="98" y="15"/>
                  <a:pt x="98" y="15"/>
                  <a:pt x="98" y="15"/>
                </a:cubicBezTo>
                <a:cubicBezTo>
                  <a:pt x="95" y="15"/>
                  <a:pt x="95" y="15"/>
                  <a:pt x="95" y="15"/>
                </a:cubicBezTo>
                <a:lnTo>
                  <a:pt x="95" y="11"/>
                </a:lnTo>
                <a:close/>
                <a:moveTo>
                  <a:pt x="95" y="18"/>
                </a:moveTo>
                <a:cubicBezTo>
                  <a:pt x="98" y="18"/>
                  <a:pt x="98" y="18"/>
                  <a:pt x="98" y="18"/>
                </a:cubicBezTo>
                <a:cubicBezTo>
                  <a:pt x="98" y="21"/>
                  <a:pt x="98" y="21"/>
                  <a:pt x="98" y="21"/>
                </a:cubicBezTo>
                <a:cubicBezTo>
                  <a:pt x="95" y="21"/>
                  <a:pt x="95" y="21"/>
                  <a:pt x="95" y="21"/>
                </a:cubicBezTo>
                <a:lnTo>
                  <a:pt x="95" y="18"/>
                </a:lnTo>
                <a:close/>
                <a:moveTo>
                  <a:pt x="88" y="5"/>
                </a:moveTo>
                <a:cubicBezTo>
                  <a:pt x="92" y="5"/>
                  <a:pt x="92" y="5"/>
                  <a:pt x="92" y="5"/>
                </a:cubicBezTo>
                <a:cubicBezTo>
                  <a:pt x="92" y="9"/>
                  <a:pt x="92" y="9"/>
                  <a:pt x="92" y="9"/>
                </a:cubicBezTo>
                <a:cubicBezTo>
                  <a:pt x="88" y="9"/>
                  <a:pt x="88" y="9"/>
                  <a:pt x="88" y="9"/>
                </a:cubicBezTo>
                <a:lnTo>
                  <a:pt x="88" y="5"/>
                </a:lnTo>
                <a:close/>
                <a:moveTo>
                  <a:pt x="88" y="11"/>
                </a:moveTo>
                <a:cubicBezTo>
                  <a:pt x="92" y="11"/>
                  <a:pt x="92" y="11"/>
                  <a:pt x="92" y="11"/>
                </a:cubicBezTo>
                <a:cubicBezTo>
                  <a:pt x="92" y="15"/>
                  <a:pt x="92" y="15"/>
                  <a:pt x="92" y="15"/>
                </a:cubicBezTo>
                <a:cubicBezTo>
                  <a:pt x="88" y="15"/>
                  <a:pt x="88" y="15"/>
                  <a:pt x="88" y="15"/>
                </a:cubicBezTo>
                <a:lnTo>
                  <a:pt x="88" y="11"/>
                </a:lnTo>
                <a:close/>
                <a:moveTo>
                  <a:pt x="88" y="18"/>
                </a:moveTo>
                <a:cubicBezTo>
                  <a:pt x="92" y="18"/>
                  <a:pt x="92" y="18"/>
                  <a:pt x="92" y="18"/>
                </a:cubicBezTo>
                <a:cubicBezTo>
                  <a:pt x="92" y="21"/>
                  <a:pt x="92" y="21"/>
                  <a:pt x="92" y="21"/>
                </a:cubicBezTo>
                <a:cubicBezTo>
                  <a:pt x="88" y="21"/>
                  <a:pt x="88" y="21"/>
                  <a:pt x="88" y="21"/>
                </a:cubicBezTo>
                <a:lnTo>
                  <a:pt x="88" y="18"/>
                </a:lnTo>
                <a:close/>
                <a:moveTo>
                  <a:pt x="81" y="5"/>
                </a:moveTo>
                <a:cubicBezTo>
                  <a:pt x="85" y="5"/>
                  <a:pt x="85" y="5"/>
                  <a:pt x="85" y="5"/>
                </a:cubicBezTo>
                <a:cubicBezTo>
                  <a:pt x="85" y="9"/>
                  <a:pt x="85" y="9"/>
                  <a:pt x="85" y="9"/>
                </a:cubicBezTo>
                <a:cubicBezTo>
                  <a:pt x="81" y="9"/>
                  <a:pt x="81" y="9"/>
                  <a:pt x="81" y="9"/>
                </a:cubicBezTo>
                <a:lnTo>
                  <a:pt x="81" y="5"/>
                </a:lnTo>
                <a:close/>
                <a:moveTo>
                  <a:pt x="81" y="11"/>
                </a:moveTo>
                <a:cubicBezTo>
                  <a:pt x="85" y="11"/>
                  <a:pt x="85" y="11"/>
                  <a:pt x="85" y="11"/>
                </a:cubicBezTo>
                <a:cubicBezTo>
                  <a:pt x="85" y="15"/>
                  <a:pt x="85" y="15"/>
                  <a:pt x="85" y="15"/>
                </a:cubicBezTo>
                <a:cubicBezTo>
                  <a:pt x="81" y="15"/>
                  <a:pt x="81" y="15"/>
                  <a:pt x="81" y="15"/>
                </a:cubicBezTo>
                <a:lnTo>
                  <a:pt x="81" y="11"/>
                </a:lnTo>
                <a:close/>
                <a:moveTo>
                  <a:pt x="81" y="18"/>
                </a:moveTo>
                <a:cubicBezTo>
                  <a:pt x="85" y="18"/>
                  <a:pt x="85" y="18"/>
                  <a:pt x="85" y="18"/>
                </a:cubicBezTo>
                <a:cubicBezTo>
                  <a:pt x="85" y="21"/>
                  <a:pt x="85" y="21"/>
                  <a:pt x="85" y="21"/>
                </a:cubicBezTo>
                <a:cubicBezTo>
                  <a:pt x="81" y="21"/>
                  <a:pt x="81" y="21"/>
                  <a:pt x="81" y="21"/>
                </a:cubicBezTo>
                <a:lnTo>
                  <a:pt x="81" y="18"/>
                </a:lnTo>
                <a:close/>
                <a:moveTo>
                  <a:pt x="74" y="5"/>
                </a:moveTo>
                <a:cubicBezTo>
                  <a:pt x="78" y="5"/>
                  <a:pt x="78" y="5"/>
                  <a:pt x="78" y="5"/>
                </a:cubicBezTo>
                <a:cubicBezTo>
                  <a:pt x="78" y="9"/>
                  <a:pt x="78" y="9"/>
                  <a:pt x="78" y="9"/>
                </a:cubicBezTo>
                <a:cubicBezTo>
                  <a:pt x="74" y="9"/>
                  <a:pt x="74" y="9"/>
                  <a:pt x="74" y="9"/>
                </a:cubicBezTo>
                <a:lnTo>
                  <a:pt x="74" y="5"/>
                </a:lnTo>
                <a:close/>
                <a:moveTo>
                  <a:pt x="74" y="11"/>
                </a:moveTo>
                <a:cubicBezTo>
                  <a:pt x="78" y="11"/>
                  <a:pt x="78" y="11"/>
                  <a:pt x="78" y="11"/>
                </a:cubicBezTo>
                <a:cubicBezTo>
                  <a:pt x="78" y="15"/>
                  <a:pt x="78" y="15"/>
                  <a:pt x="78" y="15"/>
                </a:cubicBezTo>
                <a:cubicBezTo>
                  <a:pt x="74" y="15"/>
                  <a:pt x="74" y="15"/>
                  <a:pt x="74" y="15"/>
                </a:cubicBezTo>
                <a:lnTo>
                  <a:pt x="74" y="11"/>
                </a:lnTo>
                <a:close/>
                <a:moveTo>
                  <a:pt x="74" y="18"/>
                </a:moveTo>
                <a:cubicBezTo>
                  <a:pt x="78" y="18"/>
                  <a:pt x="78" y="18"/>
                  <a:pt x="78" y="18"/>
                </a:cubicBezTo>
                <a:cubicBezTo>
                  <a:pt x="78" y="21"/>
                  <a:pt x="78" y="21"/>
                  <a:pt x="78" y="21"/>
                </a:cubicBezTo>
                <a:cubicBezTo>
                  <a:pt x="74" y="21"/>
                  <a:pt x="74" y="21"/>
                  <a:pt x="74" y="21"/>
                </a:cubicBezTo>
                <a:lnTo>
                  <a:pt x="74" y="18"/>
                </a:lnTo>
                <a:close/>
                <a:moveTo>
                  <a:pt x="67" y="5"/>
                </a:moveTo>
                <a:cubicBezTo>
                  <a:pt x="71" y="5"/>
                  <a:pt x="71" y="5"/>
                  <a:pt x="71" y="5"/>
                </a:cubicBezTo>
                <a:cubicBezTo>
                  <a:pt x="71" y="9"/>
                  <a:pt x="71" y="9"/>
                  <a:pt x="71" y="9"/>
                </a:cubicBezTo>
                <a:cubicBezTo>
                  <a:pt x="67" y="9"/>
                  <a:pt x="67" y="9"/>
                  <a:pt x="67" y="9"/>
                </a:cubicBezTo>
                <a:lnTo>
                  <a:pt x="67" y="5"/>
                </a:lnTo>
                <a:close/>
                <a:moveTo>
                  <a:pt x="67" y="11"/>
                </a:moveTo>
                <a:cubicBezTo>
                  <a:pt x="71" y="11"/>
                  <a:pt x="71" y="11"/>
                  <a:pt x="71" y="11"/>
                </a:cubicBezTo>
                <a:cubicBezTo>
                  <a:pt x="71" y="15"/>
                  <a:pt x="71" y="15"/>
                  <a:pt x="71" y="15"/>
                </a:cubicBezTo>
                <a:cubicBezTo>
                  <a:pt x="67" y="15"/>
                  <a:pt x="67" y="15"/>
                  <a:pt x="67" y="15"/>
                </a:cubicBezTo>
                <a:lnTo>
                  <a:pt x="67" y="11"/>
                </a:lnTo>
                <a:close/>
                <a:moveTo>
                  <a:pt x="67" y="18"/>
                </a:moveTo>
                <a:cubicBezTo>
                  <a:pt x="71" y="18"/>
                  <a:pt x="71" y="18"/>
                  <a:pt x="71" y="18"/>
                </a:cubicBezTo>
                <a:cubicBezTo>
                  <a:pt x="71" y="21"/>
                  <a:pt x="71" y="21"/>
                  <a:pt x="71" y="21"/>
                </a:cubicBezTo>
                <a:cubicBezTo>
                  <a:pt x="67" y="21"/>
                  <a:pt x="67" y="21"/>
                  <a:pt x="67" y="21"/>
                </a:cubicBezTo>
                <a:lnTo>
                  <a:pt x="67" y="18"/>
                </a:lnTo>
                <a:close/>
                <a:moveTo>
                  <a:pt x="60" y="5"/>
                </a:moveTo>
                <a:cubicBezTo>
                  <a:pt x="64" y="5"/>
                  <a:pt x="64" y="5"/>
                  <a:pt x="64" y="5"/>
                </a:cubicBezTo>
                <a:cubicBezTo>
                  <a:pt x="64" y="9"/>
                  <a:pt x="64" y="9"/>
                  <a:pt x="64" y="9"/>
                </a:cubicBezTo>
                <a:cubicBezTo>
                  <a:pt x="60" y="9"/>
                  <a:pt x="60" y="9"/>
                  <a:pt x="60" y="9"/>
                </a:cubicBezTo>
                <a:lnTo>
                  <a:pt x="60" y="5"/>
                </a:lnTo>
                <a:close/>
                <a:moveTo>
                  <a:pt x="60" y="11"/>
                </a:moveTo>
                <a:cubicBezTo>
                  <a:pt x="64" y="11"/>
                  <a:pt x="64" y="11"/>
                  <a:pt x="64" y="11"/>
                </a:cubicBezTo>
                <a:cubicBezTo>
                  <a:pt x="64" y="15"/>
                  <a:pt x="64" y="15"/>
                  <a:pt x="64" y="15"/>
                </a:cubicBezTo>
                <a:cubicBezTo>
                  <a:pt x="60" y="15"/>
                  <a:pt x="60" y="15"/>
                  <a:pt x="60" y="15"/>
                </a:cubicBezTo>
                <a:lnTo>
                  <a:pt x="60" y="11"/>
                </a:lnTo>
                <a:close/>
                <a:moveTo>
                  <a:pt x="60" y="18"/>
                </a:moveTo>
                <a:cubicBezTo>
                  <a:pt x="64" y="18"/>
                  <a:pt x="64" y="18"/>
                  <a:pt x="64" y="18"/>
                </a:cubicBezTo>
                <a:cubicBezTo>
                  <a:pt x="64" y="21"/>
                  <a:pt x="64" y="21"/>
                  <a:pt x="64" y="21"/>
                </a:cubicBezTo>
                <a:cubicBezTo>
                  <a:pt x="60" y="21"/>
                  <a:pt x="60" y="21"/>
                  <a:pt x="60" y="21"/>
                </a:cubicBezTo>
                <a:lnTo>
                  <a:pt x="60" y="18"/>
                </a:lnTo>
                <a:close/>
                <a:moveTo>
                  <a:pt x="48" y="173"/>
                </a:moveTo>
                <a:cubicBezTo>
                  <a:pt x="16" y="173"/>
                  <a:pt x="16" y="173"/>
                  <a:pt x="16" y="173"/>
                </a:cubicBezTo>
                <a:cubicBezTo>
                  <a:pt x="13" y="173"/>
                  <a:pt x="10" y="176"/>
                  <a:pt x="10" y="179"/>
                </a:cubicBezTo>
                <a:cubicBezTo>
                  <a:pt x="10" y="201"/>
                  <a:pt x="10" y="201"/>
                  <a:pt x="10" y="201"/>
                </a:cubicBezTo>
                <a:cubicBezTo>
                  <a:pt x="10" y="205"/>
                  <a:pt x="13" y="208"/>
                  <a:pt x="16" y="208"/>
                </a:cubicBezTo>
                <a:cubicBezTo>
                  <a:pt x="28" y="208"/>
                  <a:pt x="28" y="208"/>
                  <a:pt x="28" y="208"/>
                </a:cubicBezTo>
                <a:cubicBezTo>
                  <a:pt x="28" y="208"/>
                  <a:pt x="28" y="208"/>
                  <a:pt x="28" y="208"/>
                </a:cubicBezTo>
                <a:cubicBezTo>
                  <a:pt x="36" y="208"/>
                  <a:pt x="36" y="208"/>
                  <a:pt x="36" y="208"/>
                </a:cubicBezTo>
                <a:cubicBezTo>
                  <a:pt x="36" y="208"/>
                  <a:pt x="36" y="208"/>
                  <a:pt x="36" y="208"/>
                </a:cubicBezTo>
                <a:cubicBezTo>
                  <a:pt x="48" y="208"/>
                  <a:pt x="48" y="208"/>
                  <a:pt x="48" y="208"/>
                </a:cubicBezTo>
                <a:cubicBezTo>
                  <a:pt x="52" y="208"/>
                  <a:pt x="55" y="205"/>
                  <a:pt x="55" y="201"/>
                </a:cubicBezTo>
                <a:cubicBezTo>
                  <a:pt x="55" y="179"/>
                  <a:pt x="55" y="179"/>
                  <a:pt x="55" y="179"/>
                </a:cubicBezTo>
                <a:cubicBezTo>
                  <a:pt x="55" y="176"/>
                  <a:pt x="52" y="173"/>
                  <a:pt x="48" y="173"/>
                </a:cubicBezTo>
                <a:close/>
                <a:moveTo>
                  <a:pt x="51" y="201"/>
                </a:moveTo>
                <a:cubicBezTo>
                  <a:pt x="51" y="202"/>
                  <a:pt x="49" y="204"/>
                  <a:pt x="48" y="204"/>
                </a:cubicBezTo>
                <a:cubicBezTo>
                  <a:pt x="16" y="204"/>
                  <a:pt x="16" y="204"/>
                  <a:pt x="16" y="204"/>
                </a:cubicBezTo>
                <a:cubicBezTo>
                  <a:pt x="15" y="204"/>
                  <a:pt x="14" y="202"/>
                  <a:pt x="14" y="201"/>
                </a:cubicBezTo>
                <a:cubicBezTo>
                  <a:pt x="14" y="179"/>
                  <a:pt x="14" y="179"/>
                  <a:pt x="14" y="179"/>
                </a:cubicBezTo>
                <a:cubicBezTo>
                  <a:pt x="14" y="178"/>
                  <a:pt x="15" y="177"/>
                  <a:pt x="16" y="177"/>
                </a:cubicBezTo>
                <a:cubicBezTo>
                  <a:pt x="48" y="177"/>
                  <a:pt x="48" y="177"/>
                  <a:pt x="48" y="177"/>
                </a:cubicBezTo>
                <a:cubicBezTo>
                  <a:pt x="49" y="177"/>
                  <a:pt x="51" y="178"/>
                  <a:pt x="51" y="179"/>
                </a:cubicBezTo>
                <a:cubicBezTo>
                  <a:pt x="51" y="201"/>
                  <a:pt x="51" y="201"/>
                  <a:pt x="51" y="20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7" tIns="45705" rIns="91407" bIns="45705" numCol="1" anchor="t" anchorCtr="0" compatLnSpc="1">
            <a:prstTxWarp prst="textNoShape">
              <a:avLst/>
            </a:prstTxWarp>
          </a:bodyPr>
          <a:lstStyle/>
          <a:p>
            <a:pPr defTabSz="914045"/>
            <a:endParaRPr lang="en-US">
              <a:solidFill>
                <a:srgbClr val="292929"/>
              </a:solidFill>
            </a:endParaRPr>
          </a:p>
        </p:txBody>
      </p:sp>
    </p:spTree>
    <p:extLst>
      <p:ext uri="{BB962C8B-B14F-4D97-AF65-F5344CB8AC3E}">
        <p14:creationId xmlns:p14="http://schemas.microsoft.com/office/powerpoint/2010/main" val="373105331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750"/>
                                        <p:tgtEl>
                                          <p:spTgt spid="29"/>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fade">
                                      <p:cBhvr>
                                        <p:cTn id="10" dur="750"/>
                                        <p:tgtEl>
                                          <p:spTgt spid="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fade">
                                      <p:cBhvr>
                                        <p:cTn id="15" dur="750"/>
                                        <p:tgtEl>
                                          <p:spTgt spid="30"/>
                                        </p:tgtEl>
                                      </p:cBhvr>
                                    </p:animEffect>
                                  </p:childTnLst>
                                </p:cTn>
                              </p:par>
                              <p:par>
                                <p:cTn id="16" presetID="10" presetClass="entr" presetSubtype="0" fill="hold" nodeType="withEffect">
                                  <p:stCondLst>
                                    <p:cond delay="0"/>
                                  </p:stCondLst>
                                  <p:childTnLst>
                                    <p:set>
                                      <p:cBhvr>
                                        <p:cTn id="17" dur="1" fill="hold">
                                          <p:stCondLst>
                                            <p:cond delay="0"/>
                                          </p:stCondLst>
                                        </p:cTn>
                                        <p:tgtEl>
                                          <p:spTgt spid="4">
                                            <p:txEl>
                                              <p:pRg st="1" end="1"/>
                                            </p:txEl>
                                          </p:spTgt>
                                        </p:tgtEl>
                                        <p:attrNameLst>
                                          <p:attrName>style.visibility</p:attrName>
                                        </p:attrNameLst>
                                      </p:cBhvr>
                                      <p:to>
                                        <p:strVal val="visible"/>
                                      </p:to>
                                    </p:set>
                                    <p:animEffect transition="in" filter="fade">
                                      <p:cBhvr>
                                        <p:cTn id="18" dur="750"/>
                                        <p:tgtEl>
                                          <p:spTgt spid="4">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1"/>
                                        </p:tgtEl>
                                        <p:attrNameLst>
                                          <p:attrName>style.visibility</p:attrName>
                                        </p:attrNameLst>
                                      </p:cBhvr>
                                      <p:to>
                                        <p:strVal val="visible"/>
                                      </p:to>
                                    </p:set>
                                    <p:animEffect transition="in" filter="fade">
                                      <p:cBhvr>
                                        <p:cTn id="23" dur="750"/>
                                        <p:tgtEl>
                                          <p:spTgt spid="31"/>
                                        </p:tgtEl>
                                      </p:cBhvr>
                                    </p:animEffect>
                                  </p:childTnLst>
                                </p:cTn>
                              </p:par>
                              <p:par>
                                <p:cTn id="24" presetID="10" presetClass="entr" presetSubtype="0" fill="hold" nodeType="withEffect">
                                  <p:stCondLst>
                                    <p:cond delay="0"/>
                                  </p:stCondLst>
                                  <p:childTnLst>
                                    <p:set>
                                      <p:cBhvr>
                                        <p:cTn id="25" dur="1" fill="hold">
                                          <p:stCondLst>
                                            <p:cond delay="0"/>
                                          </p:stCondLst>
                                        </p:cTn>
                                        <p:tgtEl>
                                          <p:spTgt spid="4">
                                            <p:txEl>
                                              <p:pRg st="2" end="2"/>
                                            </p:txEl>
                                          </p:spTgt>
                                        </p:tgtEl>
                                        <p:attrNameLst>
                                          <p:attrName>style.visibility</p:attrName>
                                        </p:attrNameLst>
                                      </p:cBhvr>
                                      <p:to>
                                        <p:strVal val="visible"/>
                                      </p:to>
                                    </p:set>
                                    <p:animEffect transition="in" filter="fade">
                                      <p:cBhvr>
                                        <p:cTn id="26" dur="750"/>
                                        <p:tgtEl>
                                          <p:spTgt spid="4">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2"/>
                                        </p:tgtEl>
                                        <p:attrNameLst>
                                          <p:attrName>style.visibility</p:attrName>
                                        </p:attrNameLst>
                                      </p:cBhvr>
                                      <p:to>
                                        <p:strVal val="visible"/>
                                      </p:to>
                                    </p:set>
                                    <p:animEffect transition="in" filter="fade">
                                      <p:cBhvr>
                                        <p:cTn id="31" dur="75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Push Notifications</a:t>
            </a:r>
            <a:endParaRPr lang="en-US" dirty="0"/>
          </a:p>
        </p:txBody>
      </p:sp>
      <p:sp>
        <p:nvSpPr>
          <p:cNvPr id="3" name="Text Placeholder 2"/>
          <p:cNvSpPr>
            <a:spLocks noGrp="1"/>
          </p:cNvSpPr>
          <p:nvPr>
            <p:ph type="body" sz="quarter" idx="10"/>
          </p:nvPr>
        </p:nvSpPr>
        <p:spPr/>
        <p:txBody>
          <a:bodyPr/>
          <a:lstStyle/>
          <a:p>
            <a:r>
              <a:rPr lang="en-US" spc="-71" dirty="0">
                <a:gradFill>
                  <a:gsLst>
                    <a:gs pos="2917">
                      <a:schemeClr val="tx1"/>
                    </a:gs>
                    <a:gs pos="30000">
                      <a:schemeClr val="tx1"/>
                    </a:gs>
                  </a:gsLst>
                  <a:lin ang="5400000" scaled="0"/>
                </a:gradFill>
              </a:rPr>
              <a:t>Integrates with WNS to provide Toast, Tile, Badge and Raw notifications</a:t>
            </a:r>
          </a:p>
          <a:p>
            <a:r>
              <a:rPr lang="en-US" spc="-71" dirty="0">
                <a:gradFill>
                  <a:gsLst>
                    <a:gs pos="2917">
                      <a:schemeClr val="tx1"/>
                    </a:gs>
                    <a:gs pos="30000">
                      <a:schemeClr val="tx1"/>
                    </a:gs>
                  </a:gsLst>
                  <a:lin ang="5400000" scaled="0"/>
                </a:gradFill>
              </a:rPr>
              <a:t>Portal captures your WNS client secret and package SID</a:t>
            </a:r>
          </a:p>
          <a:p>
            <a:r>
              <a:rPr lang="en-US" spc="-71" dirty="0">
                <a:gradFill>
                  <a:gsLst>
                    <a:gs pos="2917">
                      <a:schemeClr val="tx1"/>
                    </a:gs>
                    <a:gs pos="30000">
                      <a:schemeClr val="tx1"/>
                    </a:gs>
                  </a:gsLst>
                  <a:lin ang="5400000" scaled="0"/>
                </a:gradFill>
              </a:rPr>
              <a:t>push.wns.* provides: </a:t>
            </a:r>
          </a:p>
          <a:p>
            <a:r>
              <a:rPr lang="en-US" spc="-71" dirty="0">
                <a:gradFill>
                  <a:gsLst>
                    <a:gs pos="2917">
                      <a:schemeClr val="tx1"/>
                    </a:gs>
                    <a:gs pos="30000">
                      <a:schemeClr val="tx1"/>
                    </a:gs>
                  </a:gsLst>
                  <a:lin ang="5400000" scaled="0"/>
                </a:gradFill>
              </a:rPr>
              <a:t>	</a:t>
            </a:r>
            <a:r>
              <a:rPr lang="en-US" sz="3600" spc="-71" dirty="0">
                <a:gradFill>
                  <a:gsLst>
                    <a:gs pos="2917">
                      <a:schemeClr val="tx1"/>
                    </a:gs>
                    <a:gs pos="30000">
                      <a:schemeClr val="tx1"/>
                    </a:gs>
                  </a:gsLst>
                  <a:lin ang="5400000" scaled="0"/>
                </a:gradFill>
              </a:rPr>
              <a:t>clean easy object model to compose notifications</a:t>
            </a:r>
          </a:p>
          <a:p>
            <a:r>
              <a:rPr lang="en-US" sz="3600" spc="-71" dirty="0">
                <a:gradFill>
                  <a:gsLst>
                    <a:gs pos="2917">
                      <a:schemeClr val="tx1"/>
                    </a:gs>
                    <a:gs pos="30000">
                      <a:schemeClr val="tx1"/>
                    </a:gs>
                  </a:gsLst>
                  <a:lin ang="5400000" scaled="0"/>
                </a:gradFill>
              </a:rPr>
              <a:t>	Performs </a:t>
            </a:r>
            <a:r>
              <a:rPr lang="en-US" sz="3600" spc="-71" dirty="0" err="1">
                <a:gradFill>
                  <a:gsLst>
                    <a:gs pos="2917">
                      <a:schemeClr val="tx1"/>
                    </a:gs>
                    <a:gs pos="30000">
                      <a:schemeClr val="tx1"/>
                    </a:gs>
                  </a:gsLst>
                  <a:lin ang="5400000" scaled="0"/>
                </a:gradFill>
              </a:rPr>
              <a:t>auth</a:t>
            </a:r>
            <a:r>
              <a:rPr lang="en-US" sz="3600" spc="-71" dirty="0">
                <a:gradFill>
                  <a:gsLst>
                    <a:gs pos="2917">
                      <a:schemeClr val="tx1"/>
                    </a:gs>
                    <a:gs pos="30000">
                      <a:schemeClr val="tx1"/>
                    </a:gs>
                  </a:gsLst>
                  <a:lin ang="5400000" scaled="0"/>
                </a:gradFill>
              </a:rPr>
              <a:t> against WNS for you</a:t>
            </a:r>
          </a:p>
          <a:p>
            <a:endParaRPr lang="en-US" dirty="0"/>
          </a:p>
        </p:txBody>
      </p:sp>
    </p:spTree>
    <p:extLst>
      <p:ext uri="{BB962C8B-B14F-4D97-AF65-F5344CB8AC3E}">
        <p14:creationId xmlns:p14="http://schemas.microsoft.com/office/powerpoint/2010/main" val="3149925599"/>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372208" y="2482447"/>
            <a:ext cx="9816617" cy="3262432"/>
          </a:xfrm>
          <a:prstGeom prst="rect">
            <a:avLst/>
          </a:prstGeom>
        </p:spPr>
        <p:txBody>
          <a:bodyPr wrap="square">
            <a:spAutoFit/>
          </a:bodyPr>
          <a:lstStyle/>
          <a:p>
            <a:pPr lvl="0" defTabSz="914099" fontAlgn="base">
              <a:spcBef>
                <a:spcPct val="0"/>
              </a:spcBef>
              <a:spcAft>
                <a:spcPct val="0"/>
              </a:spcAft>
            </a:pPr>
            <a:r>
              <a:rPr lang="en-US" sz="6000" dirty="0" smtClean="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Push Notifications </a:t>
            </a:r>
          </a:p>
          <a:p>
            <a:pPr lvl="0" defTabSz="914099" fontAlgn="base">
              <a:spcBef>
                <a:spcPct val="0"/>
              </a:spcBef>
              <a:spcAft>
                <a:spcPct val="0"/>
              </a:spcAft>
            </a:pPr>
            <a:endParaRPr lang="en-US" sz="4000" dirty="0" smtClean="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a:p>
            <a:pPr lvl="0" algn="r" defTabSz="914099" fontAlgn="base">
              <a:spcBef>
                <a:spcPct val="0"/>
              </a:spcBef>
              <a:spcAft>
                <a:spcPct val="0"/>
              </a:spcAft>
            </a:pPr>
            <a:r>
              <a:rPr lang="en-US" sz="3600" dirty="0" smtClean="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Made easy with the VS 2013 Wizard</a:t>
            </a:r>
          </a:p>
          <a:p>
            <a:pPr lvl="0" defTabSz="914099" fontAlgn="base">
              <a:spcBef>
                <a:spcPct val="0"/>
              </a:spcBef>
              <a:spcAft>
                <a:spcPct val="0"/>
              </a:spcAft>
            </a:pPr>
            <a:endParaRPr lang="en-US" sz="66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04802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Auth</a:t>
            </a:r>
            <a:r>
              <a:rPr lang="en-US" dirty="0" smtClean="0"/>
              <a:t>*</a:t>
            </a:r>
            <a:endParaRPr lang="en-US" dirty="0"/>
          </a:p>
        </p:txBody>
      </p:sp>
      <p:sp>
        <p:nvSpPr>
          <p:cNvPr id="3" name="Text Placeholder 2"/>
          <p:cNvSpPr>
            <a:spLocks noGrp="1"/>
          </p:cNvSpPr>
          <p:nvPr>
            <p:ph type="body" sz="quarter" idx="10"/>
          </p:nvPr>
        </p:nvSpPr>
        <p:spPr/>
        <p:txBody>
          <a:bodyPr/>
          <a:lstStyle/>
          <a:p>
            <a:pPr defTabSz="914159"/>
            <a:r>
              <a:rPr lang="en-US" sz="3600" spc="-71" dirty="0">
                <a:gradFill>
                  <a:gsLst>
                    <a:gs pos="2917">
                      <a:srgbClr val="292929"/>
                    </a:gs>
                    <a:gs pos="30000">
                      <a:srgbClr val="292929"/>
                    </a:gs>
                  </a:gsLst>
                  <a:lin ang="5400000" scaled="0"/>
                </a:gradFill>
              </a:rPr>
              <a:t>Authenticate against Microsoft Account, Twitter, Facebook, Google</a:t>
            </a:r>
          </a:p>
          <a:p>
            <a:pPr defTabSz="914159"/>
            <a:r>
              <a:rPr lang="en-US" sz="3600" spc="-71" dirty="0">
                <a:gradFill>
                  <a:gsLst>
                    <a:gs pos="2917">
                      <a:srgbClr val="292929"/>
                    </a:gs>
                    <a:gs pos="30000">
                      <a:srgbClr val="292929"/>
                    </a:gs>
                  </a:gsLst>
                  <a:lin ang="5400000" scaled="0"/>
                </a:gradFill>
              </a:rPr>
              <a:t>Table level permissions for each CRUD operation</a:t>
            </a:r>
          </a:p>
          <a:p>
            <a:pPr defTabSz="914159"/>
            <a:r>
              <a:rPr lang="en-US" sz="2800" spc="-71" dirty="0">
                <a:gradFill>
                  <a:gsLst>
                    <a:gs pos="2917">
                      <a:srgbClr val="292929"/>
                    </a:gs>
                    <a:gs pos="30000">
                      <a:srgbClr val="292929"/>
                    </a:gs>
                  </a:gsLst>
                  <a:lin ang="5400000" scaled="0"/>
                </a:gradFill>
              </a:rPr>
              <a:t>	Everyone</a:t>
            </a:r>
          </a:p>
          <a:p>
            <a:pPr defTabSz="914159"/>
            <a:r>
              <a:rPr lang="en-US" sz="2800" spc="-71" dirty="0">
                <a:gradFill>
                  <a:gsLst>
                    <a:gs pos="2917">
                      <a:srgbClr val="292929"/>
                    </a:gs>
                    <a:gs pos="30000">
                      <a:srgbClr val="292929"/>
                    </a:gs>
                  </a:gsLst>
                  <a:lin ang="5400000" scaled="0"/>
                </a:gradFill>
              </a:rPr>
              <a:t>	Anyone with the Application Key</a:t>
            </a:r>
          </a:p>
          <a:p>
            <a:pPr defTabSz="914159"/>
            <a:r>
              <a:rPr lang="en-US" sz="2800" spc="-71" dirty="0">
                <a:gradFill>
                  <a:gsLst>
                    <a:gs pos="2917">
                      <a:srgbClr val="292929"/>
                    </a:gs>
                    <a:gs pos="30000">
                      <a:srgbClr val="292929"/>
                    </a:gs>
                  </a:gsLst>
                  <a:lin ang="5400000" scaled="0"/>
                </a:gradFill>
              </a:rPr>
              <a:t>	Only Authenticated Users</a:t>
            </a:r>
          </a:p>
          <a:p>
            <a:pPr defTabSz="914159"/>
            <a:r>
              <a:rPr lang="en-US" sz="2800" spc="-71" dirty="0">
                <a:gradFill>
                  <a:gsLst>
                    <a:gs pos="2917">
                      <a:srgbClr val="292929"/>
                    </a:gs>
                    <a:gs pos="30000">
                      <a:srgbClr val="292929"/>
                    </a:gs>
                  </a:gsLst>
                  <a:lin ang="5400000" scaled="0"/>
                </a:gradFill>
              </a:rPr>
              <a:t>	Only Scripts and Admins</a:t>
            </a:r>
          </a:p>
          <a:p>
            <a:pPr defTabSz="914159"/>
            <a:r>
              <a:rPr lang="en-US" sz="3600" spc="-71" dirty="0">
                <a:gradFill>
                  <a:gsLst>
                    <a:gs pos="2917">
                      <a:srgbClr val="292929"/>
                    </a:gs>
                    <a:gs pos="30000">
                      <a:srgbClr val="292929"/>
                    </a:gs>
                  </a:gsLst>
                  <a:lin ang="5400000" scaled="0"/>
                </a:gradFill>
              </a:rPr>
              <a:t>More granular control with server side scripts</a:t>
            </a:r>
          </a:p>
          <a:p>
            <a:pPr defTabSz="914159"/>
            <a:r>
              <a:rPr lang="en-US" sz="3600" spc="-71" dirty="0">
                <a:gradFill>
                  <a:gsLst>
                    <a:gs pos="2917">
                      <a:srgbClr val="292929"/>
                    </a:gs>
                    <a:gs pos="30000">
                      <a:srgbClr val="292929"/>
                    </a:gs>
                  </a:gsLst>
                  <a:lin ang="5400000" scaled="0"/>
                </a:gradFill>
              </a:rPr>
              <a:t>	</a:t>
            </a:r>
            <a:r>
              <a:rPr lang="en-US" sz="2800" spc="-71" dirty="0" err="1">
                <a:gradFill>
                  <a:gsLst>
                    <a:gs pos="2917">
                      <a:srgbClr val="292929"/>
                    </a:gs>
                    <a:gs pos="30000">
                      <a:srgbClr val="292929"/>
                    </a:gs>
                  </a:gsLst>
                  <a:lin ang="5400000" scaled="0"/>
                </a:gradFill>
              </a:rPr>
              <a:t>user.level</a:t>
            </a:r>
            <a:r>
              <a:rPr lang="en-US" sz="2800" spc="-71" dirty="0">
                <a:gradFill>
                  <a:gsLst>
                    <a:gs pos="2917">
                      <a:srgbClr val="292929"/>
                    </a:gs>
                    <a:gs pos="30000">
                      <a:srgbClr val="292929"/>
                    </a:gs>
                  </a:gsLst>
                  <a:lin ang="5400000" scaled="0"/>
                </a:gradFill>
              </a:rPr>
              <a:t>: {admin, authenticated, anonymous}</a:t>
            </a:r>
          </a:p>
          <a:p>
            <a:pPr defTabSz="914159"/>
            <a:r>
              <a:rPr lang="en-US" sz="2800" spc="-71" dirty="0">
                <a:gradFill>
                  <a:gsLst>
                    <a:gs pos="2917">
                      <a:srgbClr val="292929"/>
                    </a:gs>
                    <a:gs pos="30000">
                      <a:srgbClr val="292929"/>
                    </a:gs>
                  </a:gsLst>
                  <a:lin ang="5400000" scaled="0"/>
                </a:gradFill>
              </a:rPr>
              <a:t>	</a:t>
            </a:r>
            <a:r>
              <a:rPr lang="en-US" sz="2800" spc="-71" dirty="0" err="1">
                <a:gradFill>
                  <a:gsLst>
                    <a:gs pos="2917">
                      <a:srgbClr val="292929"/>
                    </a:gs>
                    <a:gs pos="30000">
                      <a:srgbClr val="292929"/>
                    </a:gs>
                  </a:gsLst>
                  <a:lin ang="5400000" scaled="0"/>
                </a:gradFill>
              </a:rPr>
              <a:t>user.userId</a:t>
            </a:r>
            <a:r>
              <a:rPr lang="en-US" sz="2800" spc="-71" dirty="0">
                <a:gradFill>
                  <a:gsLst>
                    <a:gs pos="2917">
                      <a:srgbClr val="292929"/>
                    </a:gs>
                    <a:gs pos="30000">
                      <a:srgbClr val="292929"/>
                    </a:gs>
                  </a:gsLst>
                  <a:lin ang="5400000" scaled="0"/>
                </a:gradFill>
              </a:rPr>
              <a:t>: id or undefined if not authenticated</a:t>
            </a:r>
          </a:p>
          <a:p>
            <a:endParaRPr lang="en-US" dirty="0"/>
          </a:p>
        </p:txBody>
      </p:sp>
    </p:spTree>
    <p:extLst>
      <p:ext uri="{BB962C8B-B14F-4D97-AF65-F5344CB8AC3E}">
        <p14:creationId xmlns:p14="http://schemas.microsoft.com/office/powerpoint/2010/main" val="2117422581"/>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User object</a:t>
            </a:r>
            <a:endParaRPr lang="en-US" dirty="0"/>
          </a:p>
        </p:txBody>
      </p:sp>
      <p:sp>
        <p:nvSpPr>
          <p:cNvPr id="3" name="Text Placeholder 2"/>
          <p:cNvSpPr>
            <a:spLocks noGrp="1"/>
          </p:cNvSpPr>
          <p:nvPr>
            <p:ph type="body" sz="quarter" idx="10"/>
          </p:nvPr>
        </p:nvSpPr>
        <p:spPr>
          <a:xfrm>
            <a:off x="519112" y="1370525"/>
            <a:ext cx="11149013" cy="5406095"/>
          </a:xfrm>
        </p:spPr>
        <p:txBody>
          <a:bodyPr/>
          <a:lstStyle/>
          <a:p>
            <a:r>
              <a:rPr lang="en-US" dirty="0" err="1" smtClean="0"/>
              <a:t>User.level</a:t>
            </a:r>
            <a:endParaRPr lang="en-US" dirty="0" smtClean="0"/>
          </a:p>
          <a:p>
            <a:pPr lvl="2" indent="0">
              <a:buNone/>
            </a:pPr>
            <a:r>
              <a:rPr lang="en-US" sz="2800" dirty="0"/>
              <a:t>Anonymous</a:t>
            </a:r>
          </a:p>
          <a:p>
            <a:pPr lvl="2" indent="0">
              <a:buNone/>
            </a:pPr>
            <a:r>
              <a:rPr lang="en-US" sz="2800" dirty="0" smtClean="0"/>
              <a:t>Authenticated</a:t>
            </a:r>
          </a:p>
          <a:p>
            <a:pPr lvl="2" indent="0">
              <a:buNone/>
            </a:pPr>
            <a:r>
              <a:rPr lang="en-US" sz="2800" dirty="0" smtClean="0"/>
              <a:t>Admin</a:t>
            </a:r>
          </a:p>
          <a:p>
            <a:r>
              <a:rPr lang="en-US" dirty="0" err="1" smtClean="0"/>
              <a:t>User.userId</a:t>
            </a:r>
            <a:endParaRPr lang="en-US" dirty="0" smtClean="0"/>
          </a:p>
          <a:p>
            <a:pPr lvl="2" indent="0">
              <a:buNone/>
            </a:pPr>
            <a:r>
              <a:rPr lang="en-US" sz="2800" dirty="0" err="1" smtClean="0"/>
              <a:t>Provider:id</a:t>
            </a:r>
            <a:r>
              <a:rPr lang="en-US" sz="2800" dirty="0" smtClean="0"/>
              <a:t> or undefined</a:t>
            </a:r>
          </a:p>
          <a:p>
            <a:r>
              <a:rPr lang="en-US" dirty="0" err="1" smtClean="0"/>
              <a:t>User.getIdentities</a:t>
            </a:r>
            <a:r>
              <a:rPr lang="en-US" dirty="0" smtClean="0"/>
              <a:t>()</a:t>
            </a:r>
          </a:p>
          <a:p>
            <a:pPr lvl="2" indent="0">
              <a:buNone/>
            </a:pPr>
            <a:r>
              <a:rPr lang="en-US" sz="2800" dirty="0" err="1" smtClean="0"/>
              <a:t>UserId</a:t>
            </a:r>
            <a:endParaRPr lang="en-US" sz="2800" dirty="0" smtClean="0"/>
          </a:p>
          <a:p>
            <a:pPr lvl="2" indent="0">
              <a:buNone/>
            </a:pPr>
            <a:r>
              <a:rPr lang="en-US" sz="2800" dirty="0" smtClean="0"/>
              <a:t>Provider Access Token / Secret</a:t>
            </a:r>
          </a:p>
          <a:p>
            <a:pPr marL="574675" indent="-571500">
              <a:buFont typeface="Arial"/>
              <a:buChar char="•"/>
            </a:pPr>
            <a:endParaRPr lang="en-US" dirty="0"/>
          </a:p>
        </p:txBody>
      </p:sp>
    </p:spTree>
    <p:extLst>
      <p:ext uri="{BB962C8B-B14F-4D97-AF65-F5344CB8AC3E}">
        <p14:creationId xmlns:p14="http://schemas.microsoft.com/office/powerpoint/2010/main" val="3494198989"/>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776942" y="2932152"/>
            <a:ext cx="8385692" cy="1107996"/>
          </a:xfrm>
          <a:prstGeom prst="rect">
            <a:avLst/>
          </a:prstGeom>
        </p:spPr>
        <p:txBody>
          <a:bodyPr wrap="none">
            <a:spAutoFit/>
          </a:bodyPr>
          <a:lstStyle/>
          <a:p>
            <a:pPr lvl="0" defTabSz="914099" fontAlgn="base">
              <a:spcBef>
                <a:spcPct val="0"/>
              </a:spcBef>
              <a:spcAft>
                <a:spcPct val="0"/>
              </a:spcAft>
            </a:pPr>
            <a:r>
              <a:rPr lang="en-US" sz="6600" dirty="0" smtClean="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Adding Authentication</a:t>
            </a:r>
            <a:endParaRPr lang="en-US" sz="66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265580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402776"/>
            <a:ext cx="11149013" cy="761747"/>
          </a:xfrm>
        </p:spPr>
        <p:txBody>
          <a:bodyPr/>
          <a:lstStyle/>
          <a:p>
            <a:r>
              <a:rPr lang="en-US" dirty="0" smtClean="0"/>
              <a:t>More on </a:t>
            </a:r>
            <a:r>
              <a:rPr lang="en-US" dirty="0"/>
              <a:t>s</a:t>
            </a:r>
            <a:r>
              <a:rPr lang="en-US" dirty="0" smtClean="0"/>
              <a:t>cript options: Custom API</a:t>
            </a:r>
            <a:endParaRPr lang="en-US" dirty="0"/>
          </a:p>
        </p:txBody>
      </p:sp>
      <p:sp>
        <p:nvSpPr>
          <p:cNvPr id="3" name="Text Placeholder 2"/>
          <p:cNvSpPr>
            <a:spLocks noGrp="1"/>
          </p:cNvSpPr>
          <p:nvPr>
            <p:ph type="body" sz="quarter" idx="10"/>
          </p:nvPr>
        </p:nvSpPr>
        <p:spPr>
          <a:xfrm>
            <a:off x="519112" y="1370525"/>
            <a:ext cx="11149013" cy="4950074"/>
          </a:xfrm>
        </p:spPr>
        <p:txBody>
          <a:bodyPr/>
          <a:lstStyle/>
          <a:p>
            <a:r>
              <a:rPr lang="en-US" dirty="0" smtClean="0"/>
              <a:t>Non-table based scripts</a:t>
            </a:r>
          </a:p>
          <a:p>
            <a:r>
              <a:rPr lang="en-US" dirty="0" smtClean="0"/>
              <a:t>Accessible from</a:t>
            </a:r>
          </a:p>
          <a:p>
            <a:pPr lvl="2" indent="0">
              <a:buNone/>
            </a:pPr>
            <a:r>
              <a:rPr lang="en-US" dirty="0" smtClean="0">
                <a:solidFill>
                  <a:srgbClr val="292929"/>
                </a:solidFill>
              </a:rPr>
              <a:t>Get</a:t>
            </a:r>
          </a:p>
          <a:p>
            <a:pPr lvl="2" indent="0">
              <a:buNone/>
            </a:pPr>
            <a:r>
              <a:rPr lang="en-US" dirty="0" smtClean="0">
                <a:solidFill>
                  <a:srgbClr val="292929"/>
                </a:solidFill>
              </a:rPr>
              <a:t>Post</a:t>
            </a:r>
          </a:p>
          <a:p>
            <a:pPr lvl="2" indent="0">
              <a:buNone/>
            </a:pPr>
            <a:r>
              <a:rPr lang="en-US" dirty="0" smtClean="0">
                <a:solidFill>
                  <a:srgbClr val="292929"/>
                </a:solidFill>
              </a:rPr>
              <a:t>Put</a:t>
            </a:r>
          </a:p>
          <a:p>
            <a:pPr lvl="2" indent="0">
              <a:buNone/>
            </a:pPr>
            <a:r>
              <a:rPr lang="en-US" dirty="0" smtClean="0">
                <a:solidFill>
                  <a:srgbClr val="292929"/>
                </a:solidFill>
              </a:rPr>
              <a:t>Patch</a:t>
            </a:r>
          </a:p>
          <a:p>
            <a:pPr lvl="2" indent="0">
              <a:buNone/>
            </a:pPr>
            <a:r>
              <a:rPr lang="en-US" dirty="0" smtClean="0">
                <a:solidFill>
                  <a:srgbClr val="292929"/>
                </a:solidFill>
              </a:rPr>
              <a:t>Delete</a:t>
            </a:r>
          </a:p>
          <a:p>
            <a:r>
              <a:rPr lang="en-US" dirty="0" smtClean="0"/>
              <a:t>Same permissions as tables</a:t>
            </a:r>
            <a:endParaRPr lang="en-US" dirty="0"/>
          </a:p>
        </p:txBody>
      </p:sp>
    </p:spTree>
    <p:extLst>
      <p:ext uri="{BB962C8B-B14F-4D97-AF65-F5344CB8AC3E}">
        <p14:creationId xmlns:p14="http://schemas.microsoft.com/office/powerpoint/2010/main" val="718828322"/>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402776"/>
            <a:ext cx="11149013" cy="747897"/>
          </a:xfrm>
        </p:spPr>
        <p:txBody>
          <a:bodyPr/>
          <a:lstStyle/>
          <a:p>
            <a:r>
              <a:rPr lang="en-US" dirty="0" smtClean="0"/>
              <a:t>More on script options: The Scheduler</a:t>
            </a:r>
            <a:endParaRPr lang="en-US" dirty="0"/>
          </a:p>
        </p:txBody>
      </p:sp>
      <p:sp>
        <p:nvSpPr>
          <p:cNvPr id="3" name="Text Placeholder 2"/>
          <p:cNvSpPr>
            <a:spLocks noGrp="1"/>
          </p:cNvSpPr>
          <p:nvPr>
            <p:ph type="body" sz="quarter" idx="10"/>
          </p:nvPr>
        </p:nvSpPr>
        <p:spPr>
          <a:xfrm>
            <a:off x="519112" y="1370525"/>
            <a:ext cx="11149013" cy="3126497"/>
          </a:xfrm>
        </p:spPr>
        <p:txBody>
          <a:bodyPr/>
          <a:lstStyle/>
          <a:p>
            <a:r>
              <a:rPr lang="en-US" dirty="0" smtClean="0"/>
              <a:t>	Execute scripts on a schedule</a:t>
            </a:r>
          </a:p>
          <a:p>
            <a:r>
              <a:rPr lang="en-US" dirty="0" smtClean="0"/>
              <a:t>	Execute scripts on demand</a:t>
            </a:r>
          </a:p>
          <a:p>
            <a:r>
              <a:rPr lang="en-US" dirty="0" smtClean="0"/>
              <a:t>	Frequency and length of execution based off of service level</a:t>
            </a:r>
          </a:p>
          <a:p>
            <a:r>
              <a:rPr lang="en-US" dirty="0" smtClean="0"/>
              <a:t>	Ideal for backend data processing</a:t>
            </a:r>
            <a:endParaRPr lang="en-US" dirty="0"/>
          </a:p>
        </p:txBody>
      </p:sp>
    </p:spTree>
    <p:extLst>
      <p:ext uri="{BB962C8B-B14F-4D97-AF65-F5344CB8AC3E}">
        <p14:creationId xmlns:p14="http://schemas.microsoft.com/office/powerpoint/2010/main" val="2271858914"/>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629588" y="479685"/>
            <a:ext cx="10724374" cy="4778231"/>
          </a:xfrm>
        </p:spPr>
        <p:txBody>
          <a:bodyPr/>
          <a:lstStyle/>
          <a:p>
            <a:r>
              <a:rPr lang="en-US" dirty="0" smtClean="0"/>
              <a:t>Presenter Note:  The latest version of this slide deck can </a:t>
            </a:r>
            <a:r>
              <a:rPr lang="en-US" dirty="0"/>
              <a:t>be found at </a:t>
            </a:r>
            <a:endParaRPr lang="en-US" dirty="0" smtClean="0"/>
          </a:p>
          <a:p>
            <a:r>
              <a:rPr lang="en-US" dirty="0" smtClean="0"/>
              <a:t>https</a:t>
            </a:r>
            <a:r>
              <a:rPr lang="en-US" dirty="0"/>
              <a:t>://</a:t>
            </a:r>
            <a:r>
              <a:rPr lang="en-US" dirty="0" smtClean="0"/>
              <a:t>github.com/WindowsAzure-TrainingKit/Presentation-Windows8AndWindowsAzureMobileServices </a:t>
            </a:r>
          </a:p>
          <a:p>
            <a:endParaRPr lang="en-US" dirty="0"/>
          </a:p>
          <a:p>
            <a:r>
              <a:rPr lang="en-US" dirty="0" smtClean="0"/>
              <a:t>Presenter Notes are on each slide and provide links to Demo videos and Demo scripts</a:t>
            </a:r>
            <a:endParaRPr lang="en-US" dirty="0"/>
          </a:p>
        </p:txBody>
      </p:sp>
    </p:spTree>
    <p:extLst>
      <p:ext uri="{BB962C8B-B14F-4D97-AF65-F5344CB8AC3E}">
        <p14:creationId xmlns:p14="http://schemas.microsoft.com/office/powerpoint/2010/main" val="1440495836"/>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776942" y="2932152"/>
            <a:ext cx="6043642" cy="1569660"/>
          </a:xfrm>
          <a:prstGeom prst="rect">
            <a:avLst/>
          </a:prstGeom>
        </p:spPr>
        <p:txBody>
          <a:bodyPr wrap="none">
            <a:spAutoFit/>
          </a:bodyPr>
          <a:lstStyle/>
          <a:p>
            <a:pPr defTabSz="914099" fontAlgn="base">
              <a:spcBef>
                <a:spcPct val="0"/>
              </a:spcBef>
              <a:spcAft>
                <a:spcPct val="0"/>
              </a:spcAft>
            </a:pPr>
            <a:r>
              <a:rPr lang="en-US" sz="48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Custom API, Scheduler</a:t>
            </a:r>
          </a:p>
          <a:p>
            <a:pPr lvl="0" defTabSz="914099" fontAlgn="base">
              <a:spcBef>
                <a:spcPct val="0"/>
              </a:spcBef>
              <a:spcAft>
                <a:spcPct val="0"/>
              </a:spcAft>
            </a:pPr>
            <a:endParaRPr lang="en-US" sz="48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70299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402776"/>
            <a:ext cx="11149013" cy="761747"/>
          </a:xfrm>
        </p:spPr>
        <p:txBody>
          <a:bodyPr/>
          <a:lstStyle/>
          <a:p>
            <a:r>
              <a:rPr lang="en-US" dirty="0" smtClean="0"/>
              <a:t>Diagnostics, Logging, Scale</a:t>
            </a:r>
            <a:endParaRPr lang="en-US" dirty="0"/>
          </a:p>
        </p:txBody>
      </p:sp>
      <p:sp>
        <p:nvSpPr>
          <p:cNvPr id="4" name="Rectangle 3"/>
          <p:cNvSpPr/>
          <p:nvPr/>
        </p:nvSpPr>
        <p:spPr bwMode="auto">
          <a:xfrm>
            <a:off x="635000" y="2289617"/>
            <a:ext cx="5537200" cy="11557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API Calls, Devices, Data Out</a:t>
            </a:r>
          </a:p>
        </p:txBody>
      </p:sp>
      <p:sp>
        <p:nvSpPr>
          <p:cNvPr id="5" name="Rectangle 4"/>
          <p:cNvSpPr/>
          <p:nvPr/>
        </p:nvSpPr>
        <p:spPr bwMode="auto">
          <a:xfrm>
            <a:off x="635000" y="3561095"/>
            <a:ext cx="5537200" cy="11557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Console logging from Scripts</a:t>
            </a:r>
          </a:p>
        </p:txBody>
      </p:sp>
      <p:sp>
        <p:nvSpPr>
          <p:cNvPr id="6" name="Rectangle 5"/>
          <p:cNvSpPr/>
          <p:nvPr/>
        </p:nvSpPr>
        <p:spPr bwMode="auto">
          <a:xfrm>
            <a:off x="6299200" y="2289617"/>
            <a:ext cx="5537200" cy="11557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Scale service based off of API Calls</a:t>
            </a:r>
          </a:p>
        </p:txBody>
      </p:sp>
      <p:sp>
        <p:nvSpPr>
          <p:cNvPr id="7" name="Rectangle 6"/>
          <p:cNvSpPr/>
          <p:nvPr/>
        </p:nvSpPr>
        <p:spPr bwMode="auto">
          <a:xfrm>
            <a:off x="6299200" y="3561095"/>
            <a:ext cx="5537200" cy="115570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Scale SQL DB / Server</a:t>
            </a:r>
          </a:p>
        </p:txBody>
      </p:sp>
    </p:spTree>
    <p:extLst>
      <p:ext uri="{BB962C8B-B14F-4D97-AF65-F5344CB8AC3E}">
        <p14:creationId xmlns:p14="http://schemas.microsoft.com/office/powerpoint/2010/main" val="178950340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402776"/>
            <a:ext cx="11149013" cy="761747"/>
          </a:xfrm>
        </p:spPr>
        <p:txBody>
          <a:bodyPr/>
          <a:lstStyle/>
          <a:p>
            <a:r>
              <a:rPr lang="en-US" dirty="0" smtClean="0"/>
              <a:t>Service Scale</a:t>
            </a:r>
            <a:endParaRPr lang="en-US" dirty="0"/>
          </a:p>
        </p:txBody>
      </p:sp>
      <p:sp>
        <p:nvSpPr>
          <p:cNvPr id="3" name="Text Placeholder 2"/>
          <p:cNvSpPr>
            <a:spLocks noGrp="1"/>
          </p:cNvSpPr>
          <p:nvPr>
            <p:ph type="body" sz="quarter" idx="10"/>
          </p:nvPr>
        </p:nvSpPr>
        <p:spPr>
          <a:xfrm>
            <a:off x="519112" y="1370525"/>
            <a:ext cx="11149013" cy="5184497"/>
          </a:xfrm>
        </p:spPr>
        <p:txBody>
          <a:bodyPr/>
          <a:lstStyle/>
          <a:p>
            <a:r>
              <a:rPr lang="en-US" dirty="0" smtClean="0"/>
              <a:t>Free</a:t>
            </a:r>
          </a:p>
          <a:p>
            <a:pPr lvl="2"/>
            <a:r>
              <a:rPr lang="en-US" dirty="0" smtClean="0">
                <a:solidFill>
                  <a:srgbClr val="292929"/>
                </a:solidFill>
              </a:rPr>
              <a:t>500K API calls per subscription per month</a:t>
            </a:r>
          </a:p>
          <a:p>
            <a:endParaRPr lang="en-US" dirty="0"/>
          </a:p>
          <a:p>
            <a:r>
              <a:rPr lang="en-US" dirty="0" smtClean="0"/>
              <a:t>Standard</a:t>
            </a:r>
          </a:p>
          <a:p>
            <a:pPr lvl="2"/>
            <a:r>
              <a:rPr lang="en-US" dirty="0" smtClean="0">
                <a:solidFill>
                  <a:srgbClr val="292929"/>
                </a:solidFill>
              </a:rPr>
              <a:t>1.5M API calls per unit per month</a:t>
            </a:r>
          </a:p>
          <a:p>
            <a:endParaRPr lang="en-US" dirty="0"/>
          </a:p>
          <a:p>
            <a:r>
              <a:rPr lang="en-US" dirty="0" smtClean="0"/>
              <a:t>Premium</a:t>
            </a:r>
          </a:p>
          <a:p>
            <a:pPr lvl="2"/>
            <a:r>
              <a:rPr lang="en-US" dirty="0" smtClean="0">
                <a:solidFill>
                  <a:srgbClr val="292929"/>
                </a:solidFill>
              </a:rPr>
              <a:t>15M API calls per unit per month</a:t>
            </a:r>
            <a:endParaRPr lang="en-US" dirty="0">
              <a:solidFill>
                <a:srgbClr val="292929"/>
              </a:solidFill>
            </a:endParaRPr>
          </a:p>
        </p:txBody>
      </p:sp>
    </p:spTree>
    <p:extLst>
      <p:ext uri="{BB962C8B-B14F-4D97-AF65-F5344CB8AC3E}">
        <p14:creationId xmlns:p14="http://schemas.microsoft.com/office/powerpoint/2010/main" val="2844338733"/>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776942" y="2932152"/>
            <a:ext cx="8730651" cy="923330"/>
          </a:xfrm>
          <a:prstGeom prst="rect">
            <a:avLst/>
          </a:prstGeom>
        </p:spPr>
        <p:txBody>
          <a:bodyPr wrap="none">
            <a:spAutoFit/>
          </a:bodyPr>
          <a:lstStyle/>
          <a:p>
            <a:pPr lvl="0" defTabSz="914099" fontAlgn="base">
              <a:spcBef>
                <a:spcPct val="0"/>
              </a:spcBef>
              <a:spcAft>
                <a:spcPct val="0"/>
              </a:spcAft>
            </a:pPr>
            <a:r>
              <a:rPr lang="en-US" sz="5400" dirty="0" smtClean="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Diagnostics, Logging, Scale</a:t>
            </a:r>
            <a:endParaRPr lang="en-US" sz="54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660364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402776"/>
            <a:ext cx="11149013" cy="761747"/>
          </a:xfrm>
        </p:spPr>
        <p:txBody>
          <a:bodyPr/>
          <a:lstStyle/>
          <a:p>
            <a:r>
              <a:rPr lang="en-US" dirty="0" smtClean="0"/>
              <a:t>Mobile Services Tiers</a:t>
            </a:r>
            <a:endParaRPr lang="en-US" dirty="0"/>
          </a:p>
        </p:txBody>
      </p:sp>
      <p:sp>
        <p:nvSpPr>
          <p:cNvPr id="8" name="Rectangle 7"/>
          <p:cNvSpPr/>
          <p:nvPr/>
        </p:nvSpPr>
        <p:spPr bwMode="auto">
          <a:xfrm>
            <a:off x="591496" y="1522174"/>
            <a:ext cx="6727714" cy="912581"/>
          </a:xfrm>
          <a:prstGeom prst="rect">
            <a:avLst/>
          </a:prstGeom>
          <a:solidFill>
            <a:schemeClr val="accent6"/>
          </a:solidFill>
          <a:ln w="9525" cap="flat" cmpd="sng" algn="ctr">
            <a:noFill/>
            <a:prstDash val="solid"/>
            <a:headEnd type="none" w="med" len="med"/>
            <a:tailEnd type="none" w="med" len="med"/>
          </a:ln>
          <a:effectLst/>
        </p:spPr>
        <p:txBody>
          <a:bodyPr vert="horz" wrap="square" lIns="186556" tIns="93278" rIns="93278" bIns="93278" numCol="1" rtlCol="0" anchor="b" anchorCtr="0" compatLnSpc="1">
            <a:prstTxWarp prst="textNoShape">
              <a:avLst/>
            </a:prstTxWarp>
          </a:bodyPr>
          <a:lstStyle/>
          <a:p>
            <a:pPr defTabSz="932779">
              <a:lnSpc>
                <a:spcPct val="90000"/>
              </a:lnSpc>
              <a:buSzPct val="90000"/>
              <a:defRPr/>
            </a:pPr>
            <a:r>
              <a:rPr lang="en-US" sz="3000" kern="0" dirty="0" smtClean="0">
                <a:gradFill>
                  <a:gsLst>
                    <a:gs pos="85000">
                      <a:srgbClr val="FFFFFF"/>
                    </a:gs>
                    <a:gs pos="0">
                      <a:srgbClr val="FFFFFF"/>
                    </a:gs>
                  </a:gsLst>
                  <a:lin ang="5400000" scaled="0"/>
                </a:gradFill>
                <a:latin typeface="Segoe UI Light" pitchFamily="34" charset="0"/>
              </a:rPr>
              <a:t>usage &amp; </a:t>
            </a:r>
            <a:r>
              <a:rPr lang="en-US" sz="3000" kern="0" dirty="0">
                <a:gradFill>
                  <a:gsLst>
                    <a:gs pos="85000">
                      <a:srgbClr val="FFFFFF"/>
                    </a:gs>
                    <a:gs pos="0">
                      <a:srgbClr val="FFFFFF"/>
                    </a:gs>
                  </a:gsLst>
                  <a:lin ang="5400000" scaled="0"/>
                </a:gradFill>
                <a:latin typeface="Segoe UI Light" pitchFamily="34" charset="0"/>
              </a:rPr>
              <a:t/>
            </a:r>
            <a:br>
              <a:rPr lang="en-US" sz="3000" kern="0" dirty="0">
                <a:gradFill>
                  <a:gsLst>
                    <a:gs pos="85000">
                      <a:srgbClr val="FFFFFF"/>
                    </a:gs>
                    <a:gs pos="0">
                      <a:srgbClr val="FFFFFF"/>
                    </a:gs>
                  </a:gsLst>
                  <a:lin ang="5400000" scaled="0"/>
                </a:gradFill>
                <a:latin typeface="Segoe UI Light" pitchFamily="34" charset="0"/>
              </a:rPr>
            </a:br>
            <a:r>
              <a:rPr lang="en-US" sz="3000" kern="0" dirty="0">
                <a:gradFill>
                  <a:gsLst>
                    <a:gs pos="85000">
                      <a:srgbClr val="FFFFFF"/>
                    </a:gs>
                    <a:gs pos="0">
                      <a:srgbClr val="FFFFFF"/>
                    </a:gs>
                  </a:gsLst>
                  <a:lin ang="5400000" scaled="0"/>
                </a:gradFill>
                <a:latin typeface="Segoe UI Light" pitchFamily="34" charset="0"/>
              </a:rPr>
              <a:t>licensing</a:t>
            </a:r>
          </a:p>
        </p:txBody>
      </p:sp>
      <p:sp>
        <p:nvSpPr>
          <p:cNvPr id="9" name="TextBox 8"/>
          <p:cNvSpPr txBox="1"/>
          <p:nvPr/>
        </p:nvSpPr>
        <p:spPr>
          <a:xfrm>
            <a:off x="6244958" y="1597072"/>
            <a:ext cx="378734" cy="775853"/>
          </a:xfrm>
          <a:prstGeom prst="rect">
            <a:avLst/>
          </a:prstGeom>
          <a:noFill/>
        </p:spPr>
        <p:txBody>
          <a:bodyPr wrap="square" lIns="0" tIns="0" rIns="0" bIns="0" rtlCol="0">
            <a:spAutoFit/>
          </a:bodyPr>
          <a:lstStyle/>
          <a:p>
            <a:pPr algn="ctr">
              <a:lnSpc>
                <a:spcPct val="90000"/>
              </a:lnSpc>
              <a:spcBef>
                <a:spcPct val="20000"/>
              </a:spcBef>
              <a:buSzPct val="80000"/>
            </a:pPr>
            <a:r>
              <a:rPr lang="en-US" sz="5500" dirty="0">
                <a:solidFill>
                  <a:schemeClr val="bg1">
                    <a:alpha val="99000"/>
                  </a:schemeClr>
                </a:solidFill>
                <a:latin typeface="Segoe UI Semibold" pitchFamily="34" charset="0"/>
              </a:rPr>
              <a:t>$</a:t>
            </a:r>
          </a:p>
        </p:txBody>
      </p:sp>
      <p:sp>
        <p:nvSpPr>
          <p:cNvPr id="10" name="Rectangle 9"/>
          <p:cNvSpPr/>
          <p:nvPr/>
        </p:nvSpPr>
        <p:spPr bwMode="auto">
          <a:xfrm>
            <a:off x="7864140" y="1517503"/>
            <a:ext cx="4114754" cy="912581"/>
          </a:xfrm>
          <a:prstGeom prst="rect">
            <a:avLst/>
          </a:prstGeom>
          <a:solidFill>
            <a:schemeClr val="accent6"/>
          </a:solidFill>
          <a:ln w="9525" cap="flat" cmpd="sng" algn="ctr">
            <a:noFill/>
            <a:prstDash val="solid"/>
            <a:headEnd type="none" w="med" len="med"/>
            <a:tailEnd type="none" w="med" len="med"/>
          </a:ln>
          <a:effectLst/>
        </p:spPr>
        <p:txBody>
          <a:bodyPr vert="horz" wrap="square" lIns="186556" tIns="93278" rIns="93278" bIns="93278" numCol="1" rtlCol="0" anchor="b" anchorCtr="0" compatLnSpc="1">
            <a:prstTxWarp prst="textNoShape">
              <a:avLst/>
            </a:prstTxWarp>
          </a:bodyPr>
          <a:lstStyle/>
          <a:p>
            <a:pPr defTabSz="932779">
              <a:lnSpc>
                <a:spcPct val="90000"/>
              </a:lnSpc>
              <a:buSzPct val="90000"/>
              <a:defRPr/>
            </a:pPr>
            <a:r>
              <a:rPr lang="en-US" sz="3000" kern="0" dirty="0">
                <a:gradFill>
                  <a:gsLst>
                    <a:gs pos="85000">
                      <a:srgbClr val="FFFFFF"/>
                    </a:gs>
                    <a:gs pos="0">
                      <a:srgbClr val="FFFFFF"/>
                    </a:gs>
                  </a:gsLst>
                  <a:lin ang="5400000" scaled="0"/>
                </a:gradFill>
                <a:latin typeface="Segoe UI Light" pitchFamily="34" charset="0"/>
              </a:rPr>
              <a:t>service level agreements</a:t>
            </a:r>
          </a:p>
        </p:txBody>
      </p:sp>
      <p:grpSp>
        <p:nvGrpSpPr>
          <p:cNvPr id="11" name="Group 10"/>
          <p:cNvGrpSpPr/>
          <p:nvPr/>
        </p:nvGrpSpPr>
        <p:grpSpPr bwMode="black">
          <a:xfrm>
            <a:off x="10657203" y="1829528"/>
            <a:ext cx="660711" cy="402185"/>
            <a:chOff x="10387012" y="4179358"/>
            <a:chExt cx="974726" cy="593725"/>
          </a:xfrm>
          <a:solidFill>
            <a:srgbClr val="FFFFFF"/>
          </a:solidFill>
        </p:grpSpPr>
        <p:sp>
          <p:nvSpPr>
            <p:cNvPr id="12" name="Freeform 11"/>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3" name="Freeform 12"/>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4" name="Freeform 13"/>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5" name="Freeform 14"/>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6" name="Freeform 15"/>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grpSp>
      <p:sp>
        <p:nvSpPr>
          <p:cNvPr id="17" name="Content Placeholder 4"/>
          <p:cNvSpPr txBox="1">
            <a:spLocks/>
          </p:cNvSpPr>
          <p:nvPr/>
        </p:nvSpPr>
        <p:spPr>
          <a:xfrm>
            <a:off x="7864139" y="2783133"/>
            <a:ext cx="4114755" cy="553998"/>
          </a:xfrm>
          <a:prstGeom prst="rect">
            <a:avLst/>
          </a:prstGeom>
        </p:spPr>
        <p:txBody>
          <a:bodyPr vert="horz" wrap="square" lIns="0" tIns="0" rIns="0" bIns="0" rtlCol="0">
            <a:spAutoFit/>
          </a:bodyPr>
          <a:lstStyle>
            <a:lvl1pPr indent="0">
              <a:lnSpc>
                <a:spcPct val="100000"/>
              </a:lnSpc>
              <a:spcBef>
                <a:spcPct val="20000"/>
              </a:spcBef>
              <a:spcAft>
                <a:spcPts val="1200"/>
              </a:spcAft>
              <a:buSzPct val="80000"/>
              <a:buFont typeface="Arial" pitchFamily="34" charset="0"/>
              <a:buNone/>
              <a:defRPr sz="2000">
                <a:solidFill>
                  <a:schemeClr val="tx2">
                    <a:alpha val="99000"/>
                  </a:schemeClr>
                </a:solidFill>
                <a:latin typeface="Segoe UI Light" pitchFamily="34" charset="0"/>
              </a:defRPr>
            </a:lvl1pPr>
            <a:lvl2pPr marL="855663" indent="-395288">
              <a:lnSpc>
                <a:spcPct val="90000"/>
              </a:lnSpc>
              <a:spcBef>
                <a:spcPct val="20000"/>
              </a:spcBef>
              <a:buSzPct val="80000"/>
              <a:buFont typeface="Arial" pitchFamily="34" charset="0"/>
              <a:buChar char="•"/>
              <a:defRPr sz="2800">
                <a:gradFill>
                  <a:gsLst>
                    <a:gs pos="0">
                      <a:srgbClr val="595959"/>
                    </a:gs>
                    <a:gs pos="86000">
                      <a:srgbClr val="595959"/>
                    </a:gs>
                  </a:gsLst>
                  <a:lin ang="5400000" scaled="0"/>
                </a:gradFill>
              </a:defRPr>
            </a:lvl2pPr>
            <a:lvl3pPr marL="1258888" indent="-403225">
              <a:lnSpc>
                <a:spcPct val="90000"/>
              </a:lnSpc>
              <a:spcBef>
                <a:spcPct val="20000"/>
              </a:spcBef>
              <a:buSzPct val="80000"/>
              <a:buFont typeface="Arial" pitchFamily="34" charset="0"/>
              <a:buChar char="•"/>
              <a:defRPr sz="2400">
                <a:gradFill>
                  <a:gsLst>
                    <a:gs pos="0">
                      <a:srgbClr val="595959"/>
                    </a:gs>
                    <a:gs pos="86000">
                      <a:srgbClr val="595959"/>
                    </a:gs>
                  </a:gsLst>
                  <a:lin ang="5400000" scaled="0"/>
                </a:gradFill>
              </a:defRPr>
            </a:lvl3pPr>
            <a:lvl4pPr marL="1604963" indent="-346075">
              <a:lnSpc>
                <a:spcPct val="90000"/>
              </a:lnSpc>
              <a:spcBef>
                <a:spcPct val="20000"/>
              </a:spcBef>
              <a:buSzPct val="80000"/>
              <a:buFont typeface="Arial" pitchFamily="34" charset="0"/>
              <a:buChar char="•"/>
              <a:defRPr sz="2000">
                <a:gradFill>
                  <a:gsLst>
                    <a:gs pos="0">
                      <a:srgbClr val="595959"/>
                    </a:gs>
                    <a:gs pos="86000">
                      <a:srgbClr val="595959"/>
                    </a:gs>
                  </a:gsLst>
                  <a:lin ang="5400000" scaled="0"/>
                </a:gradFill>
              </a:defRPr>
            </a:lvl4pPr>
            <a:lvl5pPr marL="1941513" indent="-336550">
              <a:lnSpc>
                <a:spcPct val="90000"/>
              </a:lnSpc>
              <a:spcBef>
                <a:spcPct val="20000"/>
              </a:spcBef>
              <a:buSzPct val="80000"/>
              <a:buFont typeface="Arial" pitchFamily="34" charset="0"/>
              <a:buChar char="•"/>
              <a:defRPr sz="2000">
                <a:gradFill>
                  <a:gsLst>
                    <a:gs pos="0">
                      <a:srgbClr val="595959"/>
                    </a:gs>
                    <a:gs pos="86000">
                      <a:srgbClr val="595959"/>
                    </a:gs>
                  </a:gsLst>
                  <a:lin ang="5400000" scaled="0"/>
                </a:gradFill>
              </a:defRPr>
            </a:lvl5pPr>
            <a:lvl6pPr marL="2514499" indent="-228591">
              <a:spcBef>
                <a:spcPct val="20000"/>
              </a:spcBef>
              <a:buFont typeface="Arial" pitchFamily="34" charset="0"/>
              <a:buChar char="•"/>
              <a:defRPr sz="2000"/>
            </a:lvl6pPr>
            <a:lvl7pPr marL="2971681" indent="-228591">
              <a:spcBef>
                <a:spcPct val="20000"/>
              </a:spcBef>
              <a:buFont typeface="Arial" pitchFamily="34" charset="0"/>
              <a:buChar char="•"/>
              <a:defRPr sz="2000"/>
            </a:lvl7pPr>
            <a:lvl8pPr marL="3428863" indent="-228591">
              <a:spcBef>
                <a:spcPct val="20000"/>
              </a:spcBef>
              <a:buFont typeface="Arial" pitchFamily="34" charset="0"/>
              <a:buChar char="•"/>
              <a:defRPr sz="2000"/>
            </a:lvl8pPr>
            <a:lvl9pPr marL="3886045" indent="-228591">
              <a:spcBef>
                <a:spcPct val="20000"/>
              </a:spcBef>
              <a:buFont typeface="Arial" pitchFamily="34" charset="0"/>
              <a:buChar char="•"/>
              <a:defRPr sz="2000"/>
            </a:lvl9pPr>
          </a:lstStyle>
          <a:p>
            <a:pPr>
              <a:spcBef>
                <a:spcPts val="1836"/>
              </a:spcBef>
            </a:pPr>
            <a:r>
              <a:rPr lang="en-US" sz="1800" b="1" dirty="0" smtClean="0">
                <a:solidFill>
                  <a:srgbClr val="00BCF2"/>
                </a:solidFill>
                <a:latin typeface="+mn-lt"/>
              </a:rPr>
              <a:t>General </a:t>
            </a:r>
            <a:r>
              <a:rPr lang="en-US" sz="1800" b="1" dirty="0">
                <a:solidFill>
                  <a:srgbClr val="00BCF2"/>
                </a:solidFill>
                <a:latin typeface="+mn-lt"/>
              </a:rPr>
              <a:t>Availability</a:t>
            </a:r>
            <a:r>
              <a:rPr lang="en-US" sz="1800" dirty="0">
                <a:solidFill>
                  <a:srgbClr val="696969"/>
                </a:solidFill>
                <a:latin typeface="+mn-lt"/>
              </a:rPr>
              <a:t/>
            </a:r>
            <a:br>
              <a:rPr lang="en-US" sz="1800" dirty="0">
                <a:solidFill>
                  <a:srgbClr val="696969"/>
                </a:solidFill>
                <a:latin typeface="+mn-lt"/>
              </a:rPr>
            </a:br>
            <a:r>
              <a:rPr lang="en-US" sz="1800" dirty="0">
                <a:solidFill>
                  <a:srgbClr val="696969"/>
                </a:solidFill>
              </a:rPr>
              <a:t>99.9%</a:t>
            </a:r>
          </a:p>
        </p:txBody>
      </p:sp>
      <p:graphicFrame>
        <p:nvGraphicFramePr>
          <p:cNvPr id="18" name="Table 17"/>
          <p:cNvGraphicFramePr>
            <a:graphicFrameLocks noGrp="1"/>
          </p:cNvGraphicFramePr>
          <p:nvPr>
            <p:extLst>
              <p:ext uri="{D42A27DB-BD31-4B8C-83A1-F6EECF244321}">
                <p14:modId xmlns:p14="http://schemas.microsoft.com/office/powerpoint/2010/main" val="1610881470"/>
              </p:ext>
            </p:extLst>
          </p:nvPr>
        </p:nvGraphicFramePr>
        <p:xfrm>
          <a:off x="549019" y="2674311"/>
          <a:ext cx="6766485" cy="3428970"/>
        </p:xfrm>
        <a:graphic>
          <a:graphicData uri="http://schemas.openxmlformats.org/drawingml/2006/table">
            <a:tbl>
              <a:tblPr firstRow="1" bandRow="1">
                <a:tableStyleId>{5A111915-BE36-4E01-A7E5-04B1672EAD32}</a:tableStyleId>
              </a:tblPr>
              <a:tblGrid>
                <a:gridCol w="1188707"/>
                <a:gridCol w="2011658"/>
                <a:gridCol w="1737340"/>
                <a:gridCol w="1828780"/>
              </a:tblGrid>
              <a:tr h="563874">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n-US" sz="1600" dirty="0" smtClean="0">
                          <a:solidFill>
                            <a:srgbClr val="FFFFFF"/>
                          </a:solidFill>
                        </a:rPr>
                        <a:t>Free</a:t>
                      </a:r>
                      <a:endParaRPr lang="en-US" sz="1600" dirty="0">
                        <a:solidFill>
                          <a:srgbClr val="FFFF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n-US" sz="1600" dirty="0" smtClean="0">
                          <a:solidFill>
                            <a:srgbClr val="FFFFFF"/>
                          </a:solidFill>
                        </a:rPr>
                        <a:t>Standard</a:t>
                      </a:r>
                      <a:endParaRPr lang="en-US" sz="1600" dirty="0">
                        <a:solidFill>
                          <a:srgbClr val="FFFF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n-US" sz="1600" dirty="0" smtClean="0">
                          <a:solidFill>
                            <a:srgbClr val="FFFFFF"/>
                          </a:solidFill>
                        </a:rPr>
                        <a:t>Premium</a:t>
                      </a:r>
                      <a:endParaRPr lang="en-US" sz="1600" dirty="0">
                        <a:solidFill>
                          <a:srgbClr val="FFFF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r>
              <a:tr h="533394">
                <a:tc>
                  <a:txBody>
                    <a:bodyPr/>
                    <a:lstStyle/>
                    <a:p>
                      <a:r>
                        <a:rPr lang="en-US" sz="1200" dirty="0" smtClean="0"/>
                        <a:t>Usage Restrictions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aseline="0" dirty="0" smtClean="0"/>
                        <a:t>Up to 10 services,</a:t>
                      </a:r>
                    </a:p>
                    <a:p>
                      <a:pPr algn="ctr"/>
                      <a:r>
                        <a:rPr lang="en-US" sz="1200" baseline="0" dirty="0" smtClean="0"/>
                        <a:t>Up to 500 Active Devices*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1" dirty="0" smtClean="0"/>
                        <a:t>N/A</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1" dirty="0" smtClean="0"/>
                        <a:t>N/A</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3874">
                <a:tc>
                  <a:txBody>
                    <a:bodyPr/>
                    <a:lstStyle/>
                    <a:p>
                      <a:r>
                        <a:rPr lang="en-US" sz="1200" dirty="0" smtClean="0"/>
                        <a:t>API Calls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1" dirty="0" smtClean="0"/>
                        <a:t>500K</a:t>
                      </a:r>
                      <a:r>
                        <a:rPr lang="en-US" sz="1200" b="1" baseline="0" dirty="0" smtClean="0"/>
                        <a:t> </a:t>
                      </a:r>
                    </a:p>
                    <a:p>
                      <a:pPr algn="ctr"/>
                      <a:r>
                        <a:rPr lang="en-US" sz="1200" baseline="0" dirty="0" smtClean="0"/>
                        <a:t>(per </a:t>
                      </a:r>
                      <a:r>
                        <a:rPr lang="en-US" sz="1200" dirty="0" smtClean="0"/>
                        <a:t>subscription)</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1" dirty="0" smtClean="0"/>
                        <a:t>1.5M</a:t>
                      </a:r>
                    </a:p>
                    <a:p>
                      <a:pPr algn="ctr"/>
                      <a:r>
                        <a:rPr lang="en-US" sz="1200" dirty="0" smtClean="0"/>
                        <a:t>(per unit)</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1" dirty="0" smtClean="0"/>
                        <a:t>15M</a:t>
                      </a:r>
                    </a:p>
                    <a:p>
                      <a:pPr algn="ctr"/>
                      <a:r>
                        <a:rPr lang="en-US" sz="1200" dirty="0" smtClean="0"/>
                        <a:t>(per</a:t>
                      </a:r>
                      <a:r>
                        <a:rPr lang="en-US" sz="1200" baseline="0" dirty="0" smtClean="0"/>
                        <a:t> unit)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3874">
                <a:tc>
                  <a:txBody>
                    <a:bodyPr/>
                    <a:lstStyle/>
                    <a:p>
                      <a:r>
                        <a:rPr lang="en-US" sz="1200" dirty="0" smtClean="0"/>
                        <a:t>Scale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1" dirty="0" smtClean="0"/>
                        <a:t>N/A</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1" dirty="0" smtClean="0"/>
                        <a:t>Up to 6 </a:t>
                      </a:r>
                    </a:p>
                    <a:p>
                      <a:pPr algn="ctr"/>
                      <a:r>
                        <a:rPr lang="en-US" sz="1200" b="1" dirty="0" smtClean="0"/>
                        <a:t>Standard</a:t>
                      </a:r>
                      <a:r>
                        <a:rPr lang="en-US" sz="1200" b="1" baseline="0" dirty="0" smtClean="0"/>
                        <a:t> units</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1" dirty="0" smtClean="0"/>
                        <a:t>Up to 10 </a:t>
                      </a:r>
                    </a:p>
                    <a:p>
                      <a:pPr algn="ctr"/>
                      <a:r>
                        <a:rPr lang="en-US" sz="1200" b="1" dirty="0" smtClean="0"/>
                        <a:t>Enterprise</a:t>
                      </a:r>
                      <a:r>
                        <a:rPr lang="en-US" sz="1200" b="1" baseline="0" dirty="0" smtClean="0"/>
                        <a:t> units</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3874">
                <a:tc>
                  <a:txBody>
                    <a:bodyPr/>
                    <a:lstStyle/>
                    <a:p>
                      <a:r>
                        <a:rPr lang="en-US" sz="1200" dirty="0" smtClean="0"/>
                        <a:t>Scheduled Jobs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1" dirty="0" smtClean="0"/>
                        <a:t>Limited</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1" dirty="0" smtClean="0"/>
                        <a:t>Included</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1" dirty="0" smtClean="0"/>
                        <a:t>Included</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3874">
                <a:tc>
                  <a:txBody>
                    <a:bodyPr/>
                    <a:lstStyle/>
                    <a:p>
                      <a:r>
                        <a:rPr lang="en-US" sz="1200" dirty="0" smtClean="0"/>
                        <a:t>SQL Database</a:t>
                      </a:r>
                      <a:r>
                        <a:rPr lang="en-US" sz="1200" baseline="0" dirty="0" smtClean="0"/>
                        <a:t> </a:t>
                      </a:r>
                    </a:p>
                    <a:p>
                      <a:r>
                        <a:rPr lang="en-US" sz="1200" baseline="0" dirty="0" smtClean="0"/>
                        <a:t>(required)</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1" dirty="0" smtClean="0"/>
                        <a:t>20MB Included, </a:t>
                      </a:r>
                    </a:p>
                    <a:p>
                      <a:pPr marL="0" marR="0" indent="0" algn="ctr" defTabSz="932623" rtl="0" eaLnBrk="1" fontAlgn="auto" latinLnBrk="0" hangingPunct="1">
                        <a:lnSpc>
                          <a:spcPct val="100000"/>
                        </a:lnSpc>
                        <a:spcBef>
                          <a:spcPts val="0"/>
                        </a:spcBef>
                        <a:spcAft>
                          <a:spcPts val="0"/>
                        </a:spcAft>
                        <a:buClrTx/>
                        <a:buSzTx/>
                        <a:buFontTx/>
                        <a:buNone/>
                        <a:tabLst/>
                        <a:defRPr/>
                      </a:pPr>
                      <a:r>
                        <a:rPr lang="en-US" sz="1200" u="sng" kern="1200" dirty="0" smtClean="0">
                          <a:solidFill>
                            <a:schemeClr val="tx1"/>
                          </a:solidFill>
                          <a:effectLst/>
                          <a:latin typeface="+mn-lt"/>
                          <a:ea typeface="+mn-ea"/>
                          <a:cs typeface="+mn-cs"/>
                          <a:hlinkClick r:id="rId3"/>
                        </a:rPr>
                        <a:t>Standard rates apply</a:t>
                      </a:r>
                      <a:r>
                        <a:rPr lang="en-US" sz="1200" dirty="0" smtClean="0">
                          <a:effectLst/>
                        </a:rPr>
                        <a:t> </a:t>
                      </a:r>
                      <a:endParaRPr lang="en-US" sz="1200" b="1" dirty="0" smtClean="0"/>
                    </a:p>
                    <a:p>
                      <a:pPr algn="ctr"/>
                      <a:r>
                        <a:rPr lang="en-US" sz="1200" b="1" dirty="0" smtClean="0"/>
                        <a:t>for</a:t>
                      </a:r>
                      <a:r>
                        <a:rPr lang="en-US" sz="1200" b="1" baseline="0" dirty="0" smtClean="0"/>
                        <a:t> more </a:t>
                      </a:r>
                      <a:r>
                        <a:rPr lang="en-US" sz="1200" b="1" dirty="0" smtClean="0"/>
                        <a:t>capacity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1" dirty="0" smtClean="0"/>
                        <a:t>20MB Included, </a:t>
                      </a:r>
                    </a:p>
                    <a:p>
                      <a:pPr marL="0" marR="0" indent="0" algn="ctr" defTabSz="932623" rtl="0" eaLnBrk="1" fontAlgn="auto" latinLnBrk="0" hangingPunct="1">
                        <a:lnSpc>
                          <a:spcPct val="100000"/>
                        </a:lnSpc>
                        <a:spcBef>
                          <a:spcPts val="0"/>
                        </a:spcBef>
                        <a:spcAft>
                          <a:spcPts val="0"/>
                        </a:spcAft>
                        <a:buClrTx/>
                        <a:buSzTx/>
                        <a:buFontTx/>
                        <a:buNone/>
                        <a:tabLst/>
                        <a:defRPr/>
                      </a:pPr>
                      <a:r>
                        <a:rPr lang="en-US" sz="1200" u="sng" kern="1200" dirty="0" smtClean="0">
                          <a:solidFill>
                            <a:schemeClr val="tx1"/>
                          </a:solidFill>
                          <a:effectLst/>
                          <a:latin typeface="+mn-lt"/>
                          <a:ea typeface="+mn-ea"/>
                          <a:cs typeface="+mn-cs"/>
                          <a:hlinkClick r:id="rId3"/>
                        </a:rPr>
                        <a:t>Standard rates apply</a:t>
                      </a:r>
                      <a:r>
                        <a:rPr lang="en-US" sz="1200" dirty="0" smtClean="0">
                          <a:effectLst/>
                        </a:rPr>
                        <a:t> </a:t>
                      </a:r>
                      <a:endParaRPr lang="en-US" sz="1200" b="1" dirty="0" smtClean="0"/>
                    </a:p>
                    <a:p>
                      <a:pPr algn="ctr"/>
                      <a:r>
                        <a:rPr lang="en-US" sz="1200" b="1" dirty="0" smtClean="0"/>
                        <a:t>for</a:t>
                      </a:r>
                      <a:r>
                        <a:rPr lang="en-US" sz="1200" b="1" baseline="0" dirty="0" smtClean="0"/>
                        <a:t> more </a:t>
                      </a:r>
                      <a:r>
                        <a:rPr lang="en-US" sz="1200" b="1" dirty="0" smtClean="0"/>
                        <a:t>capacity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1" dirty="0" smtClean="0"/>
                        <a:t>20MB Included, </a:t>
                      </a:r>
                    </a:p>
                    <a:p>
                      <a:pPr marL="0" marR="0" indent="0" algn="ctr" defTabSz="932623" rtl="0" eaLnBrk="1" fontAlgn="auto" latinLnBrk="0" hangingPunct="1">
                        <a:lnSpc>
                          <a:spcPct val="100000"/>
                        </a:lnSpc>
                        <a:spcBef>
                          <a:spcPts val="0"/>
                        </a:spcBef>
                        <a:spcAft>
                          <a:spcPts val="0"/>
                        </a:spcAft>
                        <a:buClrTx/>
                        <a:buSzTx/>
                        <a:buFontTx/>
                        <a:buNone/>
                        <a:tabLst/>
                        <a:defRPr/>
                      </a:pPr>
                      <a:r>
                        <a:rPr lang="en-US" sz="1200" u="sng" kern="1200" dirty="0" smtClean="0">
                          <a:solidFill>
                            <a:schemeClr val="tx1"/>
                          </a:solidFill>
                          <a:effectLst/>
                          <a:latin typeface="+mn-lt"/>
                          <a:ea typeface="+mn-ea"/>
                          <a:cs typeface="+mn-cs"/>
                          <a:hlinkClick r:id="rId3"/>
                        </a:rPr>
                        <a:t>Standard rates apply</a:t>
                      </a:r>
                      <a:r>
                        <a:rPr lang="en-US" sz="1200" dirty="0" smtClean="0">
                          <a:effectLst/>
                        </a:rPr>
                        <a:t> </a:t>
                      </a:r>
                      <a:endParaRPr lang="en-US" sz="1200" b="1" dirty="0" smtClean="0"/>
                    </a:p>
                    <a:p>
                      <a:pPr algn="ctr"/>
                      <a:r>
                        <a:rPr lang="en-US" sz="1200" b="1" dirty="0" smtClean="0"/>
                        <a:t>for</a:t>
                      </a:r>
                      <a:r>
                        <a:rPr lang="en-US" sz="1200" b="1" baseline="0" dirty="0" smtClean="0"/>
                        <a:t> more </a:t>
                      </a:r>
                      <a:r>
                        <a:rPr lang="en-US" sz="1200" b="1" dirty="0" smtClean="0"/>
                        <a:t>capacity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9" name="TextBox 18"/>
          <p:cNvSpPr txBox="1"/>
          <p:nvPr/>
        </p:nvSpPr>
        <p:spPr>
          <a:xfrm>
            <a:off x="7864139" y="5169095"/>
            <a:ext cx="4114756" cy="755335"/>
          </a:xfrm>
          <a:prstGeom prst="rect">
            <a:avLst/>
          </a:prstGeom>
          <a:noFill/>
        </p:spPr>
        <p:txBody>
          <a:bodyPr wrap="square" lIns="182880" tIns="146304" rIns="182880" bIns="146304" rtlCol="0">
            <a:spAutoFit/>
          </a:bodyPr>
          <a:lstStyle/>
          <a:p>
            <a:pPr>
              <a:lnSpc>
                <a:spcPct val="90000"/>
              </a:lnSpc>
            </a:pPr>
            <a:r>
              <a:rPr lang="en-US" sz="1100" dirty="0" smtClean="0">
                <a:gradFill>
                  <a:gsLst>
                    <a:gs pos="2917">
                      <a:schemeClr val="tx1"/>
                    </a:gs>
                    <a:gs pos="30000">
                      <a:schemeClr val="tx1"/>
                    </a:gs>
                  </a:gsLst>
                  <a:lin ang="5400000" scaled="0"/>
                </a:gradFill>
              </a:rPr>
              <a:t>*Active </a:t>
            </a:r>
            <a:r>
              <a:rPr lang="en-US" sz="1100" dirty="0">
                <a:gradFill>
                  <a:gsLst>
                    <a:gs pos="2917">
                      <a:schemeClr val="tx1"/>
                    </a:gs>
                    <a:gs pos="30000">
                      <a:schemeClr val="tx1"/>
                    </a:gs>
                  </a:gsLst>
                  <a:lin ang="5400000" scaled="0"/>
                </a:gradFill>
              </a:rPr>
              <a:t>devices refers to the number of </a:t>
            </a:r>
            <a:r>
              <a:rPr lang="en-US" sz="1100" dirty="0" smtClean="0">
                <a:gradFill>
                  <a:gsLst>
                    <a:gs pos="2917">
                      <a:schemeClr val="tx1"/>
                    </a:gs>
                    <a:gs pos="30000">
                      <a:schemeClr val="tx1"/>
                    </a:gs>
                  </a:gsLst>
                  <a:lin ang="5400000" scaled="0"/>
                </a:gradFill>
              </a:rPr>
              <a:t>physical devices and emulators that make at least one call to or receive a push notification from your mobile service.</a:t>
            </a:r>
            <a:endParaRPr lang="en-US" sz="11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3170518785"/>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402776"/>
            <a:ext cx="11149013" cy="677108"/>
          </a:xfrm>
        </p:spPr>
        <p:txBody>
          <a:bodyPr/>
          <a:lstStyle/>
          <a:p>
            <a:r>
              <a:rPr lang="en-US" sz="4800" dirty="0" smtClean="0"/>
              <a:t>Windows Azure Mobile Services</a:t>
            </a:r>
            <a:endParaRPr lang="en-US" sz="4800" dirty="0"/>
          </a:p>
        </p:txBody>
      </p:sp>
      <p:grpSp>
        <p:nvGrpSpPr>
          <p:cNvPr id="4" name="Group 3"/>
          <p:cNvGrpSpPr/>
          <p:nvPr/>
        </p:nvGrpSpPr>
        <p:grpSpPr>
          <a:xfrm>
            <a:off x="4711380" y="4845395"/>
            <a:ext cx="1524000" cy="1524000"/>
            <a:chOff x="2142565" y="3054079"/>
            <a:chExt cx="1524000" cy="1524000"/>
          </a:xfrm>
          <a:solidFill>
            <a:schemeClr val="accent1"/>
          </a:solidFill>
        </p:grpSpPr>
        <p:sp>
          <p:nvSpPr>
            <p:cNvPr id="5" name="Rectangle 4"/>
            <p:cNvSpPr/>
            <p:nvPr>
              <p:custDataLst>
                <p:tags r:id="rId7"/>
              </p:custDataLst>
            </p:nvPr>
          </p:nvSpPr>
          <p:spPr bwMode="auto">
            <a:xfrm>
              <a:off x="2142565" y="3054079"/>
              <a:ext cx="1524000" cy="1524000"/>
            </a:xfrm>
            <a:prstGeom prst="rect">
              <a:avLst/>
            </a:prstGeom>
            <a:solidFill>
              <a:schemeClr val="accent2"/>
            </a:solidFill>
            <a:ln w="10795" cap="flat" cmpd="sng" algn="ctr">
              <a:noFill/>
              <a:prstDash val="solid"/>
              <a:headEnd type="none" w="med" len="med"/>
              <a:tailEnd type="none" w="med" len="med"/>
            </a:ln>
            <a:effectLst/>
          </p:spPr>
          <p:txBody>
            <a:bodyPr vert="horz" wrap="square" lIns="68580" tIns="45720" rIns="68580" bIns="45720" numCol="1" rtlCol="0" anchor="b" anchorCtr="0" compatLnSpc="1">
              <a:prstTxWarp prst="textNoShape">
                <a:avLst/>
              </a:prstTxWarp>
            </a:bodyPr>
            <a:lstStyle/>
            <a:p>
              <a:pPr defTabSz="913719" fontAlgn="base">
                <a:spcBef>
                  <a:spcPct val="0"/>
                </a:spcBef>
                <a:spcAft>
                  <a:spcPct val="0"/>
                </a:spcAft>
                <a:defRPr/>
              </a:pPr>
              <a:r>
                <a:rPr lang="en-US" sz="1500" kern="0" dirty="0">
                  <a:gradFill flip="none" rotWithShape="1">
                    <a:gsLst>
                      <a:gs pos="0">
                        <a:srgbClr val="FFFFFF"/>
                      </a:gs>
                      <a:gs pos="100000">
                        <a:srgbClr val="FFFFFF"/>
                      </a:gs>
                    </a:gsLst>
                    <a:lin ang="5400000" scaled="0"/>
                    <a:tileRect/>
                  </a:gradFill>
                  <a:latin typeface="Segoe UI"/>
                </a:rPr>
                <a:t>Data</a:t>
              </a:r>
            </a:p>
          </p:txBody>
        </p:sp>
        <p:sp>
          <p:nvSpPr>
            <p:cNvPr id="6" name="Freeform 6"/>
            <p:cNvSpPr>
              <a:spLocks noEditPoints="1"/>
            </p:cNvSpPr>
            <p:nvPr/>
          </p:nvSpPr>
          <p:spPr bwMode="auto">
            <a:xfrm>
              <a:off x="2658094" y="3363025"/>
              <a:ext cx="528255" cy="804558"/>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914019">
                <a:defRPr/>
              </a:pPr>
              <a:endParaRPr lang="en-US" sz="2400" kern="0" dirty="0">
                <a:solidFill>
                  <a:sysClr val="windowText" lastClr="000000"/>
                </a:solidFill>
                <a:latin typeface="Segoe UI"/>
              </a:endParaRPr>
            </a:p>
          </p:txBody>
        </p:sp>
      </p:grpSp>
      <p:sp>
        <p:nvSpPr>
          <p:cNvPr id="7" name="Rectangle 6"/>
          <p:cNvSpPr/>
          <p:nvPr>
            <p:custDataLst>
              <p:tags r:id="rId1"/>
            </p:custDataLst>
          </p:nvPr>
        </p:nvSpPr>
        <p:spPr bwMode="auto">
          <a:xfrm>
            <a:off x="6328542" y="3229955"/>
            <a:ext cx="1524000" cy="1524000"/>
          </a:xfrm>
          <a:prstGeom prst="rect">
            <a:avLst/>
          </a:prstGeom>
          <a:solidFill>
            <a:schemeClr val="accent2"/>
          </a:solidFill>
          <a:ln w="10795" cap="flat" cmpd="sng" algn="ctr">
            <a:noFill/>
            <a:prstDash val="solid"/>
            <a:headEnd type="none" w="med" len="med"/>
            <a:tailEnd type="none" w="med" len="med"/>
          </a:ln>
          <a:effectLst/>
        </p:spPr>
        <p:txBody>
          <a:bodyPr vert="horz" wrap="square" lIns="68553" tIns="45701" rIns="68553" bIns="45701" numCol="1" rtlCol="0" anchor="b" anchorCtr="0" compatLnSpc="1">
            <a:prstTxWarp prst="textNoShape">
              <a:avLst/>
            </a:prstTxWarp>
          </a:bodyPr>
          <a:lstStyle/>
          <a:p>
            <a:pPr defTabSz="913719" fontAlgn="base">
              <a:spcBef>
                <a:spcPct val="0"/>
              </a:spcBef>
              <a:spcAft>
                <a:spcPct val="0"/>
              </a:spcAft>
              <a:defRPr/>
            </a:pPr>
            <a:r>
              <a:rPr lang="en-US" sz="1500" kern="0" dirty="0">
                <a:gradFill flip="none" rotWithShape="1">
                  <a:gsLst>
                    <a:gs pos="0">
                      <a:srgbClr val="FFFFFF"/>
                    </a:gs>
                    <a:gs pos="100000">
                      <a:srgbClr val="FFFFFF"/>
                    </a:gs>
                  </a:gsLst>
                  <a:lin ang="5400000" scaled="0"/>
                  <a:tileRect/>
                </a:gradFill>
                <a:latin typeface="Segoe UI"/>
              </a:rPr>
              <a:t>Notifications</a:t>
            </a:r>
          </a:p>
        </p:txBody>
      </p:sp>
      <p:grpSp>
        <p:nvGrpSpPr>
          <p:cNvPr id="8" name="Group 7"/>
          <p:cNvGrpSpPr/>
          <p:nvPr/>
        </p:nvGrpSpPr>
        <p:grpSpPr>
          <a:xfrm>
            <a:off x="6760561" y="3380753"/>
            <a:ext cx="451426" cy="962719"/>
            <a:chOff x="4005600" y="3173284"/>
            <a:chExt cx="555603" cy="1178245"/>
          </a:xfrm>
        </p:grpSpPr>
        <p:sp>
          <p:nvSpPr>
            <p:cNvPr id="9" name="Oval 16"/>
            <p:cNvSpPr>
              <a:spLocks noChangeArrowheads="1"/>
            </p:cNvSpPr>
            <p:nvPr/>
          </p:nvSpPr>
          <p:spPr bwMode="black">
            <a:xfrm>
              <a:off x="4308655" y="3173284"/>
              <a:ext cx="197828" cy="193569"/>
            </a:xfrm>
            <a:prstGeom prst="ellipse">
              <a:avLst/>
            </a:prstGeom>
            <a:solidFill>
              <a:srgbClr val="FFFFFF"/>
            </a:solidFill>
            <a:ln>
              <a:noFill/>
            </a:ln>
            <a:extLst/>
          </p:spPr>
          <p:txBody>
            <a:bodyPr vert="horz" wrap="square" lIns="91440" tIns="45720" rIns="91440" bIns="45720" numCol="1" anchor="t" anchorCtr="0" compatLnSpc="1">
              <a:prstTxWarp prst="textNoShape">
                <a:avLst/>
              </a:prstTxWarp>
            </a:bodyPr>
            <a:lstStyle/>
            <a:p>
              <a:pPr defTabSz="914019">
                <a:defRPr/>
              </a:pPr>
              <a:endParaRPr lang="en-US" sz="2400" kern="0">
                <a:solidFill>
                  <a:sysClr val="windowText" lastClr="000000"/>
                </a:solidFill>
                <a:latin typeface="Segoe UI"/>
              </a:endParaRPr>
            </a:p>
          </p:txBody>
        </p:sp>
        <p:sp>
          <p:nvSpPr>
            <p:cNvPr id="10" name="Freeform 17"/>
            <p:cNvSpPr>
              <a:spLocks/>
            </p:cNvSpPr>
            <p:nvPr/>
          </p:nvSpPr>
          <p:spPr bwMode="black">
            <a:xfrm>
              <a:off x="4133978" y="3411037"/>
              <a:ext cx="427225" cy="940492"/>
            </a:xfrm>
            <a:custGeom>
              <a:avLst/>
              <a:gdLst>
                <a:gd name="T0" fmla="*/ 76 w 86"/>
                <a:gd name="T1" fmla="*/ 0 h 189"/>
                <a:gd name="T2" fmla="*/ 80 w 86"/>
                <a:gd name="T3" fmla="*/ 3 h 189"/>
                <a:gd name="T4" fmla="*/ 83 w 86"/>
                <a:gd name="T5" fmla="*/ 11 h 189"/>
                <a:gd name="T6" fmla="*/ 78 w 86"/>
                <a:gd name="T7" fmla="*/ 21 h 189"/>
                <a:gd name="T8" fmla="*/ 44 w 86"/>
                <a:gd name="T9" fmla="*/ 47 h 189"/>
                <a:gd name="T10" fmla="*/ 39 w 86"/>
                <a:gd name="T11" fmla="*/ 50 h 189"/>
                <a:gd name="T12" fmla="*/ 39 w 86"/>
                <a:gd name="T13" fmla="*/ 81 h 189"/>
                <a:gd name="T14" fmla="*/ 2 w 86"/>
                <a:gd name="T15" fmla="*/ 173 h 189"/>
                <a:gd name="T16" fmla="*/ 9 w 86"/>
                <a:gd name="T17" fmla="*/ 188 h 189"/>
                <a:gd name="T18" fmla="*/ 13 w 86"/>
                <a:gd name="T19" fmla="*/ 189 h 189"/>
                <a:gd name="T20" fmla="*/ 24 w 86"/>
                <a:gd name="T21" fmla="*/ 181 h 189"/>
                <a:gd name="T22" fmla="*/ 63 w 86"/>
                <a:gd name="T23" fmla="*/ 83 h 189"/>
                <a:gd name="T24" fmla="*/ 63 w 86"/>
                <a:gd name="T25" fmla="*/ 177 h 189"/>
                <a:gd name="T26" fmla="*/ 74 w 86"/>
                <a:gd name="T27" fmla="*/ 189 h 189"/>
                <a:gd name="T28" fmla="*/ 86 w 86"/>
                <a:gd name="T29" fmla="*/ 177 h 189"/>
                <a:gd name="T30" fmla="*/ 86 w 86"/>
                <a:gd name="T31" fmla="*/ 72 h 189"/>
                <a:gd name="T32" fmla="*/ 86 w 86"/>
                <a:gd name="T33" fmla="*/ 17 h 189"/>
                <a:gd name="T34" fmla="*/ 76 w 86"/>
                <a:gd name="T35" fmla="*/ 0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6" h="189">
                  <a:moveTo>
                    <a:pt x="76" y="0"/>
                  </a:moveTo>
                  <a:cubicBezTo>
                    <a:pt x="78" y="1"/>
                    <a:pt x="79" y="2"/>
                    <a:pt x="80" y="3"/>
                  </a:cubicBezTo>
                  <a:cubicBezTo>
                    <a:pt x="82" y="6"/>
                    <a:pt x="83" y="8"/>
                    <a:pt x="83" y="11"/>
                  </a:cubicBezTo>
                  <a:cubicBezTo>
                    <a:pt x="83" y="15"/>
                    <a:pt x="81" y="18"/>
                    <a:pt x="78" y="21"/>
                  </a:cubicBezTo>
                  <a:cubicBezTo>
                    <a:pt x="44" y="47"/>
                    <a:pt x="44" y="47"/>
                    <a:pt x="44" y="47"/>
                  </a:cubicBezTo>
                  <a:cubicBezTo>
                    <a:pt x="42" y="49"/>
                    <a:pt x="40" y="49"/>
                    <a:pt x="39" y="50"/>
                  </a:cubicBezTo>
                  <a:cubicBezTo>
                    <a:pt x="39" y="81"/>
                    <a:pt x="39" y="81"/>
                    <a:pt x="39" y="81"/>
                  </a:cubicBezTo>
                  <a:cubicBezTo>
                    <a:pt x="2" y="173"/>
                    <a:pt x="2" y="173"/>
                    <a:pt x="2" y="173"/>
                  </a:cubicBezTo>
                  <a:cubicBezTo>
                    <a:pt x="0" y="179"/>
                    <a:pt x="3" y="186"/>
                    <a:pt x="9" y="188"/>
                  </a:cubicBezTo>
                  <a:cubicBezTo>
                    <a:pt x="10" y="189"/>
                    <a:pt x="12" y="189"/>
                    <a:pt x="13" y="189"/>
                  </a:cubicBezTo>
                  <a:cubicBezTo>
                    <a:pt x="18" y="189"/>
                    <a:pt x="22" y="186"/>
                    <a:pt x="24" y="181"/>
                  </a:cubicBezTo>
                  <a:cubicBezTo>
                    <a:pt x="63" y="83"/>
                    <a:pt x="63" y="83"/>
                    <a:pt x="63" y="83"/>
                  </a:cubicBezTo>
                  <a:cubicBezTo>
                    <a:pt x="63" y="177"/>
                    <a:pt x="63" y="177"/>
                    <a:pt x="63" y="177"/>
                  </a:cubicBezTo>
                  <a:cubicBezTo>
                    <a:pt x="63" y="184"/>
                    <a:pt x="68" y="189"/>
                    <a:pt x="74" y="189"/>
                  </a:cubicBezTo>
                  <a:cubicBezTo>
                    <a:pt x="81" y="189"/>
                    <a:pt x="86" y="184"/>
                    <a:pt x="86" y="177"/>
                  </a:cubicBezTo>
                  <a:cubicBezTo>
                    <a:pt x="86" y="72"/>
                    <a:pt x="86" y="72"/>
                    <a:pt x="86" y="72"/>
                  </a:cubicBezTo>
                  <a:cubicBezTo>
                    <a:pt x="86" y="17"/>
                    <a:pt x="86" y="17"/>
                    <a:pt x="86" y="17"/>
                  </a:cubicBezTo>
                  <a:cubicBezTo>
                    <a:pt x="86" y="8"/>
                    <a:pt x="83" y="2"/>
                    <a:pt x="76" y="0"/>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defTabSz="914019">
                <a:defRPr/>
              </a:pPr>
              <a:endParaRPr lang="en-US" sz="2400" kern="0">
                <a:solidFill>
                  <a:sysClr val="windowText" lastClr="000000"/>
                </a:solidFill>
                <a:latin typeface="Segoe UI"/>
              </a:endParaRPr>
            </a:p>
          </p:txBody>
        </p:sp>
        <p:sp>
          <p:nvSpPr>
            <p:cNvPr id="11" name="Freeform 18"/>
            <p:cNvSpPr>
              <a:spLocks/>
            </p:cNvSpPr>
            <p:nvPr/>
          </p:nvSpPr>
          <p:spPr bwMode="black">
            <a:xfrm>
              <a:off x="4180278" y="3366853"/>
              <a:ext cx="351461" cy="273521"/>
            </a:xfrm>
            <a:custGeom>
              <a:avLst/>
              <a:gdLst>
                <a:gd name="T0" fmla="*/ 30 w 71"/>
                <a:gd name="T1" fmla="*/ 33 h 55"/>
                <a:gd name="T2" fmla="*/ 18 w 71"/>
                <a:gd name="T3" fmla="*/ 6 h 55"/>
                <a:gd name="T4" fmla="*/ 6 w 71"/>
                <a:gd name="T5" fmla="*/ 2 h 55"/>
                <a:gd name="T6" fmla="*/ 2 w 71"/>
                <a:gd name="T7" fmla="*/ 14 h 55"/>
                <a:gd name="T8" fmla="*/ 20 w 71"/>
                <a:gd name="T9" fmla="*/ 50 h 55"/>
                <a:gd name="T10" fmla="*/ 25 w 71"/>
                <a:gd name="T11" fmla="*/ 55 h 55"/>
                <a:gd name="T12" fmla="*/ 27 w 71"/>
                <a:gd name="T13" fmla="*/ 55 h 55"/>
                <a:gd name="T14" fmla="*/ 33 w 71"/>
                <a:gd name="T15" fmla="*/ 53 h 55"/>
                <a:gd name="T16" fmla="*/ 67 w 71"/>
                <a:gd name="T17" fmla="*/ 27 h 55"/>
                <a:gd name="T18" fmla="*/ 69 w 71"/>
                <a:gd name="T19" fmla="*/ 15 h 55"/>
                <a:gd name="T20" fmla="*/ 56 w 71"/>
                <a:gd name="T21" fmla="*/ 13 h 55"/>
                <a:gd name="T22" fmla="*/ 30 w 71"/>
                <a:gd name="T23" fmla="*/ 3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1" h="55">
                  <a:moveTo>
                    <a:pt x="30" y="33"/>
                  </a:moveTo>
                  <a:cubicBezTo>
                    <a:pt x="18" y="6"/>
                    <a:pt x="18" y="6"/>
                    <a:pt x="18" y="6"/>
                  </a:cubicBezTo>
                  <a:cubicBezTo>
                    <a:pt x="16" y="2"/>
                    <a:pt x="10" y="0"/>
                    <a:pt x="6" y="2"/>
                  </a:cubicBezTo>
                  <a:cubicBezTo>
                    <a:pt x="2" y="4"/>
                    <a:pt x="0" y="10"/>
                    <a:pt x="2" y="14"/>
                  </a:cubicBezTo>
                  <a:cubicBezTo>
                    <a:pt x="20" y="50"/>
                    <a:pt x="20" y="50"/>
                    <a:pt x="20" y="50"/>
                  </a:cubicBezTo>
                  <a:cubicBezTo>
                    <a:pt x="21" y="53"/>
                    <a:pt x="23" y="54"/>
                    <a:pt x="25" y="55"/>
                  </a:cubicBezTo>
                  <a:cubicBezTo>
                    <a:pt x="26" y="55"/>
                    <a:pt x="27" y="55"/>
                    <a:pt x="27" y="55"/>
                  </a:cubicBezTo>
                  <a:cubicBezTo>
                    <a:pt x="29" y="55"/>
                    <a:pt x="31" y="55"/>
                    <a:pt x="33" y="53"/>
                  </a:cubicBezTo>
                  <a:cubicBezTo>
                    <a:pt x="67" y="27"/>
                    <a:pt x="67" y="27"/>
                    <a:pt x="67" y="27"/>
                  </a:cubicBezTo>
                  <a:cubicBezTo>
                    <a:pt x="71" y="24"/>
                    <a:pt x="71" y="18"/>
                    <a:pt x="69" y="15"/>
                  </a:cubicBezTo>
                  <a:cubicBezTo>
                    <a:pt x="66" y="11"/>
                    <a:pt x="60" y="10"/>
                    <a:pt x="56" y="13"/>
                  </a:cubicBezTo>
                  <a:lnTo>
                    <a:pt x="30" y="33"/>
                  </a:ln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defTabSz="914019">
                <a:defRPr/>
              </a:pPr>
              <a:endParaRPr lang="en-US" sz="2400" kern="0">
                <a:solidFill>
                  <a:sysClr val="windowText" lastClr="000000"/>
                </a:solidFill>
                <a:latin typeface="Segoe UI"/>
              </a:endParaRPr>
            </a:p>
          </p:txBody>
        </p:sp>
        <p:sp>
          <p:nvSpPr>
            <p:cNvPr id="12" name="Freeform 19"/>
            <p:cNvSpPr>
              <a:spLocks/>
            </p:cNvSpPr>
            <p:nvPr/>
          </p:nvSpPr>
          <p:spPr bwMode="black">
            <a:xfrm>
              <a:off x="4049796" y="3192221"/>
              <a:ext cx="119960" cy="218817"/>
            </a:xfrm>
            <a:custGeom>
              <a:avLst/>
              <a:gdLst>
                <a:gd name="T0" fmla="*/ 24 w 24"/>
                <a:gd name="T1" fmla="*/ 27 h 44"/>
                <a:gd name="T2" fmla="*/ 24 w 24"/>
                <a:gd name="T3" fmla="*/ 17 h 44"/>
                <a:gd name="T4" fmla="*/ 24 w 24"/>
                <a:gd name="T5" fmla="*/ 16 h 44"/>
                <a:gd name="T6" fmla="*/ 0 w 24"/>
                <a:gd name="T7" fmla="*/ 0 h 44"/>
                <a:gd name="T8" fmla="*/ 0 w 24"/>
                <a:gd name="T9" fmla="*/ 44 h 44"/>
                <a:gd name="T10" fmla="*/ 24 w 24"/>
                <a:gd name="T11" fmla="*/ 28 h 44"/>
                <a:gd name="T12" fmla="*/ 24 w 24"/>
                <a:gd name="T13" fmla="*/ 27 h 44"/>
              </a:gdLst>
              <a:ahLst/>
              <a:cxnLst>
                <a:cxn ang="0">
                  <a:pos x="T0" y="T1"/>
                </a:cxn>
                <a:cxn ang="0">
                  <a:pos x="T2" y="T3"/>
                </a:cxn>
                <a:cxn ang="0">
                  <a:pos x="T4" y="T5"/>
                </a:cxn>
                <a:cxn ang="0">
                  <a:pos x="T6" y="T7"/>
                </a:cxn>
                <a:cxn ang="0">
                  <a:pos x="T8" y="T9"/>
                </a:cxn>
                <a:cxn ang="0">
                  <a:pos x="T10" y="T11"/>
                </a:cxn>
                <a:cxn ang="0">
                  <a:pos x="T12" y="T13"/>
                </a:cxn>
              </a:cxnLst>
              <a:rect l="0" t="0" r="r" b="b"/>
              <a:pathLst>
                <a:path w="24" h="44">
                  <a:moveTo>
                    <a:pt x="24" y="27"/>
                  </a:moveTo>
                  <a:cubicBezTo>
                    <a:pt x="24" y="17"/>
                    <a:pt x="24" y="17"/>
                    <a:pt x="24" y="17"/>
                  </a:cubicBezTo>
                  <a:cubicBezTo>
                    <a:pt x="24" y="16"/>
                    <a:pt x="24" y="16"/>
                    <a:pt x="24" y="16"/>
                  </a:cubicBezTo>
                  <a:cubicBezTo>
                    <a:pt x="0" y="0"/>
                    <a:pt x="0" y="0"/>
                    <a:pt x="0" y="0"/>
                  </a:cubicBezTo>
                  <a:cubicBezTo>
                    <a:pt x="0" y="44"/>
                    <a:pt x="0" y="44"/>
                    <a:pt x="0" y="44"/>
                  </a:cubicBezTo>
                  <a:cubicBezTo>
                    <a:pt x="24" y="28"/>
                    <a:pt x="24" y="28"/>
                    <a:pt x="24" y="28"/>
                  </a:cubicBezTo>
                  <a:cubicBezTo>
                    <a:pt x="24" y="27"/>
                    <a:pt x="24" y="27"/>
                    <a:pt x="24" y="27"/>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defTabSz="914019">
                <a:defRPr/>
              </a:pPr>
              <a:endParaRPr lang="en-US" sz="2400" kern="0">
                <a:solidFill>
                  <a:sysClr val="windowText" lastClr="000000"/>
                </a:solidFill>
                <a:latin typeface="Segoe UI"/>
              </a:endParaRPr>
            </a:p>
          </p:txBody>
        </p:sp>
        <p:sp>
          <p:nvSpPr>
            <p:cNvPr id="13" name="Freeform 20"/>
            <p:cNvSpPr>
              <a:spLocks/>
            </p:cNvSpPr>
            <p:nvPr/>
          </p:nvSpPr>
          <p:spPr bwMode="black">
            <a:xfrm>
              <a:off x="4184488" y="3261652"/>
              <a:ext cx="90496" cy="79952"/>
            </a:xfrm>
            <a:custGeom>
              <a:avLst/>
              <a:gdLst>
                <a:gd name="T0" fmla="*/ 3 w 18"/>
                <a:gd name="T1" fmla="*/ 16 h 16"/>
                <a:gd name="T2" fmla="*/ 15 w 18"/>
                <a:gd name="T3" fmla="*/ 16 h 16"/>
                <a:gd name="T4" fmla="*/ 18 w 18"/>
                <a:gd name="T5" fmla="*/ 13 h 16"/>
                <a:gd name="T6" fmla="*/ 18 w 18"/>
                <a:gd name="T7" fmla="*/ 3 h 16"/>
                <a:gd name="T8" fmla="*/ 15 w 18"/>
                <a:gd name="T9" fmla="*/ 0 h 16"/>
                <a:gd name="T10" fmla="*/ 3 w 18"/>
                <a:gd name="T11" fmla="*/ 0 h 16"/>
                <a:gd name="T12" fmla="*/ 0 w 18"/>
                <a:gd name="T13" fmla="*/ 3 h 16"/>
                <a:gd name="T14" fmla="*/ 0 w 18"/>
                <a:gd name="T15" fmla="*/ 13 h 16"/>
                <a:gd name="T16" fmla="*/ 3 w 18"/>
                <a:gd name="T17"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6">
                  <a:moveTo>
                    <a:pt x="3" y="16"/>
                  </a:moveTo>
                  <a:cubicBezTo>
                    <a:pt x="15" y="16"/>
                    <a:pt x="15" y="16"/>
                    <a:pt x="15" y="16"/>
                  </a:cubicBezTo>
                  <a:cubicBezTo>
                    <a:pt x="17" y="16"/>
                    <a:pt x="18" y="15"/>
                    <a:pt x="18" y="13"/>
                  </a:cubicBezTo>
                  <a:cubicBezTo>
                    <a:pt x="18" y="3"/>
                    <a:pt x="18" y="3"/>
                    <a:pt x="18" y="3"/>
                  </a:cubicBezTo>
                  <a:cubicBezTo>
                    <a:pt x="18" y="1"/>
                    <a:pt x="17" y="0"/>
                    <a:pt x="15" y="0"/>
                  </a:cubicBezTo>
                  <a:cubicBezTo>
                    <a:pt x="3" y="0"/>
                    <a:pt x="3" y="0"/>
                    <a:pt x="3" y="0"/>
                  </a:cubicBezTo>
                  <a:cubicBezTo>
                    <a:pt x="1" y="0"/>
                    <a:pt x="0" y="1"/>
                    <a:pt x="0" y="3"/>
                  </a:cubicBezTo>
                  <a:cubicBezTo>
                    <a:pt x="0" y="13"/>
                    <a:pt x="0" y="13"/>
                    <a:pt x="0" y="13"/>
                  </a:cubicBezTo>
                  <a:cubicBezTo>
                    <a:pt x="0" y="15"/>
                    <a:pt x="1" y="16"/>
                    <a:pt x="3" y="16"/>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defTabSz="914019">
                <a:defRPr/>
              </a:pPr>
              <a:endParaRPr lang="en-US" sz="2400" kern="0">
                <a:solidFill>
                  <a:sysClr val="windowText" lastClr="000000"/>
                </a:solidFill>
                <a:latin typeface="Segoe UI"/>
              </a:endParaRPr>
            </a:p>
          </p:txBody>
        </p:sp>
        <p:sp>
          <p:nvSpPr>
            <p:cNvPr id="14" name="Freeform 21"/>
            <p:cNvSpPr>
              <a:spLocks/>
            </p:cNvSpPr>
            <p:nvPr/>
          </p:nvSpPr>
          <p:spPr bwMode="black">
            <a:xfrm>
              <a:off x="4005600" y="3173284"/>
              <a:ext cx="25255" cy="258793"/>
            </a:xfrm>
            <a:custGeom>
              <a:avLst/>
              <a:gdLst>
                <a:gd name="T0" fmla="*/ 3 w 5"/>
                <a:gd name="T1" fmla="*/ 0 h 52"/>
                <a:gd name="T2" fmla="*/ 2 w 5"/>
                <a:gd name="T3" fmla="*/ 0 h 52"/>
                <a:gd name="T4" fmla="*/ 0 w 5"/>
                <a:gd name="T5" fmla="*/ 2 h 52"/>
                <a:gd name="T6" fmla="*/ 0 w 5"/>
                <a:gd name="T7" fmla="*/ 50 h 52"/>
                <a:gd name="T8" fmla="*/ 2 w 5"/>
                <a:gd name="T9" fmla="*/ 52 h 52"/>
                <a:gd name="T10" fmla="*/ 3 w 5"/>
                <a:gd name="T11" fmla="*/ 52 h 52"/>
                <a:gd name="T12" fmla="*/ 5 w 5"/>
                <a:gd name="T13" fmla="*/ 50 h 52"/>
                <a:gd name="T14" fmla="*/ 5 w 5"/>
                <a:gd name="T15" fmla="*/ 2 h 52"/>
                <a:gd name="T16" fmla="*/ 3 w 5"/>
                <a:gd name="T1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52">
                  <a:moveTo>
                    <a:pt x="3" y="0"/>
                  </a:moveTo>
                  <a:cubicBezTo>
                    <a:pt x="2" y="0"/>
                    <a:pt x="2" y="0"/>
                    <a:pt x="2" y="0"/>
                  </a:cubicBezTo>
                  <a:cubicBezTo>
                    <a:pt x="1" y="0"/>
                    <a:pt x="0" y="1"/>
                    <a:pt x="0" y="2"/>
                  </a:cubicBezTo>
                  <a:cubicBezTo>
                    <a:pt x="0" y="50"/>
                    <a:pt x="0" y="50"/>
                    <a:pt x="0" y="50"/>
                  </a:cubicBezTo>
                  <a:cubicBezTo>
                    <a:pt x="0" y="51"/>
                    <a:pt x="1" y="52"/>
                    <a:pt x="2" y="52"/>
                  </a:cubicBezTo>
                  <a:cubicBezTo>
                    <a:pt x="3" y="52"/>
                    <a:pt x="3" y="52"/>
                    <a:pt x="3" y="52"/>
                  </a:cubicBezTo>
                  <a:cubicBezTo>
                    <a:pt x="4" y="52"/>
                    <a:pt x="5" y="51"/>
                    <a:pt x="5" y="50"/>
                  </a:cubicBezTo>
                  <a:cubicBezTo>
                    <a:pt x="5" y="2"/>
                    <a:pt x="5" y="2"/>
                    <a:pt x="5" y="2"/>
                  </a:cubicBezTo>
                  <a:cubicBezTo>
                    <a:pt x="5" y="1"/>
                    <a:pt x="4" y="0"/>
                    <a:pt x="3" y="0"/>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defTabSz="914019">
                <a:defRPr/>
              </a:pPr>
              <a:endParaRPr lang="en-US" sz="2400" kern="0">
                <a:solidFill>
                  <a:sysClr val="windowText" lastClr="000000"/>
                </a:solidFill>
                <a:latin typeface="Segoe UI"/>
              </a:endParaRPr>
            </a:p>
          </p:txBody>
        </p:sp>
      </p:grpSp>
      <p:grpSp>
        <p:nvGrpSpPr>
          <p:cNvPr id="15" name="Group 14"/>
          <p:cNvGrpSpPr/>
          <p:nvPr/>
        </p:nvGrpSpPr>
        <p:grpSpPr>
          <a:xfrm>
            <a:off x="3094220" y="3229955"/>
            <a:ext cx="1524000" cy="3139440"/>
            <a:chOff x="523683" y="3054079"/>
            <a:chExt cx="1524000" cy="3139440"/>
          </a:xfrm>
          <a:solidFill>
            <a:schemeClr val="accent2"/>
          </a:solidFill>
        </p:grpSpPr>
        <p:sp>
          <p:nvSpPr>
            <p:cNvPr id="16" name="Rectangle 15"/>
            <p:cNvSpPr/>
            <p:nvPr>
              <p:custDataLst>
                <p:tags r:id="rId6"/>
              </p:custDataLst>
            </p:nvPr>
          </p:nvSpPr>
          <p:spPr bwMode="auto">
            <a:xfrm>
              <a:off x="523683" y="3054079"/>
              <a:ext cx="1524000" cy="3139440"/>
            </a:xfrm>
            <a:prstGeom prst="rect">
              <a:avLst/>
            </a:prstGeom>
            <a:grpFill/>
            <a:ln w="10795" cap="flat" cmpd="sng" algn="ctr">
              <a:noFill/>
              <a:prstDash val="solid"/>
              <a:headEnd type="none" w="med" len="med"/>
              <a:tailEnd type="none" w="med" len="med"/>
            </a:ln>
            <a:effectLst/>
          </p:spPr>
          <p:txBody>
            <a:bodyPr vert="horz" wrap="square" lIns="140970" tIns="93980" rIns="140970" bIns="93980" numCol="1" rtlCol="0" anchor="b" anchorCtr="0" compatLnSpc="1">
              <a:prstTxWarp prst="textNoShape">
                <a:avLst/>
              </a:prstTxWarp>
            </a:bodyPr>
            <a:lstStyle/>
            <a:p>
              <a:pPr defTabSz="913719" fontAlgn="base">
                <a:spcBef>
                  <a:spcPct val="0"/>
                </a:spcBef>
                <a:spcAft>
                  <a:spcPct val="0"/>
                </a:spcAft>
                <a:defRPr/>
              </a:pPr>
              <a:r>
                <a:rPr lang="en-US" sz="1500" kern="0" dirty="0" err="1">
                  <a:gradFill flip="none" rotWithShape="1">
                    <a:gsLst>
                      <a:gs pos="0">
                        <a:srgbClr val="FFFFFF"/>
                      </a:gs>
                      <a:gs pos="100000">
                        <a:srgbClr val="FFFFFF"/>
                      </a:gs>
                    </a:gsLst>
                    <a:lin ang="5400000" scaled="0"/>
                    <a:tileRect/>
                  </a:gradFill>
                  <a:latin typeface="Segoe UI"/>
                </a:rPr>
                <a:t>Auth</a:t>
              </a:r>
              <a:endParaRPr lang="en-US" sz="1500" kern="0" dirty="0">
                <a:gradFill flip="none" rotWithShape="1">
                  <a:gsLst>
                    <a:gs pos="0">
                      <a:srgbClr val="FFFFFF"/>
                    </a:gs>
                    <a:gs pos="100000">
                      <a:srgbClr val="FFFFFF"/>
                    </a:gs>
                  </a:gsLst>
                  <a:lin ang="5400000" scaled="0"/>
                  <a:tileRect/>
                </a:gradFill>
                <a:latin typeface="Segoe UI"/>
              </a:endParaRPr>
            </a:p>
          </p:txBody>
        </p:sp>
        <p:sp>
          <p:nvSpPr>
            <p:cNvPr id="17" name="Freeform 164"/>
            <p:cNvSpPr>
              <a:spLocks noEditPoints="1"/>
            </p:cNvSpPr>
            <p:nvPr/>
          </p:nvSpPr>
          <p:spPr bwMode="black">
            <a:xfrm>
              <a:off x="847079" y="4011676"/>
              <a:ext cx="877207" cy="1216165"/>
            </a:xfrm>
            <a:custGeom>
              <a:avLst/>
              <a:gdLst>
                <a:gd name="T0" fmla="*/ 221 w 288"/>
                <a:gd name="T1" fmla="*/ 373 h 399"/>
                <a:gd name="T2" fmla="*/ 194 w 288"/>
                <a:gd name="T3" fmla="*/ 350 h 399"/>
                <a:gd name="T4" fmla="*/ 137 w 288"/>
                <a:gd name="T5" fmla="*/ 150 h 399"/>
                <a:gd name="T6" fmla="*/ 165 w 288"/>
                <a:gd name="T7" fmla="*/ 398 h 399"/>
                <a:gd name="T8" fmla="*/ 94 w 288"/>
                <a:gd name="T9" fmla="*/ 325 h 399"/>
                <a:gd name="T10" fmla="*/ 192 w 288"/>
                <a:gd name="T11" fmla="*/ 269 h 399"/>
                <a:gd name="T12" fmla="*/ 223 w 288"/>
                <a:gd name="T13" fmla="*/ 371 h 399"/>
                <a:gd name="T14" fmla="*/ 135 w 288"/>
                <a:gd name="T15" fmla="*/ 170 h 399"/>
                <a:gd name="T16" fmla="*/ 179 w 288"/>
                <a:gd name="T17" fmla="*/ 395 h 399"/>
                <a:gd name="T18" fmla="*/ 135 w 288"/>
                <a:gd name="T19" fmla="*/ 324 h 399"/>
                <a:gd name="T20" fmla="*/ 154 w 288"/>
                <a:gd name="T21" fmla="*/ 308 h 399"/>
                <a:gd name="T22" fmla="*/ 208 w 288"/>
                <a:gd name="T23" fmla="*/ 382 h 399"/>
                <a:gd name="T24" fmla="*/ 85 w 288"/>
                <a:gd name="T25" fmla="*/ 380 h 399"/>
                <a:gd name="T26" fmla="*/ 143 w 288"/>
                <a:gd name="T27" fmla="*/ 82 h 399"/>
                <a:gd name="T28" fmla="*/ 228 w 288"/>
                <a:gd name="T29" fmla="*/ 288 h 399"/>
                <a:gd name="T30" fmla="*/ 253 w 288"/>
                <a:gd name="T31" fmla="*/ 340 h 399"/>
                <a:gd name="T32" fmla="*/ 247 w 288"/>
                <a:gd name="T33" fmla="*/ 233 h 399"/>
                <a:gd name="T34" fmla="*/ 20 w 288"/>
                <a:gd name="T35" fmla="*/ 263 h 399"/>
                <a:gd name="T36" fmla="*/ 85 w 288"/>
                <a:gd name="T37" fmla="*/ 380 h 399"/>
                <a:gd name="T38" fmla="*/ 219 w 288"/>
                <a:gd name="T39" fmla="*/ 242 h 399"/>
                <a:gd name="T40" fmla="*/ 56 w 288"/>
                <a:gd name="T41" fmla="*/ 305 h 399"/>
                <a:gd name="T42" fmla="*/ 129 w 288"/>
                <a:gd name="T43" fmla="*/ 397 h 399"/>
                <a:gd name="T44" fmla="*/ 137 w 288"/>
                <a:gd name="T45" fmla="*/ 115 h 399"/>
                <a:gd name="T46" fmla="*/ 210 w 288"/>
                <a:gd name="T47" fmla="*/ 334 h 399"/>
                <a:gd name="T48" fmla="*/ 239 w 288"/>
                <a:gd name="T49" fmla="*/ 357 h 399"/>
                <a:gd name="T50" fmla="*/ 0 w 288"/>
                <a:gd name="T51" fmla="*/ 202 h 399"/>
                <a:gd name="T52" fmla="*/ 144 w 288"/>
                <a:gd name="T53" fmla="*/ 51 h 399"/>
                <a:gd name="T54" fmla="*/ 252 w 288"/>
                <a:gd name="T55" fmla="*/ 298 h 399"/>
                <a:gd name="T56" fmla="*/ 266 w 288"/>
                <a:gd name="T57" fmla="*/ 320 h 399"/>
                <a:gd name="T58" fmla="*/ 277 w 288"/>
                <a:gd name="T59" fmla="*/ 221 h 399"/>
                <a:gd name="T60" fmla="*/ 3 w 288"/>
                <a:gd name="T61" fmla="*/ 162 h 399"/>
                <a:gd name="T62" fmla="*/ 0 w 288"/>
                <a:gd name="T63" fmla="*/ 202 h 399"/>
                <a:gd name="T64" fmla="*/ 145 w 288"/>
                <a:gd name="T65" fmla="*/ 0 h 399"/>
                <a:gd name="T66" fmla="*/ 144 w 288"/>
                <a:gd name="T67" fmla="*/ 18 h 399"/>
                <a:gd name="T68" fmla="*/ 142 w 288"/>
                <a:gd name="T69" fmla="*/ 308 h 399"/>
                <a:gd name="T70" fmla="*/ 137 w 288"/>
                <a:gd name="T71" fmla="*/ 201 h 399"/>
                <a:gd name="T72" fmla="*/ 130 w 288"/>
                <a:gd name="T73" fmla="*/ 208 h 399"/>
                <a:gd name="T74" fmla="*/ 142 w 288"/>
                <a:gd name="T75" fmla="*/ 308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8" h="399">
                  <a:moveTo>
                    <a:pt x="223" y="371"/>
                  </a:moveTo>
                  <a:cubicBezTo>
                    <a:pt x="221" y="373"/>
                    <a:pt x="221" y="373"/>
                    <a:pt x="221" y="373"/>
                  </a:cubicBezTo>
                  <a:cubicBezTo>
                    <a:pt x="220" y="374"/>
                    <a:pt x="218" y="375"/>
                    <a:pt x="217" y="376"/>
                  </a:cubicBezTo>
                  <a:cubicBezTo>
                    <a:pt x="215" y="374"/>
                    <a:pt x="205" y="366"/>
                    <a:pt x="194" y="350"/>
                  </a:cubicBezTo>
                  <a:cubicBezTo>
                    <a:pt x="181" y="332"/>
                    <a:pt x="177" y="299"/>
                    <a:pt x="180" y="268"/>
                  </a:cubicBezTo>
                  <a:cubicBezTo>
                    <a:pt x="186" y="212"/>
                    <a:pt x="180" y="148"/>
                    <a:pt x="137" y="150"/>
                  </a:cubicBezTo>
                  <a:cubicBezTo>
                    <a:pt x="90" y="152"/>
                    <a:pt x="69" y="245"/>
                    <a:pt x="106" y="319"/>
                  </a:cubicBezTo>
                  <a:cubicBezTo>
                    <a:pt x="125" y="357"/>
                    <a:pt x="150" y="384"/>
                    <a:pt x="165" y="398"/>
                  </a:cubicBezTo>
                  <a:cubicBezTo>
                    <a:pt x="161" y="398"/>
                    <a:pt x="157" y="399"/>
                    <a:pt x="153" y="399"/>
                  </a:cubicBezTo>
                  <a:cubicBezTo>
                    <a:pt x="137" y="384"/>
                    <a:pt x="115" y="364"/>
                    <a:pt x="94" y="325"/>
                  </a:cubicBezTo>
                  <a:cubicBezTo>
                    <a:pt x="46" y="236"/>
                    <a:pt x="82" y="134"/>
                    <a:pt x="137" y="134"/>
                  </a:cubicBezTo>
                  <a:cubicBezTo>
                    <a:pt x="195" y="134"/>
                    <a:pt x="201" y="201"/>
                    <a:pt x="192" y="269"/>
                  </a:cubicBezTo>
                  <a:cubicBezTo>
                    <a:pt x="188" y="301"/>
                    <a:pt x="191" y="329"/>
                    <a:pt x="202" y="346"/>
                  </a:cubicBezTo>
                  <a:cubicBezTo>
                    <a:pt x="213" y="363"/>
                    <a:pt x="224" y="370"/>
                    <a:pt x="223" y="371"/>
                  </a:cubicBezTo>
                  <a:close/>
                  <a:moveTo>
                    <a:pt x="166" y="306"/>
                  </a:moveTo>
                  <a:cubicBezTo>
                    <a:pt x="163" y="275"/>
                    <a:pt x="185" y="172"/>
                    <a:pt x="135" y="170"/>
                  </a:cubicBezTo>
                  <a:cubicBezTo>
                    <a:pt x="104" y="169"/>
                    <a:pt x="77" y="248"/>
                    <a:pt x="125" y="329"/>
                  </a:cubicBezTo>
                  <a:cubicBezTo>
                    <a:pt x="143" y="361"/>
                    <a:pt x="166" y="383"/>
                    <a:pt x="179" y="395"/>
                  </a:cubicBezTo>
                  <a:cubicBezTo>
                    <a:pt x="182" y="394"/>
                    <a:pt x="185" y="393"/>
                    <a:pt x="188" y="392"/>
                  </a:cubicBezTo>
                  <a:cubicBezTo>
                    <a:pt x="177" y="381"/>
                    <a:pt x="153" y="358"/>
                    <a:pt x="135" y="324"/>
                  </a:cubicBezTo>
                  <a:cubicBezTo>
                    <a:pt x="101" y="266"/>
                    <a:pt x="110" y="186"/>
                    <a:pt x="135" y="186"/>
                  </a:cubicBezTo>
                  <a:cubicBezTo>
                    <a:pt x="168" y="186"/>
                    <a:pt x="149" y="268"/>
                    <a:pt x="154" y="308"/>
                  </a:cubicBezTo>
                  <a:cubicBezTo>
                    <a:pt x="160" y="352"/>
                    <a:pt x="187" y="377"/>
                    <a:pt x="200" y="386"/>
                  </a:cubicBezTo>
                  <a:cubicBezTo>
                    <a:pt x="203" y="385"/>
                    <a:pt x="205" y="384"/>
                    <a:pt x="208" y="382"/>
                  </a:cubicBezTo>
                  <a:cubicBezTo>
                    <a:pt x="199" y="375"/>
                    <a:pt x="170" y="350"/>
                    <a:pt x="166" y="306"/>
                  </a:cubicBezTo>
                  <a:close/>
                  <a:moveTo>
                    <a:pt x="85" y="380"/>
                  </a:moveTo>
                  <a:cubicBezTo>
                    <a:pt x="65" y="357"/>
                    <a:pt x="36" y="313"/>
                    <a:pt x="31" y="261"/>
                  </a:cubicBezTo>
                  <a:cubicBezTo>
                    <a:pt x="25" y="164"/>
                    <a:pt x="66" y="82"/>
                    <a:pt x="143" y="82"/>
                  </a:cubicBezTo>
                  <a:cubicBezTo>
                    <a:pt x="213" y="82"/>
                    <a:pt x="241" y="157"/>
                    <a:pt x="235" y="231"/>
                  </a:cubicBezTo>
                  <a:cubicBezTo>
                    <a:pt x="234" y="251"/>
                    <a:pt x="228" y="269"/>
                    <a:pt x="228" y="288"/>
                  </a:cubicBezTo>
                  <a:cubicBezTo>
                    <a:pt x="227" y="320"/>
                    <a:pt x="236" y="334"/>
                    <a:pt x="248" y="347"/>
                  </a:cubicBezTo>
                  <a:cubicBezTo>
                    <a:pt x="250" y="345"/>
                    <a:pt x="251" y="343"/>
                    <a:pt x="253" y="340"/>
                  </a:cubicBezTo>
                  <a:cubicBezTo>
                    <a:pt x="246" y="330"/>
                    <a:pt x="237" y="313"/>
                    <a:pt x="238" y="289"/>
                  </a:cubicBezTo>
                  <a:cubicBezTo>
                    <a:pt x="239" y="273"/>
                    <a:pt x="243" y="254"/>
                    <a:pt x="247" y="233"/>
                  </a:cubicBezTo>
                  <a:cubicBezTo>
                    <a:pt x="257" y="169"/>
                    <a:pt x="233" y="66"/>
                    <a:pt x="143" y="65"/>
                  </a:cubicBezTo>
                  <a:cubicBezTo>
                    <a:pt x="77" y="64"/>
                    <a:pt x="7" y="129"/>
                    <a:pt x="20" y="263"/>
                  </a:cubicBezTo>
                  <a:cubicBezTo>
                    <a:pt x="24" y="299"/>
                    <a:pt x="39" y="330"/>
                    <a:pt x="54" y="354"/>
                  </a:cubicBezTo>
                  <a:cubicBezTo>
                    <a:pt x="64" y="365"/>
                    <a:pt x="74" y="373"/>
                    <a:pt x="85" y="380"/>
                  </a:cubicBezTo>
                  <a:close/>
                  <a:moveTo>
                    <a:pt x="219" y="331"/>
                  </a:moveTo>
                  <a:cubicBezTo>
                    <a:pt x="211" y="309"/>
                    <a:pt x="212" y="277"/>
                    <a:pt x="219" y="242"/>
                  </a:cubicBezTo>
                  <a:cubicBezTo>
                    <a:pt x="228" y="183"/>
                    <a:pt x="216" y="99"/>
                    <a:pt x="137" y="99"/>
                  </a:cubicBezTo>
                  <a:cubicBezTo>
                    <a:pt x="73" y="99"/>
                    <a:pt x="16" y="198"/>
                    <a:pt x="56" y="305"/>
                  </a:cubicBezTo>
                  <a:cubicBezTo>
                    <a:pt x="72" y="346"/>
                    <a:pt x="96" y="376"/>
                    <a:pt x="113" y="393"/>
                  </a:cubicBezTo>
                  <a:cubicBezTo>
                    <a:pt x="118" y="395"/>
                    <a:pt x="123" y="396"/>
                    <a:pt x="129" y="397"/>
                  </a:cubicBezTo>
                  <a:cubicBezTo>
                    <a:pt x="113" y="382"/>
                    <a:pt x="84" y="348"/>
                    <a:pt x="67" y="300"/>
                  </a:cubicBezTo>
                  <a:cubicBezTo>
                    <a:pt x="37" y="213"/>
                    <a:pt x="79" y="116"/>
                    <a:pt x="137" y="115"/>
                  </a:cubicBezTo>
                  <a:cubicBezTo>
                    <a:pt x="189" y="114"/>
                    <a:pt x="216" y="168"/>
                    <a:pt x="208" y="239"/>
                  </a:cubicBezTo>
                  <a:cubicBezTo>
                    <a:pt x="201" y="274"/>
                    <a:pt x="200" y="310"/>
                    <a:pt x="210" y="334"/>
                  </a:cubicBezTo>
                  <a:cubicBezTo>
                    <a:pt x="217" y="351"/>
                    <a:pt x="228" y="359"/>
                    <a:pt x="233" y="363"/>
                  </a:cubicBezTo>
                  <a:cubicBezTo>
                    <a:pt x="235" y="361"/>
                    <a:pt x="237" y="359"/>
                    <a:pt x="239" y="357"/>
                  </a:cubicBezTo>
                  <a:cubicBezTo>
                    <a:pt x="235" y="354"/>
                    <a:pt x="225" y="347"/>
                    <a:pt x="219" y="331"/>
                  </a:cubicBezTo>
                  <a:close/>
                  <a:moveTo>
                    <a:pt x="0" y="202"/>
                  </a:moveTo>
                  <a:cubicBezTo>
                    <a:pt x="0" y="217"/>
                    <a:pt x="1" y="231"/>
                    <a:pt x="4" y="245"/>
                  </a:cubicBezTo>
                  <a:cubicBezTo>
                    <a:pt x="6" y="146"/>
                    <a:pt x="40" y="49"/>
                    <a:pt x="144" y="51"/>
                  </a:cubicBezTo>
                  <a:cubicBezTo>
                    <a:pt x="230" y="51"/>
                    <a:pt x="271" y="143"/>
                    <a:pt x="262" y="219"/>
                  </a:cubicBezTo>
                  <a:cubicBezTo>
                    <a:pt x="259" y="248"/>
                    <a:pt x="252" y="276"/>
                    <a:pt x="252" y="298"/>
                  </a:cubicBezTo>
                  <a:cubicBezTo>
                    <a:pt x="252" y="315"/>
                    <a:pt x="258" y="326"/>
                    <a:pt x="260" y="330"/>
                  </a:cubicBezTo>
                  <a:cubicBezTo>
                    <a:pt x="262" y="327"/>
                    <a:pt x="264" y="323"/>
                    <a:pt x="266" y="320"/>
                  </a:cubicBezTo>
                  <a:cubicBezTo>
                    <a:pt x="263" y="314"/>
                    <a:pt x="261" y="308"/>
                    <a:pt x="262" y="298"/>
                  </a:cubicBezTo>
                  <a:cubicBezTo>
                    <a:pt x="262" y="279"/>
                    <a:pt x="272" y="252"/>
                    <a:pt x="277" y="221"/>
                  </a:cubicBezTo>
                  <a:cubicBezTo>
                    <a:pt x="288" y="144"/>
                    <a:pt x="247" y="31"/>
                    <a:pt x="144" y="31"/>
                  </a:cubicBezTo>
                  <a:cubicBezTo>
                    <a:pt x="62" y="32"/>
                    <a:pt x="18" y="92"/>
                    <a:pt x="3" y="162"/>
                  </a:cubicBezTo>
                  <a:cubicBezTo>
                    <a:pt x="1" y="175"/>
                    <a:pt x="0" y="188"/>
                    <a:pt x="0" y="201"/>
                  </a:cubicBezTo>
                  <a:cubicBezTo>
                    <a:pt x="0" y="201"/>
                    <a:pt x="0" y="202"/>
                    <a:pt x="0" y="202"/>
                  </a:cubicBezTo>
                  <a:close/>
                  <a:moveTo>
                    <a:pt x="262" y="75"/>
                  </a:moveTo>
                  <a:cubicBezTo>
                    <a:pt x="244" y="44"/>
                    <a:pt x="206" y="0"/>
                    <a:pt x="145" y="0"/>
                  </a:cubicBezTo>
                  <a:cubicBezTo>
                    <a:pt x="108" y="0"/>
                    <a:pt x="80" y="18"/>
                    <a:pt x="58" y="40"/>
                  </a:cubicBezTo>
                  <a:cubicBezTo>
                    <a:pt x="60" y="39"/>
                    <a:pt x="91" y="18"/>
                    <a:pt x="144" y="18"/>
                  </a:cubicBezTo>
                  <a:cubicBezTo>
                    <a:pt x="220" y="18"/>
                    <a:pt x="262" y="75"/>
                    <a:pt x="262" y="75"/>
                  </a:cubicBezTo>
                  <a:close/>
                  <a:moveTo>
                    <a:pt x="142" y="308"/>
                  </a:moveTo>
                  <a:cubicBezTo>
                    <a:pt x="140" y="294"/>
                    <a:pt x="141" y="277"/>
                    <a:pt x="142" y="260"/>
                  </a:cubicBezTo>
                  <a:cubicBezTo>
                    <a:pt x="143" y="238"/>
                    <a:pt x="144" y="209"/>
                    <a:pt x="137" y="201"/>
                  </a:cubicBezTo>
                  <a:cubicBezTo>
                    <a:pt x="137" y="201"/>
                    <a:pt x="137" y="201"/>
                    <a:pt x="135" y="201"/>
                  </a:cubicBezTo>
                  <a:cubicBezTo>
                    <a:pt x="135" y="201"/>
                    <a:pt x="132" y="202"/>
                    <a:pt x="130" y="208"/>
                  </a:cubicBezTo>
                  <a:cubicBezTo>
                    <a:pt x="122" y="227"/>
                    <a:pt x="122" y="271"/>
                    <a:pt x="141" y="308"/>
                  </a:cubicBezTo>
                  <a:cubicBezTo>
                    <a:pt x="141" y="309"/>
                    <a:pt x="142" y="309"/>
                    <a:pt x="142" y="308"/>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pPr defTabSz="914019">
                <a:defRPr/>
              </a:pPr>
              <a:endParaRPr lang="en-US" sz="2400" kern="0">
                <a:solidFill>
                  <a:sysClr val="windowText" lastClr="000000"/>
                </a:solidFill>
                <a:latin typeface="Segoe UI"/>
              </a:endParaRPr>
            </a:p>
          </p:txBody>
        </p:sp>
      </p:grpSp>
      <p:grpSp>
        <p:nvGrpSpPr>
          <p:cNvPr id="18" name="Group 17"/>
          <p:cNvGrpSpPr/>
          <p:nvPr/>
        </p:nvGrpSpPr>
        <p:grpSpPr>
          <a:xfrm>
            <a:off x="4711380" y="3234185"/>
            <a:ext cx="1524000" cy="1524000"/>
            <a:chOff x="2155586" y="4666056"/>
            <a:chExt cx="1524000" cy="1524000"/>
          </a:xfrm>
          <a:solidFill>
            <a:schemeClr val="accent1"/>
          </a:solidFill>
        </p:grpSpPr>
        <p:sp>
          <p:nvSpPr>
            <p:cNvPr id="19" name="Rectangle 18"/>
            <p:cNvSpPr/>
            <p:nvPr>
              <p:custDataLst>
                <p:tags r:id="rId5"/>
              </p:custDataLst>
            </p:nvPr>
          </p:nvSpPr>
          <p:spPr bwMode="auto">
            <a:xfrm>
              <a:off x="2155586" y="4666056"/>
              <a:ext cx="1524000" cy="1524000"/>
            </a:xfrm>
            <a:prstGeom prst="rect">
              <a:avLst/>
            </a:prstGeom>
            <a:solidFill>
              <a:schemeClr val="accent2"/>
            </a:solidFill>
            <a:ln w="10795" cap="flat" cmpd="sng" algn="ctr">
              <a:noFill/>
              <a:prstDash val="solid"/>
              <a:headEnd type="none" w="med" len="med"/>
              <a:tailEnd type="none" w="med" len="med"/>
            </a:ln>
            <a:effectLst/>
          </p:spPr>
          <p:txBody>
            <a:bodyPr vert="horz" wrap="square" lIns="68580" tIns="45720" rIns="68580" bIns="45720" numCol="1" rtlCol="0" anchor="b" anchorCtr="0" compatLnSpc="1">
              <a:prstTxWarp prst="textNoShape">
                <a:avLst/>
              </a:prstTxWarp>
            </a:bodyPr>
            <a:lstStyle/>
            <a:p>
              <a:pPr defTabSz="913719" fontAlgn="base">
                <a:spcBef>
                  <a:spcPct val="0"/>
                </a:spcBef>
                <a:spcAft>
                  <a:spcPct val="0"/>
                </a:spcAft>
                <a:defRPr/>
              </a:pPr>
              <a:r>
                <a:rPr lang="en-US" sz="1500" kern="0" dirty="0">
                  <a:gradFill flip="none" rotWithShape="1">
                    <a:gsLst>
                      <a:gs pos="0">
                        <a:srgbClr val="FFFFFF"/>
                      </a:gs>
                      <a:gs pos="100000">
                        <a:srgbClr val="FFFFFF"/>
                      </a:gs>
                    </a:gsLst>
                    <a:lin ang="5400000" scaled="0"/>
                    <a:tileRect/>
                  </a:gradFill>
                  <a:latin typeface="Segoe UI"/>
                </a:rPr>
                <a:t>Server </a:t>
              </a:r>
              <a:r>
                <a:rPr lang="en-US" sz="1500" kern="0" dirty="0" smtClean="0">
                  <a:gradFill flip="none" rotWithShape="1">
                    <a:gsLst>
                      <a:gs pos="0">
                        <a:srgbClr val="FFFFFF"/>
                      </a:gs>
                      <a:gs pos="100000">
                        <a:srgbClr val="FFFFFF"/>
                      </a:gs>
                    </a:gsLst>
                    <a:lin ang="5400000" scaled="0"/>
                    <a:tileRect/>
                  </a:gradFill>
                  <a:latin typeface="Segoe UI"/>
                </a:rPr>
                <a:t>Scripts + Custom API</a:t>
              </a:r>
              <a:endParaRPr lang="en-US" sz="1500" kern="0" dirty="0">
                <a:gradFill flip="none" rotWithShape="1">
                  <a:gsLst>
                    <a:gs pos="0">
                      <a:srgbClr val="FFFFFF"/>
                    </a:gs>
                    <a:gs pos="100000">
                      <a:srgbClr val="FFFFFF"/>
                    </a:gs>
                  </a:gsLst>
                  <a:lin ang="5400000" scaled="0"/>
                  <a:tileRect/>
                </a:gradFill>
                <a:latin typeface="Segoe UI"/>
              </a:endParaRPr>
            </a:p>
          </p:txBody>
        </p:sp>
        <p:grpSp>
          <p:nvGrpSpPr>
            <p:cNvPr id="20" name="Group 19"/>
            <p:cNvGrpSpPr/>
            <p:nvPr/>
          </p:nvGrpSpPr>
          <p:grpSpPr bwMode="black">
            <a:xfrm>
              <a:off x="2405244" y="4837531"/>
              <a:ext cx="975049" cy="828286"/>
              <a:chOff x="5184775" y="70774"/>
              <a:chExt cx="1500188" cy="1220786"/>
            </a:xfrm>
            <a:grpFill/>
          </p:grpSpPr>
          <p:sp>
            <p:nvSpPr>
              <p:cNvPr id="21" name="Freeform 86"/>
              <p:cNvSpPr>
                <a:spLocks noEditPoints="1"/>
              </p:cNvSpPr>
              <p:nvPr/>
            </p:nvSpPr>
            <p:spPr bwMode="black">
              <a:xfrm>
                <a:off x="5184775" y="189836"/>
                <a:ext cx="1095375" cy="1101724"/>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19">
                  <a:defRPr/>
                </a:pPr>
                <a:endParaRPr lang="en-US" sz="1600" kern="0">
                  <a:solidFill>
                    <a:sysClr val="windowText" lastClr="000000"/>
                  </a:solidFill>
                  <a:latin typeface="Segoe UI"/>
                </a:endParaRPr>
              </a:p>
            </p:txBody>
          </p:sp>
          <p:sp>
            <p:nvSpPr>
              <p:cNvPr id="22" name="Oval 87"/>
              <p:cNvSpPr>
                <a:spLocks noChangeArrowheads="1"/>
              </p:cNvSpPr>
              <p:nvPr/>
            </p:nvSpPr>
            <p:spPr bwMode="black">
              <a:xfrm>
                <a:off x="5630862" y="658148"/>
                <a:ext cx="203200" cy="203200"/>
              </a:xfrm>
              <a:prstGeom prst="ellipse">
                <a:avLst/>
              </a:pr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19">
                  <a:defRPr/>
                </a:pPr>
                <a:endParaRPr lang="en-US" sz="1600" kern="0">
                  <a:solidFill>
                    <a:sysClr val="windowText" lastClr="000000"/>
                  </a:solidFill>
                  <a:latin typeface="Segoe UI"/>
                </a:endParaRPr>
              </a:p>
            </p:txBody>
          </p:sp>
          <p:sp>
            <p:nvSpPr>
              <p:cNvPr id="23" name="Freeform 88"/>
              <p:cNvSpPr>
                <a:spLocks noEditPoints="1"/>
              </p:cNvSpPr>
              <p:nvPr/>
            </p:nvSpPr>
            <p:spPr bwMode="black">
              <a:xfrm>
                <a:off x="6129338" y="70774"/>
                <a:ext cx="555625" cy="598489"/>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19">
                  <a:defRPr/>
                </a:pPr>
                <a:endParaRPr lang="en-US" sz="1600" kern="0">
                  <a:solidFill>
                    <a:sysClr val="windowText" lastClr="000000"/>
                  </a:solidFill>
                  <a:latin typeface="Segoe UI"/>
                </a:endParaRPr>
              </a:p>
            </p:txBody>
          </p:sp>
        </p:grpSp>
      </p:grpSp>
      <p:grpSp>
        <p:nvGrpSpPr>
          <p:cNvPr id="24" name="Group 23"/>
          <p:cNvGrpSpPr/>
          <p:nvPr/>
        </p:nvGrpSpPr>
        <p:grpSpPr>
          <a:xfrm>
            <a:off x="6330618" y="4845395"/>
            <a:ext cx="1524000" cy="1524000"/>
            <a:chOff x="3758005" y="4666056"/>
            <a:chExt cx="1524000" cy="1524000"/>
          </a:xfrm>
          <a:solidFill>
            <a:schemeClr val="accent2"/>
          </a:solidFill>
        </p:grpSpPr>
        <p:sp>
          <p:nvSpPr>
            <p:cNvPr id="25" name="Rectangle 24"/>
            <p:cNvSpPr/>
            <p:nvPr>
              <p:custDataLst>
                <p:tags r:id="rId4"/>
              </p:custDataLst>
            </p:nvPr>
          </p:nvSpPr>
          <p:spPr bwMode="auto">
            <a:xfrm>
              <a:off x="3758005" y="4666056"/>
              <a:ext cx="1524000" cy="1524000"/>
            </a:xfrm>
            <a:prstGeom prst="rect">
              <a:avLst/>
            </a:prstGeom>
            <a:grpFill/>
            <a:ln w="10795" cap="flat" cmpd="sng" algn="ctr">
              <a:noFill/>
              <a:prstDash val="solid"/>
              <a:headEnd type="none" w="med" len="med"/>
              <a:tailEnd type="none" w="med" len="med"/>
            </a:ln>
            <a:effectLst/>
          </p:spPr>
          <p:txBody>
            <a:bodyPr vert="horz" wrap="square" lIns="68580" tIns="45720" rIns="68580" bIns="45720" numCol="1" rtlCol="0" anchor="b" anchorCtr="0" compatLnSpc="1">
              <a:prstTxWarp prst="textNoShape">
                <a:avLst/>
              </a:prstTxWarp>
            </a:bodyPr>
            <a:lstStyle/>
            <a:p>
              <a:pPr defTabSz="913719" fontAlgn="base">
                <a:spcBef>
                  <a:spcPct val="0"/>
                </a:spcBef>
                <a:spcAft>
                  <a:spcPct val="0"/>
                </a:spcAft>
                <a:defRPr/>
              </a:pPr>
              <a:r>
                <a:rPr lang="en-US" sz="1500" kern="0" dirty="0" smtClean="0">
                  <a:gradFill flip="none" rotWithShape="1">
                    <a:gsLst>
                      <a:gs pos="0">
                        <a:srgbClr val="FFFFFF"/>
                      </a:gs>
                      <a:gs pos="100000">
                        <a:srgbClr val="FFFFFF"/>
                      </a:gs>
                    </a:gsLst>
                    <a:lin ang="5400000" scaled="0"/>
                    <a:tileRect/>
                  </a:gradFill>
                  <a:latin typeface="Segoe UI"/>
                </a:rPr>
                <a:t>Scheduler</a:t>
              </a:r>
              <a:endParaRPr lang="en-US" sz="1500" kern="0" dirty="0">
                <a:gradFill flip="none" rotWithShape="1">
                  <a:gsLst>
                    <a:gs pos="0">
                      <a:srgbClr val="FFFFFF"/>
                    </a:gs>
                    <a:gs pos="100000">
                      <a:srgbClr val="FFFFFF"/>
                    </a:gs>
                  </a:gsLst>
                  <a:lin ang="5400000" scaled="0"/>
                  <a:tileRect/>
                </a:gradFill>
                <a:latin typeface="Segoe UI"/>
              </a:endParaRPr>
            </a:p>
          </p:txBody>
        </p:sp>
        <p:pic>
          <p:nvPicPr>
            <p:cNvPr id="26" name="Picture 4" descr="C:\Users\Jonahs\Dropbox\Projects SCOTT\MEET Windows Azure\source\Background\tile-icon-cache.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63735" y="4942458"/>
              <a:ext cx="851488" cy="851488"/>
            </a:xfrm>
            <a:prstGeom prst="rect">
              <a:avLst/>
            </a:prstGeom>
            <a:grpFill/>
            <a:extLst/>
          </p:spPr>
        </p:pic>
      </p:grpSp>
      <p:grpSp>
        <p:nvGrpSpPr>
          <p:cNvPr id="27" name="Group 26"/>
          <p:cNvGrpSpPr/>
          <p:nvPr/>
        </p:nvGrpSpPr>
        <p:grpSpPr>
          <a:xfrm>
            <a:off x="3094220" y="1262447"/>
            <a:ext cx="6650548" cy="1945208"/>
            <a:chOff x="523683" y="1595421"/>
            <a:chExt cx="4975779" cy="1370389"/>
          </a:xfrm>
        </p:grpSpPr>
        <p:sp>
          <p:nvSpPr>
            <p:cNvPr id="28" name="Rectangle 27"/>
            <p:cNvSpPr/>
            <p:nvPr/>
          </p:nvSpPr>
          <p:spPr bwMode="auto">
            <a:xfrm>
              <a:off x="523683" y="1595421"/>
              <a:ext cx="4777177" cy="1298232"/>
            </a:xfrm>
            <a:prstGeom prst="rect">
              <a:avLst/>
            </a:prstGeom>
            <a:solidFill>
              <a:srgbClr val="FFFFFF"/>
            </a:solidFill>
            <a:ln w="10795" cap="flat" cmpd="sng" algn="ctr">
              <a:solidFill>
                <a:schemeClr val="bg2"/>
              </a:solid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3719" fontAlgn="base">
                <a:spcBef>
                  <a:spcPct val="0"/>
                </a:spcBef>
                <a:spcAft>
                  <a:spcPct val="0"/>
                </a:spcAft>
                <a:defRPr/>
              </a:pPr>
              <a:endParaRPr lang="en-US" sz="2000" kern="0" dirty="0">
                <a:gradFill>
                  <a:gsLst>
                    <a:gs pos="0">
                      <a:srgbClr val="FFFFFF"/>
                    </a:gs>
                    <a:gs pos="100000">
                      <a:srgbClr val="FFFFFF"/>
                    </a:gs>
                  </a:gsLst>
                  <a:lin ang="5400000" scaled="0"/>
                </a:gradFill>
                <a:latin typeface="Segoe UI"/>
              </a:endParaRPr>
            </a:p>
          </p:txBody>
        </p:sp>
        <p:pic>
          <p:nvPicPr>
            <p:cNvPr id="29" name="Picture 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490800" y="1814593"/>
              <a:ext cx="4008662" cy="1151217"/>
            </a:xfrm>
            <a:prstGeom prst="rect">
              <a:avLst/>
            </a:prstGeom>
            <a:noFill/>
            <a:ln w="9525">
              <a:no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pic>
      </p:grpSp>
      <p:grpSp>
        <p:nvGrpSpPr>
          <p:cNvPr id="30" name="Group 29"/>
          <p:cNvGrpSpPr/>
          <p:nvPr/>
        </p:nvGrpSpPr>
        <p:grpSpPr>
          <a:xfrm>
            <a:off x="7973725" y="3231289"/>
            <a:ext cx="1524000" cy="1524000"/>
            <a:chOff x="7973725" y="3231289"/>
            <a:chExt cx="1524000" cy="1524000"/>
          </a:xfrm>
          <a:solidFill>
            <a:schemeClr val="accent2"/>
          </a:solidFill>
        </p:grpSpPr>
        <p:sp>
          <p:nvSpPr>
            <p:cNvPr id="31" name="Rectangle 30"/>
            <p:cNvSpPr/>
            <p:nvPr>
              <p:custDataLst>
                <p:tags r:id="rId3"/>
              </p:custDataLst>
            </p:nvPr>
          </p:nvSpPr>
          <p:spPr bwMode="auto">
            <a:xfrm>
              <a:off x="7973725" y="3231289"/>
              <a:ext cx="1524000" cy="1524000"/>
            </a:xfrm>
            <a:prstGeom prst="rect">
              <a:avLst/>
            </a:prstGeom>
            <a:grpFill/>
            <a:ln w="10795" cap="flat" cmpd="sng" algn="ctr">
              <a:noFill/>
              <a:prstDash val="solid"/>
              <a:headEnd type="none" w="med" len="med"/>
              <a:tailEnd type="none" w="med" len="med"/>
            </a:ln>
            <a:effectLst/>
          </p:spPr>
          <p:txBody>
            <a:bodyPr vert="horz" wrap="square" lIns="68580" tIns="45720" rIns="68580" bIns="45720" numCol="1" rtlCol="0" anchor="b" anchorCtr="0" compatLnSpc="1">
              <a:prstTxWarp prst="textNoShape">
                <a:avLst/>
              </a:prstTxWarp>
            </a:bodyPr>
            <a:lstStyle/>
            <a:p>
              <a:pPr defTabSz="913719" fontAlgn="base">
                <a:spcBef>
                  <a:spcPct val="0"/>
                </a:spcBef>
                <a:spcAft>
                  <a:spcPct val="0"/>
                </a:spcAft>
                <a:defRPr/>
              </a:pPr>
              <a:r>
                <a:rPr lang="en-US" sz="1500" kern="0" dirty="0" smtClean="0">
                  <a:gradFill flip="none" rotWithShape="1">
                    <a:gsLst>
                      <a:gs pos="0">
                        <a:srgbClr val="FFFFFF"/>
                      </a:gs>
                      <a:gs pos="100000">
                        <a:srgbClr val="FFFFFF"/>
                      </a:gs>
                    </a:gsLst>
                    <a:lin ang="5400000" scaled="0"/>
                    <a:tileRect/>
                  </a:gradFill>
                  <a:latin typeface="Segoe UI"/>
                </a:rPr>
                <a:t>Logging &amp; </a:t>
              </a:r>
              <a:r>
                <a:rPr lang="en-US" sz="1500" kern="0" dirty="0" err="1" smtClean="0">
                  <a:gradFill flip="none" rotWithShape="1">
                    <a:gsLst>
                      <a:gs pos="0">
                        <a:srgbClr val="FFFFFF"/>
                      </a:gs>
                      <a:gs pos="100000">
                        <a:srgbClr val="FFFFFF"/>
                      </a:gs>
                    </a:gsLst>
                    <a:lin ang="5400000" scaled="0"/>
                    <a:tileRect/>
                  </a:gradFill>
                  <a:latin typeface="Segoe UI"/>
                </a:rPr>
                <a:t>Diag</a:t>
              </a:r>
              <a:endParaRPr lang="en-US" sz="1500" kern="0" dirty="0">
                <a:gradFill flip="none" rotWithShape="1">
                  <a:gsLst>
                    <a:gs pos="0">
                      <a:srgbClr val="FFFFFF"/>
                    </a:gs>
                    <a:gs pos="100000">
                      <a:srgbClr val="FFFFFF"/>
                    </a:gs>
                  </a:gsLst>
                  <a:lin ang="5400000" scaled="0"/>
                  <a:tileRect/>
                </a:gradFill>
                <a:latin typeface="Segoe UI"/>
              </a:endParaRPr>
            </a:p>
          </p:txBody>
        </p:sp>
        <p:grpSp>
          <p:nvGrpSpPr>
            <p:cNvPr id="32" name="Group 31"/>
            <p:cNvGrpSpPr/>
            <p:nvPr/>
          </p:nvGrpSpPr>
          <p:grpSpPr>
            <a:xfrm>
              <a:off x="8258106" y="3524595"/>
              <a:ext cx="851488" cy="827454"/>
              <a:chOff x="8258106" y="3524595"/>
              <a:chExt cx="851488" cy="827454"/>
            </a:xfrm>
            <a:grpFill/>
          </p:grpSpPr>
          <p:cxnSp>
            <p:nvCxnSpPr>
              <p:cNvPr id="33" name="Straight Connector 32"/>
              <p:cNvCxnSpPr/>
              <p:nvPr/>
            </p:nvCxnSpPr>
            <p:spPr>
              <a:xfrm>
                <a:off x="8258106" y="3912629"/>
                <a:ext cx="851488" cy="0"/>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258106" y="4024373"/>
                <a:ext cx="851488" cy="0"/>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258106" y="4131069"/>
                <a:ext cx="851488" cy="0"/>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8258106" y="4240022"/>
                <a:ext cx="851488" cy="0"/>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8258106" y="4352049"/>
                <a:ext cx="851488" cy="0"/>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38" name="Right Arrow 37"/>
              <p:cNvSpPr/>
              <p:nvPr/>
            </p:nvSpPr>
            <p:spPr bwMode="auto">
              <a:xfrm rot="5400000">
                <a:off x="8551541" y="3608273"/>
                <a:ext cx="226060" cy="219704"/>
              </a:xfrm>
              <a:prstGeom prst="rightArrow">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fontAlgn="base">
                  <a:spcBef>
                    <a:spcPct val="0"/>
                  </a:spcBef>
                  <a:spcAft>
                    <a:spcPct val="0"/>
                  </a:spcAft>
                </a:pPr>
                <a:endParaRPr lang="en-US" sz="2300" dirty="0">
                  <a:gradFill>
                    <a:gsLst>
                      <a:gs pos="0">
                        <a:srgbClr val="FFFFFF"/>
                      </a:gs>
                      <a:gs pos="100000">
                        <a:srgbClr val="FFFFFF"/>
                      </a:gs>
                    </a:gsLst>
                    <a:lin ang="5400000" scaled="0"/>
                  </a:gradFill>
                  <a:latin typeface="Segoe UI"/>
                </a:endParaRPr>
              </a:p>
            </p:txBody>
          </p:sp>
          <p:cxnSp>
            <p:nvCxnSpPr>
              <p:cNvPr id="39" name="Straight Connector 38"/>
              <p:cNvCxnSpPr/>
              <p:nvPr/>
            </p:nvCxnSpPr>
            <p:spPr>
              <a:xfrm>
                <a:off x="8258106" y="3524595"/>
                <a:ext cx="851488" cy="0"/>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grpSp>
      </p:grpSp>
      <p:grpSp>
        <p:nvGrpSpPr>
          <p:cNvPr id="40" name="Group 39"/>
          <p:cNvGrpSpPr/>
          <p:nvPr/>
        </p:nvGrpSpPr>
        <p:grpSpPr>
          <a:xfrm>
            <a:off x="7976225" y="4845395"/>
            <a:ext cx="1524000" cy="1524000"/>
            <a:chOff x="6325159" y="4845395"/>
            <a:chExt cx="1524000" cy="1524000"/>
          </a:xfrm>
          <a:solidFill>
            <a:schemeClr val="accent2"/>
          </a:solidFill>
        </p:grpSpPr>
        <p:sp>
          <p:nvSpPr>
            <p:cNvPr id="41" name="Rectangle 40"/>
            <p:cNvSpPr/>
            <p:nvPr>
              <p:custDataLst>
                <p:tags r:id="rId2"/>
              </p:custDataLst>
            </p:nvPr>
          </p:nvSpPr>
          <p:spPr bwMode="auto">
            <a:xfrm>
              <a:off x="6325159" y="4845395"/>
              <a:ext cx="1524000" cy="1524000"/>
            </a:xfrm>
            <a:prstGeom prst="rect">
              <a:avLst/>
            </a:prstGeom>
            <a:grpFill/>
            <a:ln w="10795" cap="flat" cmpd="sng" algn="ctr">
              <a:noFill/>
              <a:prstDash val="solid"/>
              <a:headEnd type="none" w="med" len="med"/>
              <a:tailEnd type="none" w="med" len="med"/>
            </a:ln>
            <a:effectLst/>
          </p:spPr>
          <p:txBody>
            <a:bodyPr vert="horz" wrap="square" lIns="68580" tIns="45720" rIns="68580" bIns="45720" numCol="1" rtlCol="0" anchor="b" anchorCtr="0" compatLnSpc="1">
              <a:prstTxWarp prst="textNoShape">
                <a:avLst/>
              </a:prstTxWarp>
            </a:bodyPr>
            <a:lstStyle/>
            <a:p>
              <a:pPr defTabSz="913719" fontAlgn="base">
                <a:spcBef>
                  <a:spcPct val="0"/>
                </a:spcBef>
                <a:spcAft>
                  <a:spcPct val="0"/>
                </a:spcAft>
                <a:defRPr/>
              </a:pPr>
              <a:r>
                <a:rPr lang="en-US" sz="1500" kern="0" dirty="0" smtClean="0">
                  <a:gradFill flip="none" rotWithShape="1">
                    <a:gsLst>
                      <a:gs pos="0">
                        <a:srgbClr val="FFFFFF"/>
                      </a:gs>
                      <a:gs pos="100000">
                        <a:srgbClr val="FFFFFF"/>
                      </a:gs>
                    </a:gsLst>
                    <a:lin ang="5400000" scaled="0"/>
                    <a:tileRect/>
                  </a:gradFill>
                  <a:latin typeface="Segoe UI"/>
                </a:rPr>
                <a:t>Scale</a:t>
              </a:r>
              <a:endParaRPr lang="en-US" sz="1500" kern="0" dirty="0">
                <a:gradFill flip="none" rotWithShape="1">
                  <a:gsLst>
                    <a:gs pos="0">
                      <a:srgbClr val="FFFFFF"/>
                    </a:gs>
                    <a:gs pos="100000">
                      <a:srgbClr val="FFFFFF"/>
                    </a:gs>
                  </a:gsLst>
                  <a:lin ang="5400000" scaled="0"/>
                  <a:tileRect/>
                </a:gradFill>
                <a:latin typeface="Segoe UI"/>
              </a:endParaRPr>
            </a:p>
          </p:txBody>
        </p:sp>
        <p:cxnSp>
          <p:nvCxnSpPr>
            <p:cNvPr id="42" name="Straight Connector 41"/>
            <p:cNvCxnSpPr/>
            <p:nvPr/>
          </p:nvCxnSpPr>
          <p:spPr>
            <a:xfrm flipV="1">
              <a:off x="6484821" y="5733040"/>
              <a:ext cx="309061" cy="1905"/>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V="1">
              <a:off x="7061488" y="5696011"/>
              <a:ext cx="247650" cy="3809"/>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V="1">
              <a:off x="6780161" y="5697346"/>
              <a:ext cx="71055" cy="36964"/>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6844248" y="5676391"/>
              <a:ext cx="105264" cy="203678"/>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V="1">
              <a:off x="6950335" y="5309600"/>
              <a:ext cx="65028" cy="580100"/>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7015565" y="5302442"/>
              <a:ext cx="62865" cy="413386"/>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V="1">
              <a:off x="7297708" y="5416563"/>
              <a:ext cx="328208" cy="284394"/>
            </a:xfrm>
            <a:prstGeom prst="straightConnector1">
              <a:avLst/>
            </a:prstGeom>
            <a:grpFill/>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grpSp>
      <p:pic>
        <p:nvPicPr>
          <p:cNvPr id="55" name="Picture 54"/>
          <p:cNvPicPr>
            <a:picLocks noChangeAspect="1"/>
          </p:cNvPicPr>
          <p:nvPr/>
        </p:nvPicPr>
        <p:blipFill>
          <a:blip r:embed="rId12"/>
          <a:stretch>
            <a:fillRect/>
          </a:stretch>
        </p:blipFill>
        <p:spPr>
          <a:xfrm>
            <a:off x="3246437" y="1363662"/>
            <a:ext cx="1562100" cy="1549400"/>
          </a:xfrm>
          <a:prstGeom prst="rect">
            <a:avLst/>
          </a:prstGeom>
        </p:spPr>
      </p:pic>
    </p:spTree>
    <p:extLst>
      <p:ext uri="{BB962C8B-B14F-4D97-AF65-F5344CB8AC3E}">
        <p14:creationId xmlns:p14="http://schemas.microsoft.com/office/powerpoint/2010/main" val="412666902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par>
                                <p:cTn id="8" presetID="10" presetClass="entr" presetSubtype="0" fill="hold" nodeType="withEffect">
                                  <p:stCondLst>
                                    <p:cond delay="0"/>
                                  </p:stCondLst>
                                  <p:childTnLst>
                                    <p:set>
                                      <p:cBhvr>
                                        <p:cTn id="9" dur="1" fill="hold">
                                          <p:stCondLst>
                                            <p:cond delay="0"/>
                                          </p:stCondLst>
                                        </p:cTn>
                                        <p:tgtEl>
                                          <p:spTgt spid="55"/>
                                        </p:tgtEl>
                                        <p:attrNameLst>
                                          <p:attrName>style.visibility</p:attrName>
                                        </p:attrNameLst>
                                      </p:cBhvr>
                                      <p:to>
                                        <p:strVal val="visible"/>
                                      </p:to>
                                    </p:set>
                                    <p:animEffect transition="in" filter="fade">
                                      <p:cBhvr>
                                        <p:cTn id="10" dur="500"/>
                                        <p:tgtEl>
                                          <p:spTgt spid="5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par>
                                <p:cTn id="21" presetID="10" presetClass="entr" presetSubtype="0" fill="hold"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500"/>
                                        <p:tgtEl>
                                          <p:spTgt spid="15"/>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fade">
                                      <p:cBhvr>
                                        <p:cTn id="33" dur="500"/>
                                        <p:tgtEl>
                                          <p:spTgt spid="18"/>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40"/>
                                        </p:tgtEl>
                                        <p:attrNameLst>
                                          <p:attrName>style.visibility</p:attrName>
                                        </p:attrNameLst>
                                      </p:cBhvr>
                                      <p:to>
                                        <p:strVal val="visible"/>
                                      </p:to>
                                    </p:set>
                                    <p:animEffect transition="in" filter="fade">
                                      <p:cBhvr>
                                        <p:cTn id="38" dur="500"/>
                                        <p:tgtEl>
                                          <p:spTgt spid="40"/>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30"/>
                                        </p:tgtEl>
                                        <p:attrNameLst>
                                          <p:attrName>style.visibility</p:attrName>
                                        </p:attrNameLst>
                                      </p:cBhvr>
                                      <p:to>
                                        <p:strVal val="visible"/>
                                      </p:to>
                                    </p:set>
                                    <p:animEffect transition="in" filter="fade">
                                      <p:cBhvr>
                                        <p:cTn id="43" dur="500"/>
                                        <p:tgtEl>
                                          <p:spTgt spid="30"/>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24"/>
                                        </p:tgtEl>
                                        <p:attrNameLst>
                                          <p:attrName>style.visibility</p:attrName>
                                        </p:attrNameLst>
                                      </p:cBhvr>
                                      <p:to>
                                        <p:strVal val="visible"/>
                                      </p:to>
                                    </p:set>
                                    <p:animEffect transition="in" filter="fade">
                                      <p:cBhvr>
                                        <p:cTn id="48"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402776"/>
            <a:ext cx="11149013" cy="761747"/>
          </a:xfrm>
        </p:spPr>
        <p:txBody>
          <a:bodyPr/>
          <a:lstStyle/>
          <a:p>
            <a:r>
              <a:rPr lang="en-US" dirty="0" smtClean="0"/>
              <a:t>Resources</a:t>
            </a:r>
            <a:endParaRPr lang="en-US" dirty="0"/>
          </a:p>
        </p:txBody>
      </p:sp>
      <p:sp>
        <p:nvSpPr>
          <p:cNvPr id="3" name="Text Placeholder 2"/>
          <p:cNvSpPr>
            <a:spLocks noGrp="1"/>
          </p:cNvSpPr>
          <p:nvPr>
            <p:ph type="body" sz="quarter" idx="10"/>
          </p:nvPr>
        </p:nvSpPr>
        <p:spPr>
          <a:xfrm>
            <a:off x="519112" y="1370525"/>
            <a:ext cx="11149013" cy="5258363"/>
          </a:xfrm>
        </p:spPr>
        <p:txBody>
          <a:bodyPr/>
          <a:lstStyle/>
          <a:p>
            <a:r>
              <a:rPr lang="en-US" sz="2400" dirty="0" smtClean="0"/>
              <a:t>Videos, Tutorials, Code Samples and More</a:t>
            </a:r>
          </a:p>
          <a:p>
            <a:r>
              <a:rPr lang="en-US" sz="2400" dirty="0" smtClean="0">
                <a:hlinkClick r:id="rId3"/>
              </a:rPr>
              <a:t>http://www.windowsazure.com/mobile</a:t>
            </a:r>
            <a:r>
              <a:rPr lang="en-US" sz="2400" dirty="0" smtClean="0"/>
              <a:t>  </a:t>
            </a:r>
          </a:p>
          <a:p>
            <a:endParaRPr lang="en-US" sz="2400" dirty="0"/>
          </a:p>
          <a:p>
            <a:r>
              <a:rPr lang="en-US" sz="2400" dirty="0"/>
              <a:t>Get a Windows Azure Free Trial </a:t>
            </a:r>
            <a:r>
              <a:rPr lang="en-US" sz="2400" dirty="0" smtClean="0"/>
              <a:t>Account</a:t>
            </a:r>
            <a:endParaRPr lang="en-US" sz="2400" dirty="0"/>
          </a:p>
          <a:p>
            <a:r>
              <a:rPr lang="en-US" sz="2400" dirty="0">
                <a:hlinkClick r:id="rId4"/>
              </a:rPr>
              <a:t>http://</a:t>
            </a:r>
            <a:r>
              <a:rPr lang="en-US" sz="2400" dirty="0" smtClean="0">
                <a:hlinkClick r:id="rId4"/>
              </a:rPr>
              <a:t>www.windowsazure.com</a:t>
            </a:r>
            <a:endParaRPr lang="en-US" sz="2400" dirty="0" smtClean="0"/>
          </a:p>
          <a:p>
            <a:endParaRPr lang="en-US" sz="2400" dirty="0"/>
          </a:p>
          <a:p>
            <a:r>
              <a:rPr lang="en-US" sz="2400" dirty="0"/>
              <a:t>I</a:t>
            </a:r>
            <a:r>
              <a:rPr lang="en-US" sz="2400" dirty="0" smtClean="0"/>
              <a:t>f you wanted to see how the </a:t>
            </a:r>
            <a:r>
              <a:rPr lang="en-US" sz="2400" dirty="0" err="1" smtClean="0"/>
              <a:t>NuGets</a:t>
            </a:r>
            <a:r>
              <a:rPr lang="en-US" sz="2400" dirty="0" smtClean="0"/>
              <a:t> are implemented </a:t>
            </a:r>
            <a:r>
              <a:rPr lang="en-US" sz="2400" dirty="0"/>
              <a:t>Client SDK source code on </a:t>
            </a:r>
            <a:r>
              <a:rPr lang="en-US" sz="2400" dirty="0" err="1"/>
              <a:t>GitHub</a:t>
            </a:r>
            <a:r>
              <a:rPr lang="en-US" sz="2400" dirty="0"/>
              <a:t> </a:t>
            </a:r>
            <a:endParaRPr lang="en-US" sz="2400" dirty="0" smtClean="0"/>
          </a:p>
          <a:p>
            <a:r>
              <a:rPr lang="en-US" sz="2400" dirty="0" smtClean="0">
                <a:hlinkClick r:id="rId5"/>
              </a:rPr>
              <a:t>https://github.com/WindowsAzure/azure-mobile-services</a:t>
            </a:r>
            <a:endParaRPr lang="en-US" sz="2400" dirty="0" smtClean="0"/>
          </a:p>
          <a:p>
            <a:endParaRPr lang="en-US" sz="2400" dirty="0"/>
          </a:p>
          <a:p>
            <a:r>
              <a:rPr lang="en-US" sz="2400" dirty="0" smtClean="0"/>
              <a:t>Contact Details</a:t>
            </a:r>
          </a:p>
          <a:p>
            <a:r>
              <a:rPr lang="en-US" sz="2400" dirty="0" smtClean="0">
                <a:hlinkClick r:id="rId6"/>
              </a:rPr>
              <a:t>mobileservices@microsoft.com</a:t>
            </a:r>
            <a:endParaRPr lang="en-US" sz="2400" dirty="0" smtClean="0"/>
          </a:p>
          <a:p>
            <a:r>
              <a:rPr lang="en-US" sz="2400" dirty="0" smtClean="0">
                <a:hlinkClick r:id="rId7"/>
              </a:rPr>
              <a:t>Feature Requests</a:t>
            </a:r>
            <a:endParaRPr lang="en-US" sz="2400" dirty="0" smtClean="0"/>
          </a:p>
        </p:txBody>
      </p:sp>
    </p:spTree>
    <p:extLst>
      <p:ext uri="{BB962C8B-B14F-4D97-AF65-F5344CB8AC3E}">
        <p14:creationId xmlns:p14="http://schemas.microsoft.com/office/powerpoint/2010/main" val="3071390895"/>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3275217"/>
      </p:ext>
    </p:extLst>
  </p:cSld>
  <p:clrMapOvr>
    <a:masterClrMapping/>
  </p:clrMapOvr>
  <p:transition spd="med">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3" name="Text Placeholder 2"/>
          <p:cNvSpPr>
            <a:spLocks noGrp="1"/>
          </p:cNvSpPr>
          <p:nvPr>
            <p:ph type="body" sz="quarter" idx="10"/>
          </p:nvPr>
        </p:nvSpPr>
        <p:spPr>
          <a:xfrm>
            <a:off x="519114" y="1905000"/>
            <a:ext cx="11149012" cy="4154984"/>
          </a:xfrm>
        </p:spPr>
        <p:txBody>
          <a:bodyPr/>
          <a:lstStyle/>
          <a:p>
            <a:r>
              <a:rPr lang="en-US" sz="6000" dirty="0" smtClean="0"/>
              <a:t>Slides in this section may be used to help cater to target level of audience and/or use to explain concepts</a:t>
            </a:r>
            <a:endParaRPr lang="en-US" sz="6000" dirty="0"/>
          </a:p>
        </p:txBody>
      </p:sp>
    </p:spTree>
    <p:extLst>
      <p:ext uri="{BB962C8B-B14F-4D97-AF65-F5344CB8AC3E}">
        <p14:creationId xmlns:p14="http://schemas.microsoft.com/office/powerpoint/2010/main" val="307102359"/>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402776"/>
            <a:ext cx="11149013" cy="620683"/>
          </a:xfrm>
        </p:spPr>
        <p:txBody>
          <a:bodyPr/>
          <a:lstStyle/>
          <a:p>
            <a:r>
              <a:rPr lang="en-US" sz="4400" dirty="0" smtClean="0"/>
              <a:t>Script Source Control</a:t>
            </a:r>
            <a:endParaRPr lang="en-US" sz="4400" dirty="0"/>
          </a:p>
        </p:txBody>
      </p:sp>
      <p:sp>
        <p:nvSpPr>
          <p:cNvPr id="3" name="Text Placeholder 2"/>
          <p:cNvSpPr>
            <a:spLocks noGrp="1"/>
          </p:cNvSpPr>
          <p:nvPr>
            <p:ph type="body" sz="quarter" idx="10"/>
          </p:nvPr>
        </p:nvSpPr>
        <p:spPr>
          <a:xfrm>
            <a:off x="519112" y="1151545"/>
            <a:ext cx="11149013" cy="5189113"/>
          </a:xfrm>
        </p:spPr>
        <p:txBody>
          <a:bodyPr/>
          <a:lstStyle/>
          <a:p>
            <a:r>
              <a:rPr lang="en-US" sz="3600" dirty="0" smtClean="0"/>
              <a:t>Handled through GIT repo</a:t>
            </a:r>
          </a:p>
          <a:p>
            <a:pPr marL="574675" indent="-571500">
              <a:buFont typeface="Arial"/>
              <a:buChar char="•"/>
            </a:pPr>
            <a:r>
              <a:rPr lang="en-US" sz="3600" dirty="0" smtClean="0"/>
              <a:t>Access to table, scheduler, custom API, shared scripts, and permissions</a:t>
            </a:r>
          </a:p>
          <a:p>
            <a:r>
              <a:rPr lang="en-US" sz="3600" dirty="0" smtClean="0"/>
              <a:t>Shared Scripts</a:t>
            </a:r>
          </a:p>
          <a:p>
            <a:pPr marL="574675" indent="-571500">
              <a:buFont typeface="Arial"/>
              <a:buChar char="•"/>
            </a:pPr>
            <a:r>
              <a:rPr lang="en-US" sz="3600" dirty="0" smtClean="0"/>
              <a:t>Make scripts accessible from other scripts</a:t>
            </a:r>
          </a:p>
          <a:p>
            <a:pPr marL="574675" indent="-571500">
              <a:buFont typeface="Arial"/>
              <a:buChar char="•"/>
            </a:pPr>
            <a:r>
              <a:rPr lang="en-US" sz="3600" dirty="0" smtClean="0"/>
              <a:t>Just like creating </a:t>
            </a:r>
            <a:r>
              <a:rPr lang="en-US" sz="3600" dirty="0" err="1" smtClean="0"/>
              <a:t>Node.js</a:t>
            </a:r>
            <a:r>
              <a:rPr lang="en-US" sz="3600" dirty="0" smtClean="0"/>
              <a:t> modules</a:t>
            </a:r>
          </a:p>
          <a:p>
            <a:r>
              <a:rPr lang="en-US" sz="3600" dirty="0" smtClean="0"/>
              <a:t>NPM</a:t>
            </a:r>
          </a:p>
          <a:p>
            <a:pPr marL="574675" indent="-571500">
              <a:buFont typeface="Arial"/>
              <a:buChar char="•"/>
            </a:pPr>
            <a:r>
              <a:rPr lang="en-US" sz="3600" dirty="0" smtClean="0"/>
              <a:t>Ability to use ‘</a:t>
            </a:r>
            <a:r>
              <a:rPr lang="en-US" sz="3600" dirty="0" err="1" smtClean="0"/>
              <a:t>npm</a:t>
            </a:r>
            <a:r>
              <a:rPr lang="en-US" sz="3600" dirty="0" smtClean="0"/>
              <a:t> install module’ to download NPM modules</a:t>
            </a:r>
            <a:endParaRPr lang="en-US" sz="3600" dirty="0"/>
          </a:p>
        </p:txBody>
      </p:sp>
    </p:spTree>
    <p:extLst>
      <p:ext uri="{BB962C8B-B14F-4D97-AF65-F5344CB8AC3E}">
        <p14:creationId xmlns:p14="http://schemas.microsoft.com/office/powerpoint/2010/main" val="3992684328"/>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402776"/>
            <a:ext cx="11149013" cy="761747"/>
          </a:xfrm>
        </p:spPr>
        <p:txBody>
          <a:bodyPr/>
          <a:lstStyle/>
          <a:p>
            <a:r>
              <a:rPr lang="en-US" dirty="0" smtClean="0"/>
              <a:t>Agenda</a:t>
            </a:r>
            <a:endParaRPr lang="en-US" dirty="0"/>
          </a:p>
        </p:txBody>
      </p:sp>
      <p:sp>
        <p:nvSpPr>
          <p:cNvPr id="4" name="Rectangle 3"/>
          <p:cNvSpPr/>
          <p:nvPr/>
        </p:nvSpPr>
        <p:spPr bwMode="auto">
          <a:xfrm>
            <a:off x="4396900" y="1973262"/>
            <a:ext cx="3524270" cy="11557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b="1" dirty="0" smtClean="0">
                <a:gradFill>
                  <a:gsLst>
                    <a:gs pos="0">
                      <a:srgbClr val="FFFFFF"/>
                    </a:gs>
                    <a:gs pos="100000">
                      <a:srgbClr val="FFFFFF"/>
                    </a:gs>
                  </a:gsLst>
                  <a:lin ang="5400000" scaled="0"/>
                </a:gradFill>
                <a:latin typeface="+mj-lt"/>
                <a:ea typeface="Segoe UI" pitchFamily="34" charset="0"/>
                <a:cs typeface="Segoe UI" pitchFamily="34" charset="0"/>
              </a:rPr>
              <a:t>Mobile Services</a:t>
            </a:r>
          </a:p>
        </p:txBody>
      </p:sp>
      <p:sp>
        <p:nvSpPr>
          <p:cNvPr id="5" name="Rectangle 4"/>
          <p:cNvSpPr/>
          <p:nvPr/>
        </p:nvSpPr>
        <p:spPr bwMode="auto">
          <a:xfrm>
            <a:off x="4396900" y="3244740"/>
            <a:ext cx="3524270" cy="115570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b="1" dirty="0" smtClean="0">
                <a:gradFill>
                  <a:gsLst>
                    <a:gs pos="0">
                      <a:srgbClr val="FFFFFF"/>
                    </a:gs>
                    <a:gs pos="100000">
                      <a:srgbClr val="FFFFFF"/>
                    </a:gs>
                  </a:gsLst>
                  <a:lin ang="5400000" scaled="0"/>
                </a:gradFill>
                <a:latin typeface="+mj-lt"/>
                <a:ea typeface="Segoe UI" pitchFamily="34" charset="0"/>
                <a:cs typeface="Segoe UI" pitchFamily="34" charset="0"/>
              </a:rPr>
              <a:t>Push Notifications</a:t>
            </a:r>
          </a:p>
        </p:txBody>
      </p:sp>
      <p:sp>
        <p:nvSpPr>
          <p:cNvPr id="6" name="Rectangle 5"/>
          <p:cNvSpPr/>
          <p:nvPr/>
        </p:nvSpPr>
        <p:spPr bwMode="auto">
          <a:xfrm>
            <a:off x="8514514" y="1973262"/>
            <a:ext cx="3524270" cy="11557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b="1" dirty="0" smtClean="0">
                <a:gradFill>
                  <a:gsLst>
                    <a:gs pos="0">
                      <a:srgbClr val="FFFFFF"/>
                    </a:gs>
                    <a:gs pos="100000">
                      <a:srgbClr val="FFFFFF"/>
                    </a:gs>
                  </a:gsLst>
                  <a:lin ang="5400000" scaled="0"/>
                </a:gradFill>
                <a:latin typeface="+mj-lt"/>
                <a:ea typeface="Segoe UI" pitchFamily="34" charset="0"/>
                <a:cs typeface="Segoe UI" pitchFamily="34" charset="0"/>
              </a:rPr>
              <a:t>Data Storage</a:t>
            </a:r>
          </a:p>
        </p:txBody>
      </p:sp>
      <p:sp>
        <p:nvSpPr>
          <p:cNvPr id="7" name="Rectangle 6"/>
          <p:cNvSpPr/>
          <p:nvPr/>
        </p:nvSpPr>
        <p:spPr bwMode="auto">
          <a:xfrm>
            <a:off x="8514514" y="3244740"/>
            <a:ext cx="3524270" cy="11557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b="1" dirty="0" err="1" smtClean="0">
                <a:gradFill>
                  <a:gsLst>
                    <a:gs pos="0">
                      <a:srgbClr val="FFFFFF"/>
                    </a:gs>
                    <a:gs pos="100000">
                      <a:srgbClr val="FFFFFF"/>
                    </a:gs>
                  </a:gsLst>
                  <a:lin ang="5400000" scaled="0"/>
                </a:gradFill>
                <a:latin typeface="+mj-lt"/>
                <a:ea typeface="Segoe UI" pitchFamily="34" charset="0"/>
                <a:cs typeface="Segoe UI" pitchFamily="34" charset="0"/>
              </a:rPr>
              <a:t>Auth</a:t>
            </a:r>
            <a:r>
              <a:rPr lang="en-US" sz="2800" b="1" dirty="0" smtClean="0">
                <a:gradFill>
                  <a:gsLst>
                    <a:gs pos="0">
                      <a:srgbClr val="FFFFFF"/>
                    </a:gs>
                    <a:gs pos="100000">
                      <a:srgbClr val="FFFFFF"/>
                    </a:gs>
                  </a:gsLst>
                  <a:lin ang="5400000" scaled="0"/>
                </a:gradFill>
                <a:latin typeface="+mj-lt"/>
                <a:ea typeface="Segoe UI" pitchFamily="34" charset="0"/>
                <a:cs typeface="Segoe UI" pitchFamily="34" charset="0"/>
              </a:rPr>
              <a:t>*</a:t>
            </a:r>
          </a:p>
        </p:txBody>
      </p:sp>
      <p:sp>
        <p:nvSpPr>
          <p:cNvPr id="8" name="Rectangle 7"/>
          <p:cNvSpPr/>
          <p:nvPr/>
        </p:nvSpPr>
        <p:spPr bwMode="auto">
          <a:xfrm>
            <a:off x="4394086" y="4553018"/>
            <a:ext cx="3524270" cy="1155700"/>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b="1" dirty="0" smtClean="0">
                <a:gradFill>
                  <a:gsLst>
                    <a:gs pos="0">
                      <a:srgbClr val="FFFFFF"/>
                    </a:gs>
                    <a:gs pos="100000">
                      <a:srgbClr val="FFFFFF"/>
                    </a:gs>
                  </a:gsLst>
                  <a:lin ang="5400000" scaled="0"/>
                </a:gradFill>
                <a:latin typeface="+mj-lt"/>
                <a:ea typeface="Segoe UI" pitchFamily="34" charset="0"/>
                <a:cs typeface="Segoe UI" pitchFamily="34" charset="0"/>
              </a:rPr>
              <a:t>Other Features and Scaling</a:t>
            </a:r>
          </a:p>
        </p:txBody>
      </p:sp>
      <p:sp>
        <p:nvSpPr>
          <p:cNvPr id="9" name="Rectangle 8"/>
          <p:cNvSpPr/>
          <p:nvPr/>
        </p:nvSpPr>
        <p:spPr bwMode="auto">
          <a:xfrm>
            <a:off x="8511700" y="4553018"/>
            <a:ext cx="3524270" cy="11557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b="1" dirty="0" smtClean="0">
                <a:gradFill>
                  <a:gsLst>
                    <a:gs pos="0">
                      <a:srgbClr val="FFFFFF"/>
                    </a:gs>
                    <a:gs pos="100000">
                      <a:srgbClr val="FFFFFF"/>
                    </a:gs>
                  </a:gsLst>
                  <a:lin ang="5400000" scaled="0"/>
                </a:gradFill>
                <a:latin typeface="+mj-lt"/>
                <a:ea typeface="Segoe UI" pitchFamily="34" charset="0"/>
                <a:cs typeface="Segoe UI" pitchFamily="34" charset="0"/>
              </a:rPr>
              <a:t>Questions</a:t>
            </a:r>
          </a:p>
        </p:txBody>
      </p:sp>
      <p:pic>
        <p:nvPicPr>
          <p:cNvPr id="10" name="Picture 9"/>
          <p:cNvPicPr>
            <a:picLocks noChangeAspect="1"/>
          </p:cNvPicPr>
          <p:nvPr/>
        </p:nvPicPr>
        <p:blipFill>
          <a:blip r:embed="rId3"/>
          <a:stretch>
            <a:fillRect/>
          </a:stretch>
        </p:blipFill>
        <p:spPr>
          <a:xfrm>
            <a:off x="434500" y="1820862"/>
            <a:ext cx="3499796" cy="3657600"/>
          </a:xfrm>
          <a:prstGeom prst="rect">
            <a:avLst/>
          </a:prstGeom>
        </p:spPr>
      </p:pic>
    </p:spTree>
    <p:extLst>
      <p:ext uri="{BB962C8B-B14F-4D97-AF65-F5344CB8AC3E}">
        <p14:creationId xmlns:p14="http://schemas.microsoft.com/office/powerpoint/2010/main" val="58239968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ppt_x"/>
                                          </p:val>
                                        </p:tav>
                                        <p:tav tm="100000">
                                          <p:val>
                                            <p:strVal val="#ppt_x"/>
                                          </p:val>
                                        </p:tav>
                                      </p:tavLst>
                                    </p:anim>
                                    <p:anim calcmode="lin" valueType="num">
                                      <p:cBhvr additive="base">
                                        <p:cTn id="28" dur="500" fill="hold"/>
                                        <p:tgtEl>
                                          <p:spTgt spid="8"/>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additive="base">
                                        <p:cTn id="32" dur="500" fill="hold"/>
                                        <p:tgtEl>
                                          <p:spTgt spid="9"/>
                                        </p:tgtEl>
                                        <p:attrNameLst>
                                          <p:attrName>ppt_x</p:attrName>
                                        </p:attrNameLst>
                                      </p:cBhvr>
                                      <p:tavLst>
                                        <p:tav tm="0">
                                          <p:val>
                                            <p:strVal val="#ppt_x"/>
                                          </p:val>
                                        </p:tav>
                                        <p:tav tm="100000">
                                          <p:val>
                                            <p:strVal val="#ppt_x"/>
                                          </p:val>
                                        </p:tav>
                                      </p:tavLst>
                                    </p:anim>
                                    <p:anim calcmode="lin" valueType="num">
                                      <p:cBhvr additive="base">
                                        <p:cTn id="33"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2776942" y="2932152"/>
            <a:ext cx="9021829" cy="1107996"/>
          </a:xfrm>
          <a:prstGeom prst="rect">
            <a:avLst/>
          </a:prstGeom>
        </p:spPr>
        <p:txBody>
          <a:bodyPr wrap="none">
            <a:spAutoFit/>
          </a:bodyPr>
          <a:lstStyle/>
          <a:p>
            <a:pPr lvl="0" defTabSz="914099" fontAlgn="base">
              <a:spcBef>
                <a:spcPct val="0"/>
              </a:spcBef>
              <a:spcAft>
                <a:spcPct val="0"/>
              </a:spcAft>
            </a:pPr>
            <a:r>
              <a:rPr lang="en-US" sz="6600" dirty="0" smtClean="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Source Control and NPM</a:t>
            </a:r>
            <a:endParaRPr lang="en-US" sz="66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92143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402776"/>
            <a:ext cx="11149013" cy="761747"/>
          </a:xfrm>
        </p:spPr>
        <p:txBody>
          <a:bodyPr/>
          <a:lstStyle/>
          <a:p>
            <a:r>
              <a:rPr lang="en-US" dirty="0" smtClean="0"/>
              <a:t>Command Line Tools</a:t>
            </a:r>
            <a:endParaRPr lang="en-US" dirty="0"/>
          </a:p>
        </p:txBody>
      </p:sp>
      <p:sp>
        <p:nvSpPr>
          <p:cNvPr id="3" name="Text Placeholder 2"/>
          <p:cNvSpPr>
            <a:spLocks noGrp="1"/>
          </p:cNvSpPr>
          <p:nvPr>
            <p:ph type="body" sz="quarter" idx="10"/>
          </p:nvPr>
        </p:nvSpPr>
        <p:spPr>
          <a:xfrm>
            <a:off x="519112" y="1370525"/>
            <a:ext cx="11149013" cy="564257"/>
          </a:xfrm>
        </p:spPr>
        <p:txBody>
          <a:bodyPr/>
          <a:lstStyle/>
          <a:p>
            <a:r>
              <a:rPr lang="en-US" dirty="0" smtClean="0"/>
              <a:t>Scriptable control from PowerShell / Bash</a:t>
            </a:r>
            <a:endParaRPr lang="en-US" dirty="0"/>
          </a:p>
        </p:txBody>
      </p:sp>
      <p:sp>
        <p:nvSpPr>
          <p:cNvPr id="4" name="Rectangle 3"/>
          <p:cNvSpPr/>
          <p:nvPr/>
        </p:nvSpPr>
        <p:spPr bwMode="auto">
          <a:xfrm>
            <a:off x="635000" y="2289617"/>
            <a:ext cx="5537200" cy="11557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Create / Delete Services</a:t>
            </a:r>
          </a:p>
        </p:txBody>
      </p:sp>
      <p:sp>
        <p:nvSpPr>
          <p:cNvPr id="5" name="Rectangle 4"/>
          <p:cNvSpPr/>
          <p:nvPr/>
        </p:nvSpPr>
        <p:spPr bwMode="auto">
          <a:xfrm>
            <a:off x="635000" y="3561095"/>
            <a:ext cx="5537200" cy="11557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Create / Update / Delete Tables and Permissions</a:t>
            </a:r>
          </a:p>
        </p:txBody>
      </p:sp>
      <p:sp>
        <p:nvSpPr>
          <p:cNvPr id="6" name="Rectangle 5"/>
          <p:cNvSpPr/>
          <p:nvPr/>
        </p:nvSpPr>
        <p:spPr bwMode="auto">
          <a:xfrm>
            <a:off x="6299200" y="2289617"/>
            <a:ext cx="5537200" cy="11557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Inspect / Delete Table Data</a:t>
            </a:r>
          </a:p>
        </p:txBody>
      </p:sp>
      <p:sp>
        <p:nvSpPr>
          <p:cNvPr id="7" name="Rectangle 6"/>
          <p:cNvSpPr/>
          <p:nvPr/>
        </p:nvSpPr>
        <p:spPr bwMode="auto">
          <a:xfrm>
            <a:off x="6299200" y="3561095"/>
            <a:ext cx="5537200" cy="115570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Create, / Upload / Delete Scripts</a:t>
            </a:r>
          </a:p>
        </p:txBody>
      </p:sp>
      <p:sp>
        <p:nvSpPr>
          <p:cNvPr id="8" name="Rectangle 7"/>
          <p:cNvSpPr/>
          <p:nvPr/>
        </p:nvSpPr>
        <p:spPr bwMode="auto">
          <a:xfrm>
            <a:off x="655637" y="4868862"/>
            <a:ext cx="5537200" cy="11557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Scale Up / Down Services</a:t>
            </a:r>
          </a:p>
        </p:txBody>
      </p:sp>
      <p:sp>
        <p:nvSpPr>
          <p:cNvPr id="9" name="Rectangle 8"/>
          <p:cNvSpPr/>
          <p:nvPr/>
        </p:nvSpPr>
        <p:spPr bwMode="auto">
          <a:xfrm>
            <a:off x="6319837" y="4868862"/>
            <a:ext cx="5537200" cy="11557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Much More!</a:t>
            </a:r>
          </a:p>
        </p:txBody>
      </p:sp>
    </p:spTree>
    <p:extLst>
      <p:ext uri="{BB962C8B-B14F-4D97-AF65-F5344CB8AC3E}">
        <p14:creationId xmlns:p14="http://schemas.microsoft.com/office/powerpoint/2010/main" val="295670007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ppt_x"/>
                                          </p:val>
                                        </p:tav>
                                        <p:tav tm="100000">
                                          <p:val>
                                            <p:strVal val="#ppt_x"/>
                                          </p:val>
                                        </p:tav>
                                      </p:tavLst>
                                    </p:anim>
                                    <p:anim calcmode="lin" valueType="num">
                                      <p:cBhvr additive="base">
                                        <p:cTn id="28" dur="500" fill="hold"/>
                                        <p:tgtEl>
                                          <p:spTgt spid="8"/>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additive="base">
                                        <p:cTn id="32" dur="500" fill="hold"/>
                                        <p:tgtEl>
                                          <p:spTgt spid="9"/>
                                        </p:tgtEl>
                                        <p:attrNameLst>
                                          <p:attrName>ppt_x</p:attrName>
                                        </p:attrNameLst>
                                      </p:cBhvr>
                                      <p:tavLst>
                                        <p:tav tm="0">
                                          <p:val>
                                            <p:strVal val="#ppt_x"/>
                                          </p:val>
                                        </p:tav>
                                        <p:tav tm="100000">
                                          <p:val>
                                            <p:strVal val="#ppt_x"/>
                                          </p:val>
                                        </p:tav>
                                      </p:tavLst>
                                    </p:anim>
                                    <p:anim calcmode="lin" valueType="num">
                                      <p:cBhvr additive="base">
                                        <p:cTn id="33"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2776942" y="2932152"/>
            <a:ext cx="5312572" cy="1107996"/>
          </a:xfrm>
          <a:prstGeom prst="rect">
            <a:avLst/>
          </a:prstGeom>
        </p:spPr>
        <p:txBody>
          <a:bodyPr wrap="none">
            <a:spAutoFit/>
          </a:bodyPr>
          <a:lstStyle/>
          <a:p>
            <a:pPr lvl="0" defTabSz="914099" fontAlgn="base">
              <a:spcBef>
                <a:spcPct val="0"/>
              </a:spcBef>
              <a:spcAft>
                <a:spcPct val="0"/>
              </a:spcAft>
            </a:pPr>
            <a:r>
              <a:rPr lang="en-US" sz="6600" dirty="0" smtClean="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Using the CLI</a:t>
            </a:r>
            <a:endParaRPr lang="en-US" sz="66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953599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 name="Right Arrow 23"/>
          <p:cNvSpPr/>
          <p:nvPr/>
        </p:nvSpPr>
        <p:spPr bwMode="auto">
          <a:xfrm>
            <a:off x="2671523" y="1609461"/>
            <a:ext cx="6897786" cy="405102"/>
          </a:xfrm>
          <a:prstGeom prst="rightArrow">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p>
            <a:r>
              <a:rPr lang="en-US" dirty="0" smtClean="0"/>
              <a:t>API Authorization</a:t>
            </a:r>
            <a:endParaRPr lang="en-US" dirty="0"/>
          </a:p>
        </p:txBody>
      </p:sp>
      <p:grpSp>
        <p:nvGrpSpPr>
          <p:cNvPr id="39" name="Group 38"/>
          <p:cNvGrpSpPr/>
          <p:nvPr/>
        </p:nvGrpSpPr>
        <p:grpSpPr>
          <a:xfrm>
            <a:off x="9672768" y="1308424"/>
            <a:ext cx="1000635" cy="4938658"/>
            <a:chOff x="9672768" y="1308424"/>
            <a:chExt cx="1000635" cy="4938658"/>
          </a:xfrm>
        </p:grpSpPr>
        <p:sp>
          <p:nvSpPr>
            <p:cNvPr id="4" name="Rectangle 3"/>
            <p:cNvSpPr/>
            <p:nvPr/>
          </p:nvSpPr>
          <p:spPr bwMode="auto">
            <a:xfrm>
              <a:off x="9672768" y="1308424"/>
              <a:ext cx="1000635" cy="493865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 name="TextBox 4"/>
            <p:cNvSpPr txBox="1"/>
            <p:nvPr/>
          </p:nvSpPr>
          <p:spPr>
            <a:xfrm>
              <a:off x="9813883" y="1513667"/>
              <a:ext cx="718404" cy="4552016"/>
            </a:xfrm>
            <a:prstGeom prst="rect">
              <a:avLst/>
            </a:prstGeom>
            <a:noFill/>
          </p:spPr>
          <p:txBody>
            <a:bodyPr wrap="square" lIns="0" tIns="0" rIns="0" bIns="0" rtlCol="0">
              <a:spAutoFit/>
            </a:bodyPr>
            <a:lstStyle/>
            <a:p>
              <a:pPr algn="ctr">
                <a:lnSpc>
                  <a:spcPct val="90000"/>
                </a:lnSpc>
                <a:spcBef>
                  <a:spcPct val="20000"/>
                </a:spcBef>
                <a:buSzPct val="80000"/>
              </a:pPr>
              <a:r>
                <a:rPr lang="en-US" sz="3600" b="1" dirty="0" smtClean="0">
                  <a:solidFill>
                    <a:schemeClr val="bg1"/>
                  </a:solidFill>
                </a:rPr>
                <a:t>R</a:t>
              </a:r>
            </a:p>
            <a:p>
              <a:pPr algn="ctr">
                <a:lnSpc>
                  <a:spcPct val="90000"/>
                </a:lnSpc>
                <a:spcBef>
                  <a:spcPct val="20000"/>
                </a:spcBef>
                <a:buSzPct val="80000"/>
              </a:pPr>
              <a:r>
                <a:rPr lang="en-US" sz="3600" b="1" dirty="0" smtClean="0">
                  <a:solidFill>
                    <a:schemeClr val="bg1"/>
                  </a:solidFill>
                </a:rPr>
                <a:t>E</a:t>
              </a:r>
              <a:br>
                <a:rPr lang="en-US" sz="3600" b="1" dirty="0" smtClean="0">
                  <a:solidFill>
                    <a:schemeClr val="bg1"/>
                  </a:solidFill>
                </a:rPr>
              </a:br>
              <a:r>
                <a:rPr lang="en-US" sz="3600" b="1" dirty="0" smtClean="0">
                  <a:solidFill>
                    <a:schemeClr val="bg1"/>
                  </a:solidFill>
                </a:rPr>
                <a:t>S</a:t>
              </a:r>
            </a:p>
            <a:p>
              <a:pPr algn="ctr">
                <a:lnSpc>
                  <a:spcPct val="90000"/>
                </a:lnSpc>
                <a:spcBef>
                  <a:spcPct val="20000"/>
                </a:spcBef>
                <a:buSzPct val="80000"/>
              </a:pPr>
              <a:r>
                <a:rPr lang="en-US" sz="3600" b="1" dirty="0" smtClean="0">
                  <a:solidFill>
                    <a:schemeClr val="bg1"/>
                  </a:solidFill>
                </a:rPr>
                <a:t>T</a:t>
              </a:r>
            </a:p>
            <a:p>
              <a:pPr algn="ctr">
                <a:lnSpc>
                  <a:spcPct val="90000"/>
                </a:lnSpc>
                <a:spcBef>
                  <a:spcPct val="20000"/>
                </a:spcBef>
                <a:buSzPct val="80000"/>
              </a:pPr>
              <a:endParaRPr lang="en-US" sz="3600" b="1" dirty="0">
                <a:solidFill>
                  <a:schemeClr val="bg1"/>
                </a:solidFill>
              </a:endParaRPr>
            </a:p>
            <a:p>
              <a:pPr algn="ctr">
                <a:lnSpc>
                  <a:spcPct val="90000"/>
                </a:lnSpc>
                <a:spcBef>
                  <a:spcPct val="20000"/>
                </a:spcBef>
                <a:buSzPct val="80000"/>
              </a:pPr>
              <a:r>
                <a:rPr lang="en-US" sz="3600" b="1" dirty="0" smtClean="0">
                  <a:solidFill>
                    <a:schemeClr val="bg1"/>
                  </a:solidFill>
                </a:rPr>
                <a:t>A</a:t>
              </a:r>
            </a:p>
            <a:p>
              <a:pPr algn="ctr">
                <a:lnSpc>
                  <a:spcPct val="90000"/>
                </a:lnSpc>
                <a:spcBef>
                  <a:spcPct val="20000"/>
                </a:spcBef>
                <a:buSzPct val="80000"/>
              </a:pPr>
              <a:r>
                <a:rPr lang="en-US" sz="3600" b="1" dirty="0" smtClean="0">
                  <a:solidFill>
                    <a:schemeClr val="bg1"/>
                  </a:solidFill>
                </a:rPr>
                <a:t>P</a:t>
              </a:r>
              <a:br>
                <a:rPr lang="en-US" sz="3600" b="1" dirty="0" smtClean="0">
                  <a:solidFill>
                    <a:schemeClr val="bg1"/>
                  </a:solidFill>
                </a:rPr>
              </a:br>
              <a:r>
                <a:rPr lang="en-US" sz="3600" b="1" dirty="0" smtClean="0">
                  <a:solidFill>
                    <a:schemeClr val="bg1"/>
                  </a:solidFill>
                </a:rPr>
                <a:t>I</a:t>
              </a:r>
            </a:p>
          </p:txBody>
        </p:sp>
      </p:grpSp>
      <p:grpSp>
        <p:nvGrpSpPr>
          <p:cNvPr id="40" name="Group 39"/>
          <p:cNvGrpSpPr/>
          <p:nvPr/>
        </p:nvGrpSpPr>
        <p:grpSpPr>
          <a:xfrm>
            <a:off x="11188190" y="1306892"/>
            <a:ext cx="1000635" cy="4938658"/>
            <a:chOff x="11188190" y="1306892"/>
            <a:chExt cx="1000635" cy="4938658"/>
          </a:xfrm>
        </p:grpSpPr>
        <p:sp>
          <p:nvSpPr>
            <p:cNvPr id="6" name="Rectangle 5"/>
            <p:cNvSpPr/>
            <p:nvPr/>
          </p:nvSpPr>
          <p:spPr bwMode="auto">
            <a:xfrm>
              <a:off x="11188190" y="1306892"/>
              <a:ext cx="1000635" cy="4938658"/>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 name="TextBox 6"/>
            <p:cNvSpPr txBox="1"/>
            <p:nvPr/>
          </p:nvSpPr>
          <p:spPr>
            <a:xfrm>
              <a:off x="11326120" y="1743039"/>
              <a:ext cx="718404" cy="3942619"/>
            </a:xfrm>
            <a:prstGeom prst="rect">
              <a:avLst/>
            </a:prstGeom>
            <a:noFill/>
          </p:spPr>
          <p:txBody>
            <a:bodyPr wrap="square" lIns="0" tIns="0" rIns="0" bIns="0" rtlCol="0">
              <a:spAutoFit/>
            </a:bodyPr>
            <a:lstStyle/>
            <a:p>
              <a:pPr algn="ctr">
                <a:lnSpc>
                  <a:spcPct val="90000"/>
                </a:lnSpc>
                <a:spcBef>
                  <a:spcPct val="20000"/>
                </a:spcBef>
                <a:buSzPct val="80000"/>
              </a:pPr>
              <a:r>
                <a:rPr lang="en-US" sz="3600" b="1" dirty="0" smtClean="0">
                  <a:solidFill>
                    <a:schemeClr val="bg1"/>
                  </a:solidFill>
                </a:rPr>
                <a:t>S</a:t>
              </a:r>
              <a:br>
                <a:rPr lang="en-US" sz="3600" b="1" dirty="0" smtClean="0">
                  <a:solidFill>
                    <a:schemeClr val="bg1"/>
                  </a:solidFill>
                </a:rPr>
              </a:br>
              <a:r>
                <a:rPr lang="en-US" sz="3600" b="1" dirty="0" smtClean="0">
                  <a:solidFill>
                    <a:schemeClr val="bg1"/>
                  </a:solidFill>
                </a:rPr>
                <a:t>C</a:t>
              </a:r>
            </a:p>
            <a:p>
              <a:pPr algn="ctr">
                <a:lnSpc>
                  <a:spcPct val="90000"/>
                </a:lnSpc>
                <a:spcBef>
                  <a:spcPct val="20000"/>
                </a:spcBef>
                <a:buSzPct val="80000"/>
              </a:pPr>
              <a:r>
                <a:rPr lang="en-US" sz="3600" b="1" dirty="0" smtClean="0">
                  <a:solidFill>
                    <a:schemeClr val="bg1"/>
                  </a:solidFill>
                </a:rPr>
                <a:t>R</a:t>
              </a:r>
              <a:br>
                <a:rPr lang="en-US" sz="3600" b="1" dirty="0" smtClean="0">
                  <a:solidFill>
                    <a:schemeClr val="bg1"/>
                  </a:solidFill>
                </a:rPr>
              </a:br>
              <a:r>
                <a:rPr lang="en-US" sz="3600" b="1" dirty="0" smtClean="0">
                  <a:solidFill>
                    <a:schemeClr val="bg1"/>
                  </a:solidFill>
                </a:rPr>
                <a:t>I</a:t>
              </a:r>
            </a:p>
            <a:p>
              <a:pPr algn="ctr">
                <a:lnSpc>
                  <a:spcPct val="90000"/>
                </a:lnSpc>
                <a:spcBef>
                  <a:spcPct val="20000"/>
                </a:spcBef>
                <a:buSzPct val="80000"/>
              </a:pPr>
              <a:r>
                <a:rPr lang="en-US" sz="3600" b="1" dirty="0" smtClean="0">
                  <a:solidFill>
                    <a:schemeClr val="bg1"/>
                  </a:solidFill>
                </a:rPr>
                <a:t>P</a:t>
              </a:r>
            </a:p>
            <a:p>
              <a:pPr algn="ctr">
                <a:lnSpc>
                  <a:spcPct val="90000"/>
                </a:lnSpc>
                <a:spcBef>
                  <a:spcPct val="20000"/>
                </a:spcBef>
                <a:buSzPct val="80000"/>
              </a:pPr>
              <a:r>
                <a:rPr lang="en-US" sz="3600" b="1" dirty="0" smtClean="0">
                  <a:solidFill>
                    <a:schemeClr val="bg1"/>
                  </a:solidFill>
                </a:rPr>
                <a:t>T</a:t>
              </a:r>
            </a:p>
            <a:p>
              <a:pPr algn="ctr">
                <a:lnSpc>
                  <a:spcPct val="90000"/>
                </a:lnSpc>
                <a:spcBef>
                  <a:spcPct val="20000"/>
                </a:spcBef>
                <a:buSzPct val="80000"/>
              </a:pPr>
              <a:r>
                <a:rPr lang="en-US" sz="3600" b="1" dirty="0">
                  <a:solidFill>
                    <a:schemeClr val="bg1"/>
                  </a:solidFill>
                </a:rPr>
                <a:t>S</a:t>
              </a:r>
              <a:endParaRPr lang="en-US" sz="3600" b="1" dirty="0" smtClean="0">
                <a:solidFill>
                  <a:schemeClr val="bg1"/>
                </a:solidFill>
              </a:endParaRPr>
            </a:p>
          </p:txBody>
        </p:sp>
      </p:grpSp>
      <p:grpSp>
        <p:nvGrpSpPr>
          <p:cNvPr id="43" name="Group 42"/>
          <p:cNvGrpSpPr/>
          <p:nvPr/>
        </p:nvGrpSpPr>
        <p:grpSpPr>
          <a:xfrm>
            <a:off x="6770435" y="1318491"/>
            <a:ext cx="1000635" cy="4938658"/>
            <a:chOff x="6770435" y="1318491"/>
            <a:chExt cx="1000635" cy="4938658"/>
          </a:xfrm>
        </p:grpSpPr>
        <p:sp>
          <p:nvSpPr>
            <p:cNvPr id="16" name="Rectangle 15"/>
            <p:cNvSpPr/>
            <p:nvPr/>
          </p:nvSpPr>
          <p:spPr bwMode="auto">
            <a:xfrm>
              <a:off x="6770435" y="1318491"/>
              <a:ext cx="1000635" cy="4938658"/>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7" name="TextBox 16"/>
            <p:cNvSpPr txBox="1"/>
            <p:nvPr/>
          </p:nvSpPr>
          <p:spPr>
            <a:xfrm>
              <a:off x="6912843" y="1709311"/>
              <a:ext cx="718404" cy="4243212"/>
            </a:xfrm>
            <a:prstGeom prst="rect">
              <a:avLst/>
            </a:prstGeom>
            <a:noFill/>
          </p:spPr>
          <p:txBody>
            <a:bodyPr wrap="square" lIns="0" tIns="0" rIns="0" bIns="0" rtlCol="0">
              <a:spAutoFit/>
            </a:bodyPr>
            <a:lstStyle/>
            <a:p>
              <a:pPr algn="ctr">
                <a:lnSpc>
                  <a:spcPct val="90000"/>
                </a:lnSpc>
                <a:spcBef>
                  <a:spcPct val="20000"/>
                </a:spcBef>
                <a:buSzPct val="80000"/>
              </a:pPr>
              <a:r>
                <a:rPr lang="en-US" sz="3200" b="1" dirty="0" smtClean="0">
                  <a:solidFill>
                    <a:schemeClr val="bg1"/>
                  </a:solidFill>
                </a:rPr>
                <a:t>S</a:t>
              </a:r>
            </a:p>
            <a:p>
              <a:pPr algn="ctr">
                <a:lnSpc>
                  <a:spcPct val="90000"/>
                </a:lnSpc>
                <a:spcBef>
                  <a:spcPct val="20000"/>
                </a:spcBef>
                <a:buSzPct val="80000"/>
              </a:pPr>
              <a:r>
                <a:rPr lang="en-US" sz="3200" b="1" dirty="0" smtClean="0">
                  <a:solidFill>
                    <a:schemeClr val="bg1"/>
                  </a:solidFill>
                </a:rPr>
                <a:t>E</a:t>
              </a:r>
            </a:p>
            <a:p>
              <a:pPr algn="ctr">
                <a:lnSpc>
                  <a:spcPct val="90000"/>
                </a:lnSpc>
                <a:spcBef>
                  <a:spcPct val="20000"/>
                </a:spcBef>
                <a:buSzPct val="80000"/>
              </a:pPr>
              <a:r>
                <a:rPr lang="en-US" sz="3200" b="1" dirty="0" smtClean="0">
                  <a:solidFill>
                    <a:schemeClr val="bg1"/>
                  </a:solidFill>
                </a:rPr>
                <a:t>C</a:t>
              </a:r>
            </a:p>
            <a:p>
              <a:pPr algn="ctr">
                <a:lnSpc>
                  <a:spcPct val="90000"/>
                </a:lnSpc>
                <a:spcBef>
                  <a:spcPct val="20000"/>
                </a:spcBef>
                <a:buSzPct val="80000"/>
              </a:pPr>
              <a:r>
                <a:rPr lang="en-US" sz="3200" b="1" dirty="0" smtClean="0">
                  <a:solidFill>
                    <a:schemeClr val="bg1"/>
                  </a:solidFill>
                </a:rPr>
                <a:t>U</a:t>
              </a:r>
            </a:p>
            <a:p>
              <a:pPr algn="ctr">
                <a:lnSpc>
                  <a:spcPct val="90000"/>
                </a:lnSpc>
                <a:spcBef>
                  <a:spcPct val="20000"/>
                </a:spcBef>
                <a:buSzPct val="80000"/>
              </a:pPr>
              <a:r>
                <a:rPr lang="en-US" sz="3200" b="1" dirty="0" smtClean="0">
                  <a:solidFill>
                    <a:schemeClr val="bg1"/>
                  </a:solidFill>
                </a:rPr>
                <a:t>R</a:t>
              </a:r>
            </a:p>
            <a:p>
              <a:pPr algn="ctr">
                <a:lnSpc>
                  <a:spcPct val="90000"/>
                </a:lnSpc>
                <a:spcBef>
                  <a:spcPct val="20000"/>
                </a:spcBef>
                <a:buSzPct val="80000"/>
              </a:pPr>
              <a:r>
                <a:rPr lang="en-US" sz="3200" b="1" dirty="0" smtClean="0">
                  <a:solidFill>
                    <a:schemeClr val="bg1"/>
                  </a:solidFill>
                </a:rPr>
                <a:t>I</a:t>
              </a:r>
            </a:p>
            <a:p>
              <a:pPr algn="ctr">
                <a:lnSpc>
                  <a:spcPct val="90000"/>
                </a:lnSpc>
                <a:spcBef>
                  <a:spcPct val="20000"/>
                </a:spcBef>
                <a:buSzPct val="80000"/>
              </a:pPr>
              <a:r>
                <a:rPr lang="en-US" sz="3200" b="1" dirty="0" smtClean="0">
                  <a:solidFill>
                    <a:schemeClr val="bg1"/>
                  </a:solidFill>
                </a:rPr>
                <a:t>T</a:t>
              </a:r>
            </a:p>
            <a:p>
              <a:pPr algn="ctr">
                <a:lnSpc>
                  <a:spcPct val="90000"/>
                </a:lnSpc>
                <a:spcBef>
                  <a:spcPct val="20000"/>
                </a:spcBef>
                <a:buSzPct val="80000"/>
              </a:pPr>
              <a:r>
                <a:rPr lang="en-US" sz="3200" b="1" dirty="0">
                  <a:solidFill>
                    <a:schemeClr val="bg1"/>
                  </a:solidFill>
                </a:rPr>
                <a:t>Y</a:t>
              </a:r>
              <a:endParaRPr lang="en-US" sz="3200" b="1" dirty="0" smtClean="0">
                <a:solidFill>
                  <a:schemeClr val="bg1"/>
                </a:solidFill>
              </a:endParaRPr>
            </a:p>
          </p:txBody>
        </p:sp>
      </p:grpSp>
      <p:grpSp>
        <p:nvGrpSpPr>
          <p:cNvPr id="46" name="Group 45"/>
          <p:cNvGrpSpPr/>
          <p:nvPr/>
        </p:nvGrpSpPr>
        <p:grpSpPr>
          <a:xfrm>
            <a:off x="153284" y="5277279"/>
            <a:ext cx="2255467" cy="963487"/>
            <a:chOff x="153284" y="5277279"/>
            <a:chExt cx="2255467" cy="963487"/>
          </a:xfrm>
        </p:grpSpPr>
        <p:sp>
          <p:nvSpPr>
            <p:cNvPr id="18" name="Rectangle 17"/>
            <p:cNvSpPr/>
            <p:nvPr/>
          </p:nvSpPr>
          <p:spPr bwMode="auto">
            <a:xfrm>
              <a:off x="153284" y="5277279"/>
              <a:ext cx="2255467" cy="96348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9" name="TextBox 18"/>
            <p:cNvSpPr txBox="1"/>
            <p:nvPr/>
          </p:nvSpPr>
          <p:spPr>
            <a:xfrm>
              <a:off x="273721" y="5583843"/>
              <a:ext cx="2025540" cy="394980"/>
            </a:xfrm>
            <a:prstGeom prst="rect">
              <a:avLst/>
            </a:prstGeom>
            <a:noFill/>
          </p:spPr>
          <p:txBody>
            <a:bodyPr wrap="square" lIns="0" tIns="0" rIns="0" bIns="0" rtlCol="0">
              <a:spAutoFit/>
            </a:bodyPr>
            <a:lstStyle/>
            <a:p>
              <a:pPr algn="ctr">
                <a:lnSpc>
                  <a:spcPct val="90000"/>
                </a:lnSpc>
                <a:spcBef>
                  <a:spcPct val="20000"/>
                </a:spcBef>
                <a:buSzPct val="80000"/>
              </a:pPr>
              <a:r>
                <a:rPr lang="en-US" sz="2800" b="1" dirty="0" smtClean="0">
                  <a:solidFill>
                    <a:srgbClr val="FFFFFF"/>
                  </a:solidFill>
                </a:rPr>
                <a:t>Admin</a:t>
              </a:r>
              <a:endParaRPr lang="en-US" sz="2800" b="1" dirty="0">
                <a:solidFill>
                  <a:srgbClr val="FFFFFF"/>
                </a:solidFill>
              </a:endParaRPr>
            </a:p>
          </p:txBody>
        </p:sp>
      </p:grpSp>
      <p:grpSp>
        <p:nvGrpSpPr>
          <p:cNvPr id="45" name="Group 44"/>
          <p:cNvGrpSpPr/>
          <p:nvPr/>
        </p:nvGrpSpPr>
        <p:grpSpPr>
          <a:xfrm>
            <a:off x="152400" y="3218043"/>
            <a:ext cx="2255467" cy="963487"/>
            <a:chOff x="152400" y="3218043"/>
            <a:chExt cx="2255467" cy="963487"/>
          </a:xfrm>
        </p:grpSpPr>
        <p:sp>
          <p:nvSpPr>
            <p:cNvPr id="20" name="Rectangle 19"/>
            <p:cNvSpPr/>
            <p:nvPr/>
          </p:nvSpPr>
          <p:spPr bwMode="auto">
            <a:xfrm>
              <a:off x="152400" y="3218043"/>
              <a:ext cx="2255467" cy="96348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1" name="TextBox 20"/>
            <p:cNvSpPr txBox="1"/>
            <p:nvPr/>
          </p:nvSpPr>
          <p:spPr>
            <a:xfrm>
              <a:off x="272837" y="3524607"/>
              <a:ext cx="2025540" cy="394980"/>
            </a:xfrm>
            <a:prstGeom prst="rect">
              <a:avLst/>
            </a:prstGeom>
            <a:noFill/>
          </p:spPr>
          <p:txBody>
            <a:bodyPr wrap="square" lIns="0" tIns="0" rIns="0" bIns="0" rtlCol="0">
              <a:spAutoFit/>
            </a:bodyPr>
            <a:lstStyle/>
            <a:p>
              <a:pPr algn="ctr">
                <a:lnSpc>
                  <a:spcPct val="90000"/>
                </a:lnSpc>
                <a:spcBef>
                  <a:spcPct val="20000"/>
                </a:spcBef>
                <a:buSzPct val="80000"/>
              </a:pPr>
              <a:r>
                <a:rPr lang="en-US" sz="2800" b="1" dirty="0" smtClean="0">
                  <a:solidFill>
                    <a:srgbClr val="FFFFFF"/>
                  </a:solidFill>
                </a:rPr>
                <a:t>App Key</a:t>
              </a:r>
              <a:endParaRPr lang="en-US" sz="2800" b="1" dirty="0">
                <a:solidFill>
                  <a:srgbClr val="FFFFFF"/>
                </a:solidFill>
              </a:endParaRPr>
            </a:p>
          </p:txBody>
        </p:sp>
      </p:grpSp>
      <p:grpSp>
        <p:nvGrpSpPr>
          <p:cNvPr id="44" name="Group 43"/>
          <p:cNvGrpSpPr/>
          <p:nvPr/>
        </p:nvGrpSpPr>
        <p:grpSpPr>
          <a:xfrm>
            <a:off x="152399" y="1312963"/>
            <a:ext cx="2255467" cy="963487"/>
            <a:chOff x="152399" y="1312963"/>
            <a:chExt cx="2255467" cy="963487"/>
          </a:xfrm>
        </p:grpSpPr>
        <p:sp>
          <p:nvSpPr>
            <p:cNvPr id="22" name="Rectangle 21"/>
            <p:cNvSpPr/>
            <p:nvPr/>
          </p:nvSpPr>
          <p:spPr bwMode="auto">
            <a:xfrm>
              <a:off x="152399" y="1312963"/>
              <a:ext cx="2255467" cy="96348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3" name="TextBox 22"/>
            <p:cNvSpPr txBox="1"/>
            <p:nvPr/>
          </p:nvSpPr>
          <p:spPr>
            <a:xfrm>
              <a:off x="272836" y="1619527"/>
              <a:ext cx="2025540" cy="394980"/>
            </a:xfrm>
            <a:prstGeom prst="rect">
              <a:avLst/>
            </a:prstGeom>
            <a:noFill/>
          </p:spPr>
          <p:txBody>
            <a:bodyPr wrap="square" lIns="0" tIns="0" rIns="0" bIns="0" rtlCol="0">
              <a:spAutoFit/>
            </a:bodyPr>
            <a:lstStyle/>
            <a:p>
              <a:pPr algn="ctr">
                <a:lnSpc>
                  <a:spcPct val="90000"/>
                </a:lnSpc>
                <a:spcBef>
                  <a:spcPct val="20000"/>
                </a:spcBef>
                <a:buSzPct val="80000"/>
              </a:pPr>
              <a:r>
                <a:rPr lang="en-US" sz="2800" b="1" dirty="0" smtClean="0">
                  <a:solidFill>
                    <a:srgbClr val="FFFFFF"/>
                  </a:solidFill>
                </a:rPr>
                <a:t>Everyone</a:t>
              </a:r>
              <a:endParaRPr lang="en-US" sz="2800" b="1" dirty="0">
                <a:solidFill>
                  <a:srgbClr val="FFFFFF"/>
                </a:solidFill>
              </a:endParaRPr>
            </a:p>
          </p:txBody>
        </p:sp>
      </p:grpSp>
      <p:sp>
        <p:nvSpPr>
          <p:cNvPr id="25" name="Right Arrow 24"/>
          <p:cNvSpPr/>
          <p:nvPr/>
        </p:nvSpPr>
        <p:spPr bwMode="auto">
          <a:xfrm>
            <a:off x="2670639" y="3163296"/>
            <a:ext cx="4008169" cy="405102"/>
          </a:xfrm>
          <a:prstGeom prst="rightArrow">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6" name="Right Arrow 25"/>
          <p:cNvSpPr/>
          <p:nvPr/>
        </p:nvSpPr>
        <p:spPr bwMode="auto">
          <a:xfrm flipH="1">
            <a:off x="2669755" y="3753644"/>
            <a:ext cx="4008169" cy="405102"/>
          </a:xfrm>
          <a:prstGeom prst="rightArrow">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0" name="Right Arrow 29"/>
          <p:cNvSpPr/>
          <p:nvPr/>
        </p:nvSpPr>
        <p:spPr bwMode="auto">
          <a:xfrm flipH="1">
            <a:off x="7773695" y="3673011"/>
            <a:ext cx="1909912" cy="320692"/>
          </a:xfrm>
          <a:prstGeom prst="rightArrow">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8" name="Right Arrow 27"/>
          <p:cNvSpPr/>
          <p:nvPr/>
        </p:nvSpPr>
        <p:spPr bwMode="auto">
          <a:xfrm>
            <a:off x="7788021" y="3280625"/>
            <a:ext cx="320716" cy="320692"/>
          </a:xfrm>
          <a:prstGeom prst="rightArrow">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9" name="Right Arrow 28"/>
          <p:cNvSpPr/>
          <p:nvPr/>
        </p:nvSpPr>
        <p:spPr bwMode="auto">
          <a:xfrm>
            <a:off x="9363775" y="3290688"/>
            <a:ext cx="320716" cy="320692"/>
          </a:xfrm>
          <a:prstGeom prst="rightArrow">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nvGrpSpPr>
          <p:cNvPr id="41" name="Group 40"/>
          <p:cNvGrpSpPr/>
          <p:nvPr/>
        </p:nvGrpSpPr>
        <p:grpSpPr>
          <a:xfrm>
            <a:off x="8100393" y="3217161"/>
            <a:ext cx="1260888" cy="963487"/>
            <a:chOff x="8100393" y="3217161"/>
            <a:chExt cx="1260888" cy="963487"/>
          </a:xfrm>
        </p:grpSpPr>
        <p:sp>
          <p:nvSpPr>
            <p:cNvPr id="27" name="Rectangle 26"/>
            <p:cNvSpPr/>
            <p:nvPr/>
          </p:nvSpPr>
          <p:spPr bwMode="auto">
            <a:xfrm>
              <a:off x="8100393" y="3217161"/>
              <a:ext cx="1260888" cy="963487"/>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1" name="TextBox 30"/>
            <p:cNvSpPr txBox="1"/>
            <p:nvPr/>
          </p:nvSpPr>
          <p:spPr>
            <a:xfrm>
              <a:off x="8156905" y="3560036"/>
              <a:ext cx="1160580" cy="253916"/>
            </a:xfrm>
            <a:prstGeom prst="rect">
              <a:avLst/>
            </a:prstGeom>
            <a:noFill/>
          </p:spPr>
          <p:txBody>
            <a:bodyPr wrap="square" lIns="0" tIns="0" rIns="0" bIns="0" rtlCol="0">
              <a:spAutoFit/>
            </a:bodyPr>
            <a:lstStyle/>
            <a:p>
              <a:pPr algn="ctr">
                <a:lnSpc>
                  <a:spcPct val="90000"/>
                </a:lnSpc>
                <a:spcBef>
                  <a:spcPct val="20000"/>
                </a:spcBef>
                <a:buSzPct val="80000"/>
              </a:pPr>
              <a:r>
                <a:rPr lang="en-US" sz="1800" b="1" dirty="0" smtClean="0">
                  <a:solidFill>
                    <a:srgbClr val="FFFFFF"/>
                  </a:solidFill>
                </a:rPr>
                <a:t>APP Key?</a:t>
              </a:r>
              <a:endParaRPr lang="en-US" sz="1800" b="1" dirty="0">
                <a:solidFill>
                  <a:srgbClr val="FFFFFF"/>
                </a:solidFill>
              </a:endParaRPr>
            </a:p>
          </p:txBody>
        </p:sp>
      </p:grpSp>
      <p:sp>
        <p:nvSpPr>
          <p:cNvPr id="32" name="Right Arrow 31"/>
          <p:cNvSpPr/>
          <p:nvPr/>
        </p:nvSpPr>
        <p:spPr bwMode="auto">
          <a:xfrm flipH="1">
            <a:off x="7783758" y="5730537"/>
            <a:ext cx="1909912" cy="320692"/>
          </a:xfrm>
          <a:prstGeom prst="rightArrow">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4" name="Right Arrow 33"/>
          <p:cNvSpPr/>
          <p:nvPr/>
        </p:nvSpPr>
        <p:spPr bwMode="auto">
          <a:xfrm>
            <a:off x="7798084" y="5338151"/>
            <a:ext cx="320716" cy="320692"/>
          </a:xfrm>
          <a:prstGeom prst="rightArrow">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5" name="Right Arrow 34"/>
          <p:cNvSpPr/>
          <p:nvPr/>
        </p:nvSpPr>
        <p:spPr bwMode="auto">
          <a:xfrm>
            <a:off x="9373838" y="5348214"/>
            <a:ext cx="320716" cy="320692"/>
          </a:xfrm>
          <a:prstGeom prst="rightArrow">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nvGrpSpPr>
          <p:cNvPr id="42" name="Group 41"/>
          <p:cNvGrpSpPr/>
          <p:nvPr/>
        </p:nvGrpSpPr>
        <p:grpSpPr>
          <a:xfrm>
            <a:off x="8110456" y="5274687"/>
            <a:ext cx="1260888" cy="963487"/>
            <a:chOff x="8110456" y="5274687"/>
            <a:chExt cx="1260888" cy="963487"/>
          </a:xfrm>
        </p:grpSpPr>
        <p:sp>
          <p:nvSpPr>
            <p:cNvPr id="33" name="Rectangle 32"/>
            <p:cNvSpPr/>
            <p:nvPr/>
          </p:nvSpPr>
          <p:spPr bwMode="auto">
            <a:xfrm>
              <a:off x="8110456" y="5274687"/>
              <a:ext cx="1260888" cy="963487"/>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6" name="TextBox 35"/>
            <p:cNvSpPr txBox="1"/>
            <p:nvPr/>
          </p:nvSpPr>
          <p:spPr>
            <a:xfrm>
              <a:off x="8166968" y="5490563"/>
              <a:ext cx="1160580" cy="558615"/>
            </a:xfrm>
            <a:prstGeom prst="rect">
              <a:avLst/>
            </a:prstGeom>
            <a:noFill/>
          </p:spPr>
          <p:txBody>
            <a:bodyPr wrap="square" lIns="0" tIns="0" rIns="0" bIns="0" rtlCol="0">
              <a:spAutoFit/>
            </a:bodyPr>
            <a:lstStyle/>
            <a:p>
              <a:pPr algn="ctr">
                <a:lnSpc>
                  <a:spcPct val="90000"/>
                </a:lnSpc>
                <a:spcBef>
                  <a:spcPct val="20000"/>
                </a:spcBef>
                <a:buSzPct val="80000"/>
              </a:pPr>
              <a:r>
                <a:rPr lang="en-US" sz="1800" b="1" dirty="0" smtClean="0">
                  <a:solidFill>
                    <a:srgbClr val="FFFFFF"/>
                  </a:solidFill>
                </a:rPr>
                <a:t>Master</a:t>
              </a:r>
            </a:p>
            <a:p>
              <a:pPr algn="ctr">
                <a:lnSpc>
                  <a:spcPct val="90000"/>
                </a:lnSpc>
                <a:spcBef>
                  <a:spcPct val="20000"/>
                </a:spcBef>
                <a:buSzPct val="80000"/>
              </a:pPr>
              <a:r>
                <a:rPr lang="en-US" sz="1800" b="1" dirty="0" smtClean="0">
                  <a:solidFill>
                    <a:srgbClr val="FFFFFF"/>
                  </a:solidFill>
                </a:rPr>
                <a:t>Key?</a:t>
              </a:r>
              <a:endParaRPr lang="en-US" sz="1800" b="1" dirty="0">
                <a:solidFill>
                  <a:srgbClr val="FFFFFF"/>
                </a:solidFill>
              </a:endParaRPr>
            </a:p>
          </p:txBody>
        </p:sp>
      </p:grpSp>
      <p:sp>
        <p:nvSpPr>
          <p:cNvPr id="37" name="Right Arrow 36"/>
          <p:cNvSpPr/>
          <p:nvPr/>
        </p:nvSpPr>
        <p:spPr bwMode="auto">
          <a:xfrm>
            <a:off x="2702600" y="5242675"/>
            <a:ext cx="4008169" cy="405102"/>
          </a:xfrm>
          <a:prstGeom prst="rightArrow">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8" name="Right Arrow 37"/>
          <p:cNvSpPr/>
          <p:nvPr/>
        </p:nvSpPr>
        <p:spPr bwMode="auto">
          <a:xfrm flipH="1">
            <a:off x="2701716" y="5833023"/>
            <a:ext cx="4008169" cy="405102"/>
          </a:xfrm>
          <a:prstGeom prst="rightArrow">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47" name="TextBox 46"/>
          <p:cNvSpPr txBox="1"/>
          <p:nvPr/>
        </p:nvSpPr>
        <p:spPr>
          <a:xfrm>
            <a:off x="357591" y="6390218"/>
            <a:ext cx="4601034" cy="282129"/>
          </a:xfrm>
          <a:prstGeom prst="rect">
            <a:avLst/>
          </a:prstGeom>
          <a:noFill/>
        </p:spPr>
        <p:txBody>
          <a:bodyPr wrap="square" lIns="0" tIns="0" rIns="0" bIns="0" rtlCol="0">
            <a:spAutoFit/>
          </a:bodyPr>
          <a:lstStyle/>
          <a:p>
            <a:pPr>
              <a:lnSpc>
                <a:spcPct val="90000"/>
              </a:lnSpc>
              <a:spcBef>
                <a:spcPct val="20000"/>
              </a:spcBef>
              <a:buSzPct val="80000"/>
            </a:pPr>
            <a:r>
              <a:rPr lang="en-US" sz="2000" dirty="0" smtClean="0">
                <a:gradFill>
                  <a:gsLst>
                    <a:gs pos="0">
                      <a:srgbClr val="292929">
                        <a:lumMod val="90000"/>
                        <a:lumOff val="10000"/>
                      </a:srgbClr>
                    </a:gs>
                    <a:gs pos="86000">
                      <a:srgbClr val="292929">
                        <a:lumMod val="90000"/>
                        <a:lumOff val="10000"/>
                      </a:srgbClr>
                    </a:gs>
                  </a:gsLst>
                  <a:lin ang="5400000" scaled="0"/>
                </a:gradFill>
              </a:rPr>
              <a:t>*Passes App Key / </a:t>
            </a:r>
            <a:r>
              <a:rPr lang="en-US" sz="2000" dirty="0" err="1" smtClean="0">
                <a:gradFill>
                  <a:gsLst>
                    <a:gs pos="0">
                      <a:srgbClr val="292929">
                        <a:lumMod val="90000"/>
                        <a:lumOff val="10000"/>
                      </a:srgbClr>
                    </a:gs>
                    <a:gs pos="86000">
                      <a:srgbClr val="292929">
                        <a:lumMod val="90000"/>
                        <a:lumOff val="10000"/>
                      </a:srgbClr>
                    </a:gs>
                  </a:gsLst>
                  <a:lin ang="5400000" scaled="0"/>
                </a:gradFill>
              </a:rPr>
              <a:t>Auth</a:t>
            </a:r>
            <a:r>
              <a:rPr lang="en-US" sz="2000" dirty="0" smtClean="0">
                <a:gradFill>
                  <a:gsLst>
                    <a:gs pos="0">
                      <a:srgbClr val="292929">
                        <a:lumMod val="90000"/>
                        <a:lumOff val="10000"/>
                      </a:srgbClr>
                    </a:gs>
                    <a:gs pos="86000">
                      <a:srgbClr val="292929">
                        <a:lumMod val="90000"/>
                        <a:lumOff val="10000"/>
                      </a:srgbClr>
                    </a:gs>
                  </a:gsLst>
                  <a:lin ang="5400000" scaled="0"/>
                </a:gradFill>
              </a:rPr>
              <a:t> user </a:t>
            </a:r>
            <a:r>
              <a:rPr lang="en-US" sz="2000" dirty="0" err="1" smtClean="0">
                <a:gradFill>
                  <a:gsLst>
                    <a:gs pos="0">
                      <a:srgbClr val="292929">
                        <a:lumMod val="90000"/>
                        <a:lumOff val="10000"/>
                      </a:srgbClr>
                    </a:gs>
                    <a:gs pos="86000">
                      <a:srgbClr val="292929">
                        <a:lumMod val="90000"/>
                        <a:lumOff val="10000"/>
                      </a:srgbClr>
                    </a:gs>
                  </a:gsLst>
                  <a:lin ang="5400000" scaled="0"/>
                </a:gradFill>
              </a:rPr>
              <a:t>rescritions</a:t>
            </a:r>
            <a:endParaRPr lang="en-US" sz="2000" dirty="0">
              <a:gradFill>
                <a:gsLst>
                  <a:gs pos="0">
                    <a:srgbClr val="292929">
                      <a:lumMod val="90000"/>
                      <a:lumOff val="10000"/>
                    </a:srgbClr>
                  </a:gs>
                  <a:gs pos="86000">
                    <a:srgbClr val="292929">
                      <a:lumMod val="90000"/>
                      <a:lumOff val="10000"/>
                    </a:srgbClr>
                  </a:gs>
                </a:gsLst>
                <a:lin ang="5400000" scaled="0"/>
              </a:gradFill>
            </a:endParaRPr>
          </a:p>
        </p:txBody>
      </p:sp>
      <p:sp>
        <p:nvSpPr>
          <p:cNvPr id="48" name="TextBox 47"/>
          <p:cNvSpPr txBox="1"/>
          <p:nvPr/>
        </p:nvSpPr>
        <p:spPr>
          <a:xfrm>
            <a:off x="352788" y="4332111"/>
            <a:ext cx="5164816" cy="282129"/>
          </a:xfrm>
          <a:prstGeom prst="rect">
            <a:avLst/>
          </a:prstGeom>
          <a:noFill/>
        </p:spPr>
        <p:txBody>
          <a:bodyPr wrap="square" lIns="0" tIns="0" rIns="0" bIns="0" rtlCol="0">
            <a:spAutoFit/>
          </a:bodyPr>
          <a:lstStyle/>
          <a:p>
            <a:pPr>
              <a:lnSpc>
                <a:spcPct val="90000"/>
              </a:lnSpc>
              <a:spcBef>
                <a:spcPct val="20000"/>
              </a:spcBef>
              <a:buSzPct val="80000"/>
            </a:pPr>
            <a:r>
              <a:rPr lang="en-US" sz="2000" dirty="0" smtClean="0">
                <a:gradFill>
                  <a:gsLst>
                    <a:gs pos="0">
                      <a:srgbClr val="292929">
                        <a:lumMod val="90000"/>
                        <a:lumOff val="10000"/>
                      </a:srgbClr>
                    </a:gs>
                    <a:gs pos="86000">
                      <a:srgbClr val="292929">
                        <a:lumMod val="90000"/>
                        <a:lumOff val="10000"/>
                      </a:srgbClr>
                    </a:gs>
                  </a:gsLst>
                  <a:lin ang="5400000" scaled="0"/>
                </a:gradFill>
              </a:rPr>
              <a:t>*should only be used during </a:t>
            </a:r>
            <a:r>
              <a:rPr lang="en-US" sz="2000" dirty="0" err="1" smtClean="0">
                <a:gradFill>
                  <a:gsLst>
                    <a:gs pos="0">
                      <a:srgbClr val="292929">
                        <a:lumMod val="90000"/>
                        <a:lumOff val="10000"/>
                      </a:srgbClr>
                    </a:gs>
                    <a:gs pos="86000">
                      <a:srgbClr val="292929">
                        <a:lumMod val="90000"/>
                        <a:lumOff val="10000"/>
                      </a:srgbClr>
                    </a:gs>
                  </a:gsLst>
                  <a:lin ang="5400000" scaled="0"/>
                </a:gradFill>
              </a:rPr>
              <a:t>dev</a:t>
            </a:r>
            <a:endParaRPr lang="en-US" sz="2000" dirty="0">
              <a:gradFill>
                <a:gsLst>
                  <a:gs pos="0">
                    <a:srgbClr val="292929">
                      <a:lumMod val="90000"/>
                      <a:lumOff val="10000"/>
                    </a:srgbClr>
                  </a:gs>
                  <a:gs pos="86000">
                    <a:srgbClr val="292929">
                      <a:lumMod val="90000"/>
                      <a:lumOff val="10000"/>
                    </a:srgbClr>
                  </a:gs>
                </a:gsLst>
                <a:lin ang="5400000" scaled="0"/>
              </a:gradFill>
            </a:endParaRPr>
          </a:p>
        </p:txBody>
      </p:sp>
      <p:sp>
        <p:nvSpPr>
          <p:cNvPr id="53" name="Right Arrow 52"/>
          <p:cNvSpPr/>
          <p:nvPr/>
        </p:nvSpPr>
        <p:spPr bwMode="auto">
          <a:xfrm>
            <a:off x="10788898" y="2123634"/>
            <a:ext cx="320716" cy="320692"/>
          </a:xfrm>
          <a:prstGeom prst="rightArrow">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4" name="Right Arrow 53"/>
          <p:cNvSpPr/>
          <p:nvPr/>
        </p:nvSpPr>
        <p:spPr bwMode="auto">
          <a:xfrm flipH="1">
            <a:off x="10785802" y="2938696"/>
            <a:ext cx="320716" cy="320692"/>
          </a:xfrm>
          <a:prstGeom prst="rightArrow">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5" name="Right Arrow 54"/>
          <p:cNvSpPr/>
          <p:nvPr/>
        </p:nvSpPr>
        <p:spPr bwMode="auto">
          <a:xfrm>
            <a:off x="10792618" y="3783611"/>
            <a:ext cx="320716" cy="320692"/>
          </a:xfrm>
          <a:prstGeom prst="rightArrow">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6" name="Right Arrow 55"/>
          <p:cNvSpPr/>
          <p:nvPr/>
        </p:nvSpPr>
        <p:spPr bwMode="auto">
          <a:xfrm flipH="1">
            <a:off x="10789522" y="4733773"/>
            <a:ext cx="320716" cy="320692"/>
          </a:xfrm>
          <a:prstGeom prst="rightArrow">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7" name="Lightning Bolt 56"/>
          <p:cNvSpPr/>
          <p:nvPr/>
        </p:nvSpPr>
        <p:spPr bwMode="auto">
          <a:xfrm>
            <a:off x="4269551" y="5714718"/>
            <a:ext cx="705587" cy="634969"/>
          </a:xfrm>
          <a:prstGeom prst="lightningBol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8" name="TextBox 57"/>
          <p:cNvSpPr txBox="1"/>
          <p:nvPr/>
        </p:nvSpPr>
        <p:spPr>
          <a:xfrm>
            <a:off x="4918091" y="5633659"/>
            <a:ext cx="1364635" cy="782778"/>
          </a:xfrm>
          <a:prstGeom prst="rect">
            <a:avLst/>
          </a:prstGeom>
          <a:noFill/>
        </p:spPr>
        <p:txBody>
          <a:bodyPr wrap="square" lIns="0" tIns="0" rIns="0" bIns="0" rtlCol="0">
            <a:spAutoFit/>
          </a:bodyPr>
          <a:lstStyle/>
          <a:p>
            <a:pPr algn="ctr">
              <a:lnSpc>
                <a:spcPct val="90000"/>
              </a:lnSpc>
              <a:spcBef>
                <a:spcPct val="20000"/>
              </a:spcBef>
              <a:buSzPct val="80000"/>
            </a:pPr>
            <a:r>
              <a:rPr lang="en-US" sz="2800" b="1" dirty="0" smtClean="0">
                <a:solidFill>
                  <a:schemeClr val="accent5"/>
                </a:solidFill>
              </a:rPr>
              <a:t>403 on deny</a:t>
            </a:r>
            <a:endParaRPr lang="en-US" sz="2800" b="1" dirty="0">
              <a:solidFill>
                <a:schemeClr val="accent5"/>
              </a:solidFill>
            </a:endParaRPr>
          </a:p>
        </p:txBody>
      </p:sp>
    </p:spTree>
    <p:extLst>
      <p:ext uri="{BB962C8B-B14F-4D97-AF65-F5344CB8AC3E}">
        <p14:creationId xmlns:p14="http://schemas.microsoft.com/office/powerpoint/2010/main" val="147108548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53"/>
                                        </p:tgtEl>
                                        <p:attrNameLst>
                                          <p:attrName>style.visibility</p:attrName>
                                        </p:attrNameLst>
                                      </p:cBhvr>
                                      <p:to>
                                        <p:strVal val="visible"/>
                                      </p:to>
                                    </p:set>
                                    <p:animEffect transition="in" filter="dissolve">
                                      <p:cBhvr>
                                        <p:cTn id="13" dur="500"/>
                                        <p:tgtEl>
                                          <p:spTgt spid="53"/>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54"/>
                                        </p:tgtEl>
                                        <p:attrNameLst>
                                          <p:attrName>style.visibility</p:attrName>
                                        </p:attrNameLst>
                                      </p:cBhvr>
                                      <p:to>
                                        <p:strVal val="visible"/>
                                      </p:to>
                                    </p:set>
                                    <p:animEffect transition="in" filter="dissolve">
                                      <p:cBhvr>
                                        <p:cTn id="16" dur="500"/>
                                        <p:tgtEl>
                                          <p:spTgt spid="54"/>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55"/>
                                        </p:tgtEl>
                                        <p:attrNameLst>
                                          <p:attrName>style.visibility</p:attrName>
                                        </p:attrNameLst>
                                      </p:cBhvr>
                                      <p:to>
                                        <p:strVal val="visible"/>
                                      </p:to>
                                    </p:set>
                                    <p:animEffect transition="in" filter="dissolve">
                                      <p:cBhvr>
                                        <p:cTn id="19" dur="500"/>
                                        <p:tgtEl>
                                          <p:spTgt spid="55"/>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56"/>
                                        </p:tgtEl>
                                        <p:attrNameLst>
                                          <p:attrName>style.visibility</p:attrName>
                                        </p:attrNameLst>
                                      </p:cBhvr>
                                      <p:to>
                                        <p:strVal val="visible"/>
                                      </p:to>
                                    </p:set>
                                    <p:animEffect transition="in" filter="dissolve">
                                      <p:cBhvr>
                                        <p:cTn id="22" dur="500"/>
                                        <p:tgtEl>
                                          <p:spTgt spid="56"/>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43"/>
                                        </p:tgtEl>
                                        <p:attrNameLst>
                                          <p:attrName>style.visibility</p:attrName>
                                        </p:attrNameLst>
                                      </p:cBhvr>
                                      <p:to>
                                        <p:strVal val="visible"/>
                                      </p:to>
                                    </p:set>
                                    <p:animEffect transition="in" filter="dissolve">
                                      <p:cBhvr>
                                        <p:cTn id="27" dur="500"/>
                                        <p:tgtEl>
                                          <p:spTgt spid="43"/>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44"/>
                                        </p:tgtEl>
                                        <p:attrNameLst>
                                          <p:attrName>style.visibility</p:attrName>
                                        </p:attrNameLst>
                                      </p:cBhvr>
                                      <p:to>
                                        <p:strVal val="visible"/>
                                      </p:to>
                                    </p:set>
                                    <p:animEffect transition="in" filter="dissolve">
                                      <p:cBhvr>
                                        <p:cTn id="32" dur="500"/>
                                        <p:tgtEl>
                                          <p:spTgt spid="44"/>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8" fill="hold" grpId="0" nodeType="clickEffect">
                                  <p:stCondLst>
                                    <p:cond delay="0"/>
                                  </p:stCondLst>
                                  <p:childTnLst>
                                    <p:set>
                                      <p:cBhvr>
                                        <p:cTn id="36" dur="1" fill="hold">
                                          <p:stCondLst>
                                            <p:cond delay="0"/>
                                          </p:stCondLst>
                                        </p:cTn>
                                        <p:tgtEl>
                                          <p:spTgt spid="24"/>
                                        </p:tgtEl>
                                        <p:attrNameLst>
                                          <p:attrName>style.visibility</p:attrName>
                                        </p:attrNameLst>
                                      </p:cBhvr>
                                      <p:to>
                                        <p:strVal val="visible"/>
                                      </p:to>
                                    </p:set>
                                    <p:anim calcmode="lin" valueType="num">
                                      <p:cBhvr additive="base">
                                        <p:cTn id="37" dur="500"/>
                                        <p:tgtEl>
                                          <p:spTgt spid="24"/>
                                        </p:tgtEl>
                                        <p:attrNameLst>
                                          <p:attrName>ppt_x</p:attrName>
                                        </p:attrNameLst>
                                      </p:cBhvr>
                                      <p:tavLst>
                                        <p:tav tm="0">
                                          <p:val>
                                            <p:strVal val="#ppt_x-#ppt_w*1.125000"/>
                                          </p:val>
                                        </p:tav>
                                        <p:tav tm="100000">
                                          <p:val>
                                            <p:strVal val="#ppt_x"/>
                                          </p:val>
                                        </p:tav>
                                      </p:tavLst>
                                    </p:anim>
                                    <p:animEffect transition="in" filter="wipe(right)">
                                      <p:cBhvr>
                                        <p:cTn id="38" dur="500"/>
                                        <p:tgtEl>
                                          <p:spTgt spid="24"/>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nodeType="clickEffect">
                                  <p:stCondLst>
                                    <p:cond delay="0"/>
                                  </p:stCondLst>
                                  <p:childTnLst>
                                    <p:set>
                                      <p:cBhvr>
                                        <p:cTn id="42" dur="1" fill="hold">
                                          <p:stCondLst>
                                            <p:cond delay="0"/>
                                          </p:stCondLst>
                                        </p:cTn>
                                        <p:tgtEl>
                                          <p:spTgt spid="45"/>
                                        </p:tgtEl>
                                        <p:attrNameLst>
                                          <p:attrName>style.visibility</p:attrName>
                                        </p:attrNameLst>
                                      </p:cBhvr>
                                      <p:to>
                                        <p:strVal val="visible"/>
                                      </p:to>
                                    </p:set>
                                    <p:animEffect transition="in" filter="dissolve">
                                      <p:cBhvr>
                                        <p:cTn id="43" dur="500"/>
                                        <p:tgtEl>
                                          <p:spTgt spid="45"/>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48"/>
                                        </p:tgtEl>
                                        <p:attrNameLst>
                                          <p:attrName>style.visibility</p:attrName>
                                        </p:attrNameLst>
                                      </p:cBhvr>
                                      <p:to>
                                        <p:strVal val="visible"/>
                                      </p:to>
                                    </p:set>
                                    <p:animEffect transition="in" filter="dissolve">
                                      <p:cBhvr>
                                        <p:cTn id="46" dur="500"/>
                                        <p:tgtEl>
                                          <p:spTgt spid="48"/>
                                        </p:tgtEl>
                                      </p:cBhvr>
                                    </p:animEffect>
                                  </p:childTnLst>
                                </p:cTn>
                              </p:par>
                            </p:childTnLst>
                          </p:cTn>
                        </p:par>
                      </p:childTnLst>
                    </p:cTn>
                  </p:par>
                  <p:par>
                    <p:cTn id="47" fill="hold">
                      <p:stCondLst>
                        <p:cond delay="indefinite"/>
                      </p:stCondLst>
                      <p:childTnLst>
                        <p:par>
                          <p:cTn id="48" fill="hold">
                            <p:stCondLst>
                              <p:cond delay="0"/>
                            </p:stCondLst>
                            <p:childTnLst>
                              <p:par>
                                <p:cTn id="49" presetID="12" presetClass="entr" presetSubtype="8" fill="hold" grpId="0" nodeType="clickEffect">
                                  <p:stCondLst>
                                    <p:cond delay="0"/>
                                  </p:stCondLst>
                                  <p:childTnLst>
                                    <p:set>
                                      <p:cBhvr>
                                        <p:cTn id="50" dur="1" fill="hold">
                                          <p:stCondLst>
                                            <p:cond delay="0"/>
                                          </p:stCondLst>
                                        </p:cTn>
                                        <p:tgtEl>
                                          <p:spTgt spid="25"/>
                                        </p:tgtEl>
                                        <p:attrNameLst>
                                          <p:attrName>style.visibility</p:attrName>
                                        </p:attrNameLst>
                                      </p:cBhvr>
                                      <p:to>
                                        <p:strVal val="visible"/>
                                      </p:to>
                                    </p:set>
                                    <p:anim calcmode="lin" valueType="num">
                                      <p:cBhvr additive="base">
                                        <p:cTn id="51" dur="500"/>
                                        <p:tgtEl>
                                          <p:spTgt spid="25"/>
                                        </p:tgtEl>
                                        <p:attrNameLst>
                                          <p:attrName>ppt_x</p:attrName>
                                        </p:attrNameLst>
                                      </p:cBhvr>
                                      <p:tavLst>
                                        <p:tav tm="0">
                                          <p:val>
                                            <p:strVal val="#ppt_x-#ppt_w*1.125000"/>
                                          </p:val>
                                        </p:tav>
                                        <p:tav tm="100000">
                                          <p:val>
                                            <p:strVal val="#ppt_x"/>
                                          </p:val>
                                        </p:tav>
                                      </p:tavLst>
                                    </p:anim>
                                    <p:animEffect transition="in" filter="wipe(right)">
                                      <p:cBhvr>
                                        <p:cTn id="52" dur="500"/>
                                        <p:tgtEl>
                                          <p:spTgt spid="25"/>
                                        </p:tgtEl>
                                      </p:cBhvr>
                                    </p:animEffect>
                                  </p:childTnLst>
                                </p:cTn>
                              </p:par>
                            </p:childTnLst>
                          </p:cTn>
                        </p:par>
                      </p:childTnLst>
                    </p:cTn>
                  </p:par>
                  <p:par>
                    <p:cTn id="53" fill="hold">
                      <p:stCondLst>
                        <p:cond delay="indefinite"/>
                      </p:stCondLst>
                      <p:childTnLst>
                        <p:par>
                          <p:cTn id="54" fill="hold">
                            <p:stCondLst>
                              <p:cond delay="0"/>
                            </p:stCondLst>
                            <p:childTnLst>
                              <p:par>
                                <p:cTn id="55" presetID="12" presetClass="entr" presetSubtype="8" fill="hold" grpId="0" nodeType="clickEffect">
                                  <p:stCondLst>
                                    <p:cond delay="0"/>
                                  </p:stCondLst>
                                  <p:childTnLst>
                                    <p:set>
                                      <p:cBhvr>
                                        <p:cTn id="56" dur="1" fill="hold">
                                          <p:stCondLst>
                                            <p:cond delay="0"/>
                                          </p:stCondLst>
                                        </p:cTn>
                                        <p:tgtEl>
                                          <p:spTgt spid="28"/>
                                        </p:tgtEl>
                                        <p:attrNameLst>
                                          <p:attrName>style.visibility</p:attrName>
                                        </p:attrNameLst>
                                      </p:cBhvr>
                                      <p:to>
                                        <p:strVal val="visible"/>
                                      </p:to>
                                    </p:set>
                                    <p:anim calcmode="lin" valueType="num">
                                      <p:cBhvr additive="base">
                                        <p:cTn id="57" dur="500"/>
                                        <p:tgtEl>
                                          <p:spTgt spid="28"/>
                                        </p:tgtEl>
                                        <p:attrNameLst>
                                          <p:attrName>ppt_x</p:attrName>
                                        </p:attrNameLst>
                                      </p:cBhvr>
                                      <p:tavLst>
                                        <p:tav tm="0">
                                          <p:val>
                                            <p:strVal val="#ppt_x-#ppt_w*1.125000"/>
                                          </p:val>
                                        </p:tav>
                                        <p:tav tm="100000">
                                          <p:val>
                                            <p:strVal val="#ppt_x"/>
                                          </p:val>
                                        </p:tav>
                                      </p:tavLst>
                                    </p:anim>
                                    <p:animEffect transition="in" filter="wipe(right)">
                                      <p:cBhvr>
                                        <p:cTn id="58" dur="500"/>
                                        <p:tgtEl>
                                          <p:spTgt spid="28"/>
                                        </p:tgtEl>
                                      </p:cBhvr>
                                    </p:animEffect>
                                  </p:childTnLst>
                                </p:cTn>
                              </p:par>
                              <p:par>
                                <p:cTn id="59" presetID="12" presetClass="entr" presetSubtype="8" fill="hold" nodeType="withEffect">
                                  <p:stCondLst>
                                    <p:cond delay="0"/>
                                  </p:stCondLst>
                                  <p:childTnLst>
                                    <p:set>
                                      <p:cBhvr>
                                        <p:cTn id="60" dur="1" fill="hold">
                                          <p:stCondLst>
                                            <p:cond delay="0"/>
                                          </p:stCondLst>
                                        </p:cTn>
                                        <p:tgtEl>
                                          <p:spTgt spid="41"/>
                                        </p:tgtEl>
                                        <p:attrNameLst>
                                          <p:attrName>style.visibility</p:attrName>
                                        </p:attrNameLst>
                                      </p:cBhvr>
                                      <p:to>
                                        <p:strVal val="visible"/>
                                      </p:to>
                                    </p:set>
                                    <p:anim calcmode="lin" valueType="num">
                                      <p:cBhvr additive="base">
                                        <p:cTn id="61" dur="500"/>
                                        <p:tgtEl>
                                          <p:spTgt spid="41"/>
                                        </p:tgtEl>
                                        <p:attrNameLst>
                                          <p:attrName>ppt_x</p:attrName>
                                        </p:attrNameLst>
                                      </p:cBhvr>
                                      <p:tavLst>
                                        <p:tav tm="0">
                                          <p:val>
                                            <p:strVal val="#ppt_x-#ppt_w*1.125000"/>
                                          </p:val>
                                        </p:tav>
                                        <p:tav tm="100000">
                                          <p:val>
                                            <p:strVal val="#ppt_x"/>
                                          </p:val>
                                        </p:tav>
                                      </p:tavLst>
                                    </p:anim>
                                    <p:animEffect transition="in" filter="wipe(right)">
                                      <p:cBhvr>
                                        <p:cTn id="62" dur="500"/>
                                        <p:tgtEl>
                                          <p:spTgt spid="41"/>
                                        </p:tgtEl>
                                      </p:cBhvr>
                                    </p:animEffect>
                                  </p:childTnLst>
                                </p:cTn>
                              </p:par>
                              <p:par>
                                <p:cTn id="63" presetID="12" presetClass="entr" presetSubtype="8" fill="hold" grpId="0" nodeType="withEffect">
                                  <p:stCondLst>
                                    <p:cond delay="0"/>
                                  </p:stCondLst>
                                  <p:childTnLst>
                                    <p:set>
                                      <p:cBhvr>
                                        <p:cTn id="64" dur="1" fill="hold">
                                          <p:stCondLst>
                                            <p:cond delay="0"/>
                                          </p:stCondLst>
                                        </p:cTn>
                                        <p:tgtEl>
                                          <p:spTgt spid="29"/>
                                        </p:tgtEl>
                                        <p:attrNameLst>
                                          <p:attrName>style.visibility</p:attrName>
                                        </p:attrNameLst>
                                      </p:cBhvr>
                                      <p:to>
                                        <p:strVal val="visible"/>
                                      </p:to>
                                    </p:set>
                                    <p:anim calcmode="lin" valueType="num">
                                      <p:cBhvr additive="base">
                                        <p:cTn id="65" dur="500"/>
                                        <p:tgtEl>
                                          <p:spTgt spid="29"/>
                                        </p:tgtEl>
                                        <p:attrNameLst>
                                          <p:attrName>ppt_x</p:attrName>
                                        </p:attrNameLst>
                                      </p:cBhvr>
                                      <p:tavLst>
                                        <p:tav tm="0">
                                          <p:val>
                                            <p:strVal val="#ppt_x-#ppt_w*1.125000"/>
                                          </p:val>
                                        </p:tav>
                                        <p:tav tm="100000">
                                          <p:val>
                                            <p:strVal val="#ppt_x"/>
                                          </p:val>
                                        </p:tav>
                                      </p:tavLst>
                                    </p:anim>
                                    <p:animEffect transition="in" filter="wipe(right)">
                                      <p:cBhvr>
                                        <p:cTn id="66" dur="500"/>
                                        <p:tgtEl>
                                          <p:spTgt spid="29"/>
                                        </p:tgtEl>
                                      </p:cBhvr>
                                    </p:animEffect>
                                  </p:childTnLst>
                                </p:cTn>
                              </p:par>
                            </p:childTnLst>
                          </p:cTn>
                        </p:par>
                      </p:childTnLst>
                    </p:cTn>
                  </p:par>
                  <p:par>
                    <p:cTn id="67" fill="hold">
                      <p:stCondLst>
                        <p:cond delay="indefinite"/>
                      </p:stCondLst>
                      <p:childTnLst>
                        <p:par>
                          <p:cTn id="68" fill="hold">
                            <p:stCondLst>
                              <p:cond delay="0"/>
                            </p:stCondLst>
                            <p:childTnLst>
                              <p:par>
                                <p:cTn id="69" presetID="12" presetClass="entr" presetSubtype="2" fill="hold" grpId="0" nodeType="clickEffect">
                                  <p:stCondLst>
                                    <p:cond delay="0"/>
                                  </p:stCondLst>
                                  <p:childTnLst>
                                    <p:set>
                                      <p:cBhvr>
                                        <p:cTn id="70" dur="1" fill="hold">
                                          <p:stCondLst>
                                            <p:cond delay="0"/>
                                          </p:stCondLst>
                                        </p:cTn>
                                        <p:tgtEl>
                                          <p:spTgt spid="30"/>
                                        </p:tgtEl>
                                        <p:attrNameLst>
                                          <p:attrName>style.visibility</p:attrName>
                                        </p:attrNameLst>
                                      </p:cBhvr>
                                      <p:to>
                                        <p:strVal val="visible"/>
                                      </p:to>
                                    </p:set>
                                    <p:anim calcmode="lin" valueType="num">
                                      <p:cBhvr additive="base">
                                        <p:cTn id="71" dur="500"/>
                                        <p:tgtEl>
                                          <p:spTgt spid="30"/>
                                        </p:tgtEl>
                                        <p:attrNameLst>
                                          <p:attrName>ppt_x</p:attrName>
                                        </p:attrNameLst>
                                      </p:cBhvr>
                                      <p:tavLst>
                                        <p:tav tm="0">
                                          <p:val>
                                            <p:strVal val="#ppt_x+#ppt_w*1.125000"/>
                                          </p:val>
                                        </p:tav>
                                        <p:tav tm="100000">
                                          <p:val>
                                            <p:strVal val="#ppt_x"/>
                                          </p:val>
                                        </p:tav>
                                      </p:tavLst>
                                    </p:anim>
                                    <p:animEffect transition="in" filter="wipe(left)">
                                      <p:cBhvr>
                                        <p:cTn id="72" dur="500"/>
                                        <p:tgtEl>
                                          <p:spTgt spid="30"/>
                                        </p:tgtEl>
                                      </p:cBhvr>
                                    </p:animEffect>
                                  </p:childTnLst>
                                </p:cTn>
                              </p:par>
                              <p:par>
                                <p:cTn id="73" presetID="12" presetClass="entr" presetSubtype="2" fill="hold" grpId="0" nodeType="withEffect">
                                  <p:stCondLst>
                                    <p:cond delay="0"/>
                                  </p:stCondLst>
                                  <p:childTnLst>
                                    <p:set>
                                      <p:cBhvr>
                                        <p:cTn id="74" dur="1" fill="hold">
                                          <p:stCondLst>
                                            <p:cond delay="0"/>
                                          </p:stCondLst>
                                        </p:cTn>
                                        <p:tgtEl>
                                          <p:spTgt spid="26"/>
                                        </p:tgtEl>
                                        <p:attrNameLst>
                                          <p:attrName>style.visibility</p:attrName>
                                        </p:attrNameLst>
                                      </p:cBhvr>
                                      <p:to>
                                        <p:strVal val="visible"/>
                                      </p:to>
                                    </p:set>
                                    <p:anim calcmode="lin" valueType="num">
                                      <p:cBhvr additive="base">
                                        <p:cTn id="75" dur="500"/>
                                        <p:tgtEl>
                                          <p:spTgt spid="26"/>
                                        </p:tgtEl>
                                        <p:attrNameLst>
                                          <p:attrName>ppt_x</p:attrName>
                                        </p:attrNameLst>
                                      </p:cBhvr>
                                      <p:tavLst>
                                        <p:tav tm="0">
                                          <p:val>
                                            <p:strVal val="#ppt_x+#ppt_w*1.125000"/>
                                          </p:val>
                                        </p:tav>
                                        <p:tav tm="100000">
                                          <p:val>
                                            <p:strVal val="#ppt_x"/>
                                          </p:val>
                                        </p:tav>
                                      </p:tavLst>
                                    </p:anim>
                                    <p:animEffect transition="in" filter="wipe(left)">
                                      <p:cBhvr>
                                        <p:cTn id="76" dur="500"/>
                                        <p:tgtEl>
                                          <p:spTgt spid="26"/>
                                        </p:tgtEl>
                                      </p:cBhvr>
                                    </p:animEffect>
                                  </p:childTnLst>
                                </p:cTn>
                              </p:par>
                            </p:childTnLst>
                          </p:cTn>
                        </p:par>
                      </p:childTnLst>
                    </p:cTn>
                  </p:par>
                  <p:par>
                    <p:cTn id="77" fill="hold">
                      <p:stCondLst>
                        <p:cond delay="indefinite"/>
                      </p:stCondLst>
                      <p:childTnLst>
                        <p:par>
                          <p:cTn id="78" fill="hold">
                            <p:stCondLst>
                              <p:cond delay="0"/>
                            </p:stCondLst>
                            <p:childTnLst>
                              <p:par>
                                <p:cTn id="79" presetID="9" presetClass="entr" presetSubtype="0" fill="hold" nodeType="clickEffect">
                                  <p:stCondLst>
                                    <p:cond delay="0"/>
                                  </p:stCondLst>
                                  <p:childTnLst>
                                    <p:set>
                                      <p:cBhvr>
                                        <p:cTn id="80" dur="1" fill="hold">
                                          <p:stCondLst>
                                            <p:cond delay="0"/>
                                          </p:stCondLst>
                                        </p:cTn>
                                        <p:tgtEl>
                                          <p:spTgt spid="46"/>
                                        </p:tgtEl>
                                        <p:attrNameLst>
                                          <p:attrName>style.visibility</p:attrName>
                                        </p:attrNameLst>
                                      </p:cBhvr>
                                      <p:to>
                                        <p:strVal val="visible"/>
                                      </p:to>
                                    </p:set>
                                    <p:animEffect transition="in" filter="dissolve">
                                      <p:cBhvr>
                                        <p:cTn id="81" dur="500"/>
                                        <p:tgtEl>
                                          <p:spTgt spid="46"/>
                                        </p:tgtEl>
                                      </p:cBhvr>
                                    </p:animEffect>
                                  </p:childTnLst>
                                </p:cTn>
                              </p:par>
                              <p:par>
                                <p:cTn id="82" presetID="9" presetClass="entr" presetSubtype="0" fill="hold" grpId="0" nodeType="withEffect">
                                  <p:stCondLst>
                                    <p:cond delay="0"/>
                                  </p:stCondLst>
                                  <p:childTnLst>
                                    <p:set>
                                      <p:cBhvr>
                                        <p:cTn id="83" dur="1" fill="hold">
                                          <p:stCondLst>
                                            <p:cond delay="0"/>
                                          </p:stCondLst>
                                        </p:cTn>
                                        <p:tgtEl>
                                          <p:spTgt spid="47"/>
                                        </p:tgtEl>
                                        <p:attrNameLst>
                                          <p:attrName>style.visibility</p:attrName>
                                        </p:attrNameLst>
                                      </p:cBhvr>
                                      <p:to>
                                        <p:strVal val="visible"/>
                                      </p:to>
                                    </p:set>
                                    <p:animEffect transition="in" filter="dissolve">
                                      <p:cBhvr>
                                        <p:cTn id="84" dur="500"/>
                                        <p:tgtEl>
                                          <p:spTgt spid="47"/>
                                        </p:tgtEl>
                                      </p:cBhvr>
                                    </p:animEffect>
                                  </p:childTnLst>
                                </p:cTn>
                              </p:par>
                            </p:childTnLst>
                          </p:cTn>
                        </p:par>
                      </p:childTnLst>
                    </p:cTn>
                  </p:par>
                  <p:par>
                    <p:cTn id="85" fill="hold">
                      <p:stCondLst>
                        <p:cond delay="indefinite"/>
                      </p:stCondLst>
                      <p:childTnLst>
                        <p:par>
                          <p:cTn id="86" fill="hold">
                            <p:stCondLst>
                              <p:cond delay="0"/>
                            </p:stCondLst>
                            <p:childTnLst>
                              <p:par>
                                <p:cTn id="87" presetID="12" presetClass="entr" presetSubtype="8" fill="hold" grpId="0" nodeType="clickEffect">
                                  <p:stCondLst>
                                    <p:cond delay="0"/>
                                  </p:stCondLst>
                                  <p:childTnLst>
                                    <p:set>
                                      <p:cBhvr>
                                        <p:cTn id="88" dur="1" fill="hold">
                                          <p:stCondLst>
                                            <p:cond delay="0"/>
                                          </p:stCondLst>
                                        </p:cTn>
                                        <p:tgtEl>
                                          <p:spTgt spid="37"/>
                                        </p:tgtEl>
                                        <p:attrNameLst>
                                          <p:attrName>style.visibility</p:attrName>
                                        </p:attrNameLst>
                                      </p:cBhvr>
                                      <p:to>
                                        <p:strVal val="visible"/>
                                      </p:to>
                                    </p:set>
                                    <p:anim calcmode="lin" valueType="num">
                                      <p:cBhvr additive="base">
                                        <p:cTn id="89" dur="500"/>
                                        <p:tgtEl>
                                          <p:spTgt spid="37"/>
                                        </p:tgtEl>
                                        <p:attrNameLst>
                                          <p:attrName>ppt_x</p:attrName>
                                        </p:attrNameLst>
                                      </p:cBhvr>
                                      <p:tavLst>
                                        <p:tav tm="0">
                                          <p:val>
                                            <p:strVal val="#ppt_x-#ppt_w*1.125000"/>
                                          </p:val>
                                        </p:tav>
                                        <p:tav tm="100000">
                                          <p:val>
                                            <p:strVal val="#ppt_x"/>
                                          </p:val>
                                        </p:tav>
                                      </p:tavLst>
                                    </p:anim>
                                    <p:animEffect transition="in" filter="wipe(right)">
                                      <p:cBhvr>
                                        <p:cTn id="90" dur="500"/>
                                        <p:tgtEl>
                                          <p:spTgt spid="37"/>
                                        </p:tgtEl>
                                      </p:cBhvr>
                                    </p:animEffect>
                                  </p:childTnLst>
                                </p:cTn>
                              </p:par>
                            </p:childTnLst>
                          </p:cTn>
                        </p:par>
                      </p:childTnLst>
                    </p:cTn>
                  </p:par>
                  <p:par>
                    <p:cTn id="91" fill="hold">
                      <p:stCondLst>
                        <p:cond delay="indefinite"/>
                      </p:stCondLst>
                      <p:childTnLst>
                        <p:par>
                          <p:cTn id="92" fill="hold">
                            <p:stCondLst>
                              <p:cond delay="0"/>
                            </p:stCondLst>
                            <p:childTnLst>
                              <p:par>
                                <p:cTn id="93" presetID="12" presetClass="entr" presetSubtype="8" fill="hold" grpId="0" nodeType="clickEffect">
                                  <p:stCondLst>
                                    <p:cond delay="0"/>
                                  </p:stCondLst>
                                  <p:childTnLst>
                                    <p:set>
                                      <p:cBhvr>
                                        <p:cTn id="94" dur="1" fill="hold">
                                          <p:stCondLst>
                                            <p:cond delay="0"/>
                                          </p:stCondLst>
                                        </p:cTn>
                                        <p:tgtEl>
                                          <p:spTgt spid="34"/>
                                        </p:tgtEl>
                                        <p:attrNameLst>
                                          <p:attrName>style.visibility</p:attrName>
                                        </p:attrNameLst>
                                      </p:cBhvr>
                                      <p:to>
                                        <p:strVal val="visible"/>
                                      </p:to>
                                    </p:set>
                                    <p:anim calcmode="lin" valueType="num">
                                      <p:cBhvr additive="base">
                                        <p:cTn id="95" dur="500"/>
                                        <p:tgtEl>
                                          <p:spTgt spid="34"/>
                                        </p:tgtEl>
                                        <p:attrNameLst>
                                          <p:attrName>ppt_x</p:attrName>
                                        </p:attrNameLst>
                                      </p:cBhvr>
                                      <p:tavLst>
                                        <p:tav tm="0">
                                          <p:val>
                                            <p:strVal val="#ppt_x-#ppt_w*1.125000"/>
                                          </p:val>
                                        </p:tav>
                                        <p:tav tm="100000">
                                          <p:val>
                                            <p:strVal val="#ppt_x"/>
                                          </p:val>
                                        </p:tav>
                                      </p:tavLst>
                                    </p:anim>
                                    <p:animEffect transition="in" filter="wipe(right)">
                                      <p:cBhvr>
                                        <p:cTn id="96" dur="500"/>
                                        <p:tgtEl>
                                          <p:spTgt spid="34"/>
                                        </p:tgtEl>
                                      </p:cBhvr>
                                    </p:animEffect>
                                  </p:childTnLst>
                                </p:cTn>
                              </p:par>
                              <p:par>
                                <p:cTn id="97" presetID="12" presetClass="entr" presetSubtype="8" fill="hold" nodeType="withEffect">
                                  <p:stCondLst>
                                    <p:cond delay="0"/>
                                  </p:stCondLst>
                                  <p:childTnLst>
                                    <p:set>
                                      <p:cBhvr>
                                        <p:cTn id="98" dur="1" fill="hold">
                                          <p:stCondLst>
                                            <p:cond delay="0"/>
                                          </p:stCondLst>
                                        </p:cTn>
                                        <p:tgtEl>
                                          <p:spTgt spid="42"/>
                                        </p:tgtEl>
                                        <p:attrNameLst>
                                          <p:attrName>style.visibility</p:attrName>
                                        </p:attrNameLst>
                                      </p:cBhvr>
                                      <p:to>
                                        <p:strVal val="visible"/>
                                      </p:to>
                                    </p:set>
                                    <p:anim calcmode="lin" valueType="num">
                                      <p:cBhvr additive="base">
                                        <p:cTn id="99" dur="500"/>
                                        <p:tgtEl>
                                          <p:spTgt spid="42"/>
                                        </p:tgtEl>
                                        <p:attrNameLst>
                                          <p:attrName>ppt_x</p:attrName>
                                        </p:attrNameLst>
                                      </p:cBhvr>
                                      <p:tavLst>
                                        <p:tav tm="0">
                                          <p:val>
                                            <p:strVal val="#ppt_x-#ppt_w*1.125000"/>
                                          </p:val>
                                        </p:tav>
                                        <p:tav tm="100000">
                                          <p:val>
                                            <p:strVal val="#ppt_x"/>
                                          </p:val>
                                        </p:tav>
                                      </p:tavLst>
                                    </p:anim>
                                    <p:animEffect transition="in" filter="wipe(right)">
                                      <p:cBhvr>
                                        <p:cTn id="100" dur="500"/>
                                        <p:tgtEl>
                                          <p:spTgt spid="42"/>
                                        </p:tgtEl>
                                      </p:cBhvr>
                                    </p:animEffect>
                                  </p:childTnLst>
                                </p:cTn>
                              </p:par>
                              <p:par>
                                <p:cTn id="101" presetID="12" presetClass="entr" presetSubtype="8" fill="hold" grpId="0" nodeType="withEffect">
                                  <p:stCondLst>
                                    <p:cond delay="0"/>
                                  </p:stCondLst>
                                  <p:childTnLst>
                                    <p:set>
                                      <p:cBhvr>
                                        <p:cTn id="102" dur="1" fill="hold">
                                          <p:stCondLst>
                                            <p:cond delay="0"/>
                                          </p:stCondLst>
                                        </p:cTn>
                                        <p:tgtEl>
                                          <p:spTgt spid="35"/>
                                        </p:tgtEl>
                                        <p:attrNameLst>
                                          <p:attrName>style.visibility</p:attrName>
                                        </p:attrNameLst>
                                      </p:cBhvr>
                                      <p:to>
                                        <p:strVal val="visible"/>
                                      </p:to>
                                    </p:set>
                                    <p:anim calcmode="lin" valueType="num">
                                      <p:cBhvr additive="base">
                                        <p:cTn id="103" dur="500"/>
                                        <p:tgtEl>
                                          <p:spTgt spid="35"/>
                                        </p:tgtEl>
                                        <p:attrNameLst>
                                          <p:attrName>ppt_x</p:attrName>
                                        </p:attrNameLst>
                                      </p:cBhvr>
                                      <p:tavLst>
                                        <p:tav tm="0">
                                          <p:val>
                                            <p:strVal val="#ppt_x-#ppt_w*1.125000"/>
                                          </p:val>
                                        </p:tav>
                                        <p:tav tm="100000">
                                          <p:val>
                                            <p:strVal val="#ppt_x"/>
                                          </p:val>
                                        </p:tav>
                                      </p:tavLst>
                                    </p:anim>
                                    <p:animEffect transition="in" filter="wipe(right)">
                                      <p:cBhvr>
                                        <p:cTn id="104" dur="500"/>
                                        <p:tgtEl>
                                          <p:spTgt spid="35"/>
                                        </p:tgtEl>
                                      </p:cBhvr>
                                    </p:animEffect>
                                  </p:childTnLst>
                                </p:cTn>
                              </p:par>
                            </p:childTnLst>
                          </p:cTn>
                        </p:par>
                      </p:childTnLst>
                    </p:cTn>
                  </p:par>
                  <p:par>
                    <p:cTn id="105" fill="hold">
                      <p:stCondLst>
                        <p:cond delay="indefinite"/>
                      </p:stCondLst>
                      <p:childTnLst>
                        <p:par>
                          <p:cTn id="106" fill="hold">
                            <p:stCondLst>
                              <p:cond delay="0"/>
                            </p:stCondLst>
                            <p:childTnLst>
                              <p:par>
                                <p:cTn id="107" presetID="12" presetClass="entr" presetSubtype="2" fill="hold" grpId="0" nodeType="clickEffect">
                                  <p:stCondLst>
                                    <p:cond delay="0"/>
                                  </p:stCondLst>
                                  <p:childTnLst>
                                    <p:set>
                                      <p:cBhvr>
                                        <p:cTn id="108" dur="1" fill="hold">
                                          <p:stCondLst>
                                            <p:cond delay="0"/>
                                          </p:stCondLst>
                                        </p:cTn>
                                        <p:tgtEl>
                                          <p:spTgt spid="32"/>
                                        </p:tgtEl>
                                        <p:attrNameLst>
                                          <p:attrName>style.visibility</p:attrName>
                                        </p:attrNameLst>
                                      </p:cBhvr>
                                      <p:to>
                                        <p:strVal val="visible"/>
                                      </p:to>
                                    </p:set>
                                    <p:anim calcmode="lin" valueType="num">
                                      <p:cBhvr additive="base">
                                        <p:cTn id="109" dur="500"/>
                                        <p:tgtEl>
                                          <p:spTgt spid="32"/>
                                        </p:tgtEl>
                                        <p:attrNameLst>
                                          <p:attrName>ppt_x</p:attrName>
                                        </p:attrNameLst>
                                      </p:cBhvr>
                                      <p:tavLst>
                                        <p:tav tm="0">
                                          <p:val>
                                            <p:strVal val="#ppt_x+#ppt_w*1.125000"/>
                                          </p:val>
                                        </p:tav>
                                        <p:tav tm="100000">
                                          <p:val>
                                            <p:strVal val="#ppt_x"/>
                                          </p:val>
                                        </p:tav>
                                      </p:tavLst>
                                    </p:anim>
                                    <p:animEffect transition="in" filter="wipe(left)">
                                      <p:cBhvr>
                                        <p:cTn id="110" dur="500"/>
                                        <p:tgtEl>
                                          <p:spTgt spid="32"/>
                                        </p:tgtEl>
                                      </p:cBhvr>
                                    </p:animEffect>
                                  </p:childTnLst>
                                </p:cTn>
                              </p:par>
                              <p:par>
                                <p:cTn id="111" presetID="12" presetClass="entr" presetSubtype="2" fill="hold" grpId="0" nodeType="withEffect">
                                  <p:stCondLst>
                                    <p:cond delay="0"/>
                                  </p:stCondLst>
                                  <p:childTnLst>
                                    <p:set>
                                      <p:cBhvr>
                                        <p:cTn id="112" dur="1" fill="hold">
                                          <p:stCondLst>
                                            <p:cond delay="0"/>
                                          </p:stCondLst>
                                        </p:cTn>
                                        <p:tgtEl>
                                          <p:spTgt spid="38"/>
                                        </p:tgtEl>
                                        <p:attrNameLst>
                                          <p:attrName>style.visibility</p:attrName>
                                        </p:attrNameLst>
                                      </p:cBhvr>
                                      <p:to>
                                        <p:strVal val="visible"/>
                                      </p:to>
                                    </p:set>
                                    <p:anim calcmode="lin" valueType="num">
                                      <p:cBhvr additive="base">
                                        <p:cTn id="113" dur="500"/>
                                        <p:tgtEl>
                                          <p:spTgt spid="38"/>
                                        </p:tgtEl>
                                        <p:attrNameLst>
                                          <p:attrName>ppt_x</p:attrName>
                                        </p:attrNameLst>
                                      </p:cBhvr>
                                      <p:tavLst>
                                        <p:tav tm="0">
                                          <p:val>
                                            <p:strVal val="#ppt_x+#ppt_w*1.125000"/>
                                          </p:val>
                                        </p:tav>
                                        <p:tav tm="100000">
                                          <p:val>
                                            <p:strVal val="#ppt_x"/>
                                          </p:val>
                                        </p:tav>
                                      </p:tavLst>
                                    </p:anim>
                                    <p:animEffect transition="in" filter="wipe(left)">
                                      <p:cBhvr>
                                        <p:cTn id="114" dur="500"/>
                                        <p:tgtEl>
                                          <p:spTgt spid="38"/>
                                        </p:tgtEl>
                                      </p:cBhvr>
                                    </p:animEffect>
                                  </p:childTnLst>
                                </p:cTn>
                              </p:par>
                            </p:childTnLst>
                          </p:cTn>
                        </p:par>
                      </p:childTnLst>
                    </p:cTn>
                  </p:par>
                  <p:par>
                    <p:cTn id="115" fill="hold">
                      <p:stCondLst>
                        <p:cond delay="indefinite"/>
                      </p:stCondLst>
                      <p:childTnLst>
                        <p:par>
                          <p:cTn id="116" fill="hold">
                            <p:stCondLst>
                              <p:cond delay="0"/>
                            </p:stCondLst>
                            <p:childTnLst>
                              <p:par>
                                <p:cTn id="117" presetID="9" presetClass="entr" presetSubtype="0" fill="hold" grpId="0" nodeType="clickEffect">
                                  <p:stCondLst>
                                    <p:cond delay="0"/>
                                  </p:stCondLst>
                                  <p:childTnLst>
                                    <p:set>
                                      <p:cBhvr>
                                        <p:cTn id="118" dur="1" fill="hold">
                                          <p:stCondLst>
                                            <p:cond delay="0"/>
                                          </p:stCondLst>
                                        </p:cTn>
                                        <p:tgtEl>
                                          <p:spTgt spid="58"/>
                                        </p:tgtEl>
                                        <p:attrNameLst>
                                          <p:attrName>style.visibility</p:attrName>
                                        </p:attrNameLst>
                                      </p:cBhvr>
                                      <p:to>
                                        <p:strVal val="visible"/>
                                      </p:to>
                                    </p:set>
                                    <p:animEffect transition="in" filter="dissolve">
                                      <p:cBhvr>
                                        <p:cTn id="119" dur="500"/>
                                        <p:tgtEl>
                                          <p:spTgt spid="58"/>
                                        </p:tgtEl>
                                      </p:cBhvr>
                                    </p:animEffect>
                                  </p:childTnLst>
                                </p:cTn>
                              </p:par>
                              <p:par>
                                <p:cTn id="120" presetID="9" presetClass="entr" presetSubtype="0" fill="hold" grpId="0" nodeType="withEffect">
                                  <p:stCondLst>
                                    <p:cond delay="0"/>
                                  </p:stCondLst>
                                  <p:childTnLst>
                                    <p:set>
                                      <p:cBhvr>
                                        <p:cTn id="121" dur="1" fill="hold">
                                          <p:stCondLst>
                                            <p:cond delay="0"/>
                                          </p:stCondLst>
                                        </p:cTn>
                                        <p:tgtEl>
                                          <p:spTgt spid="57"/>
                                        </p:tgtEl>
                                        <p:attrNameLst>
                                          <p:attrName>style.visibility</p:attrName>
                                        </p:attrNameLst>
                                      </p:cBhvr>
                                      <p:to>
                                        <p:strVal val="visible"/>
                                      </p:to>
                                    </p:set>
                                    <p:animEffect transition="in" filter="dissolve">
                                      <p:cBhvr>
                                        <p:cTn id="122"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6" grpId="0" animBg="1"/>
      <p:bldP spid="30" grpId="0" animBg="1"/>
      <p:bldP spid="28" grpId="0" animBg="1"/>
      <p:bldP spid="29" grpId="0" animBg="1"/>
      <p:bldP spid="32" grpId="0" animBg="1"/>
      <p:bldP spid="34" grpId="0" animBg="1"/>
      <p:bldP spid="35" grpId="0" animBg="1"/>
      <p:bldP spid="37" grpId="0" animBg="1"/>
      <p:bldP spid="38" grpId="0" animBg="1"/>
      <p:bldP spid="47" grpId="0"/>
      <p:bldP spid="48" grpId="0"/>
      <p:bldP spid="53" grpId="0" animBg="1"/>
      <p:bldP spid="54" grpId="0" animBg="1"/>
      <p:bldP spid="55" grpId="0" animBg="1"/>
      <p:bldP spid="56" grpId="0" animBg="1"/>
      <p:bldP spid="57" grpId="0" animBg="1"/>
      <p:bldP spid="58" grpId="0"/>
    </p:bld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Authenticated Users</a:t>
            </a:r>
            <a:endParaRPr lang="en-US" dirty="0"/>
          </a:p>
        </p:txBody>
      </p:sp>
      <p:grpSp>
        <p:nvGrpSpPr>
          <p:cNvPr id="51" name="Group 50"/>
          <p:cNvGrpSpPr/>
          <p:nvPr/>
        </p:nvGrpSpPr>
        <p:grpSpPr>
          <a:xfrm>
            <a:off x="169338" y="3019778"/>
            <a:ext cx="1707494" cy="1016000"/>
            <a:chOff x="169338" y="3019778"/>
            <a:chExt cx="1707494" cy="1016000"/>
          </a:xfrm>
        </p:grpSpPr>
        <p:sp>
          <p:nvSpPr>
            <p:cNvPr id="4" name="Rectangle 3"/>
            <p:cNvSpPr/>
            <p:nvPr/>
          </p:nvSpPr>
          <p:spPr bwMode="auto">
            <a:xfrm>
              <a:off x="169338" y="3019778"/>
              <a:ext cx="1707494" cy="1016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 name="TextBox 4"/>
            <p:cNvSpPr txBox="1"/>
            <p:nvPr/>
          </p:nvSpPr>
          <p:spPr>
            <a:xfrm>
              <a:off x="324565" y="3316111"/>
              <a:ext cx="1397040" cy="451406"/>
            </a:xfrm>
            <a:prstGeom prst="rect">
              <a:avLst/>
            </a:prstGeom>
            <a:noFill/>
          </p:spPr>
          <p:txBody>
            <a:bodyPr wrap="square" lIns="0" tIns="0" rIns="0" bIns="0" rtlCol="0">
              <a:spAutoFit/>
            </a:bodyPr>
            <a:lstStyle/>
            <a:p>
              <a:pPr algn="ctr">
                <a:lnSpc>
                  <a:spcPct val="90000"/>
                </a:lnSpc>
                <a:spcBef>
                  <a:spcPct val="20000"/>
                </a:spcBef>
                <a:buSzPct val="80000"/>
              </a:pPr>
              <a:r>
                <a:rPr lang="en-US" sz="3200" b="1" dirty="0" smtClean="0">
                  <a:solidFill>
                    <a:srgbClr val="FFFFFF"/>
                  </a:solidFill>
                </a:rPr>
                <a:t>APP</a:t>
              </a:r>
              <a:endParaRPr lang="en-US" sz="3200" b="1" dirty="0">
                <a:solidFill>
                  <a:srgbClr val="FFFFFF"/>
                </a:solidFill>
              </a:endParaRPr>
            </a:p>
          </p:txBody>
        </p:sp>
      </p:grpSp>
      <p:grpSp>
        <p:nvGrpSpPr>
          <p:cNvPr id="8" name="Group 7"/>
          <p:cNvGrpSpPr/>
          <p:nvPr/>
        </p:nvGrpSpPr>
        <p:grpSpPr>
          <a:xfrm>
            <a:off x="9575415" y="1124979"/>
            <a:ext cx="1000635" cy="4938658"/>
            <a:chOff x="9672768" y="1308424"/>
            <a:chExt cx="1000635" cy="4938658"/>
          </a:xfrm>
        </p:grpSpPr>
        <p:sp>
          <p:nvSpPr>
            <p:cNvPr id="9" name="Rectangle 8"/>
            <p:cNvSpPr/>
            <p:nvPr/>
          </p:nvSpPr>
          <p:spPr bwMode="auto">
            <a:xfrm>
              <a:off x="9672768" y="1308424"/>
              <a:ext cx="1000635" cy="493865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 name="TextBox 9"/>
            <p:cNvSpPr txBox="1"/>
            <p:nvPr/>
          </p:nvSpPr>
          <p:spPr>
            <a:xfrm>
              <a:off x="9813883" y="1513667"/>
              <a:ext cx="718404" cy="4552016"/>
            </a:xfrm>
            <a:prstGeom prst="rect">
              <a:avLst/>
            </a:prstGeom>
            <a:noFill/>
          </p:spPr>
          <p:txBody>
            <a:bodyPr wrap="square" lIns="0" tIns="0" rIns="0" bIns="0" rtlCol="0">
              <a:spAutoFit/>
            </a:bodyPr>
            <a:lstStyle/>
            <a:p>
              <a:pPr algn="ctr">
                <a:lnSpc>
                  <a:spcPct val="90000"/>
                </a:lnSpc>
                <a:spcBef>
                  <a:spcPct val="20000"/>
                </a:spcBef>
                <a:buSzPct val="80000"/>
              </a:pPr>
              <a:r>
                <a:rPr lang="en-US" sz="3600" b="1" dirty="0" smtClean="0">
                  <a:solidFill>
                    <a:schemeClr val="bg1"/>
                  </a:solidFill>
                </a:rPr>
                <a:t>R</a:t>
              </a:r>
            </a:p>
            <a:p>
              <a:pPr algn="ctr">
                <a:lnSpc>
                  <a:spcPct val="90000"/>
                </a:lnSpc>
                <a:spcBef>
                  <a:spcPct val="20000"/>
                </a:spcBef>
                <a:buSzPct val="80000"/>
              </a:pPr>
              <a:r>
                <a:rPr lang="en-US" sz="3600" b="1" dirty="0" smtClean="0">
                  <a:solidFill>
                    <a:schemeClr val="bg1"/>
                  </a:solidFill>
                </a:rPr>
                <a:t>E</a:t>
              </a:r>
              <a:br>
                <a:rPr lang="en-US" sz="3600" b="1" dirty="0" smtClean="0">
                  <a:solidFill>
                    <a:schemeClr val="bg1"/>
                  </a:solidFill>
                </a:rPr>
              </a:br>
              <a:r>
                <a:rPr lang="en-US" sz="3600" b="1" dirty="0" smtClean="0">
                  <a:solidFill>
                    <a:schemeClr val="bg1"/>
                  </a:solidFill>
                </a:rPr>
                <a:t>S</a:t>
              </a:r>
            </a:p>
            <a:p>
              <a:pPr algn="ctr">
                <a:lnSpc>
                  <a:spcPct val="90000"/>
                </a:lnSpc>
                <a:spcBef>
                  <a:spcPct val="20000"/>
                </a:spcBef>
                <a:buSzPct val="80000"/>
              </a:pPr>
              <a:r>
                <a:rPr lang="en-US" sz="3600" b="1" dirty="0" smtClean="0">
                  <a:solidFill>
                    <a:schemeClr val="bg1"/>
                  </a:solidFill>
                </a:rPr>
                <a:t>T</a:t>
              </a:r>
            </a:p>
            <a:p>
              <a:pPr algn="ctr">
                <a:lnSpc>
                  <a:spcPct val="90000"/>
                </a:lnSpc>
                <a:spcBef>
                  <a:spcPct val="20000"/>
                </a:spcBef>
                <a:buSzPct val="80000"/>
              </a:pPr>
              <a:endParaRPr lang="en-US" sz="3600" b="1" dirty="0">
                <a:solidFill>
                  <a:schemeClr val="bg1"/>
                </a:solidFill>
              </a:endParaRPr>
            </a:p>
            <a:p>
              <a:pPr algn="ctr">
                <a:lnSpc>
                  <a:spcPct val="90000"/>
                </a:lnSpc>
                <a:spcBef>
                  <a:spcPct val="20000"/>
                </a:spcBef>
                <a:buSzPct val="80000"/>
              </a:pPr>
              <a:r>
                <a:rPr lang="en-US" sz="3600" b="1" dirty="0" smtClean="0">
                  <a:solidFill>
                    <a:schemeClr val="bg1"/>
                  </a:solidFill>
                </a:rPr>
                <a:t>A</a:t>
              </a:r>
            </a:p>
            <a:p>
              <a:pPr algn="ctr">
                <a:lnSpc>
                  <a:spcPct val="90000"/>
                </a:lnSpc>
                <a:spcBef>
                  <a:spcPct val="20000"/>
                </a:spcBef>
                <a:buSzPct val="80000"/>
              </a:pPr>
              <a:r>
                <a:rPr lang="en-US" sz="3600" b="1" dirty="0" smtClean="0">
                  <a:solidFill>
                    <a:schemeClr val="bg1"/>
                  </a:solidFill>
                </a:rPr>
                <a:t>P</a:t>
              </a:r>
              <a:br>
                <a:rPr lang="en-US" sz="3600" b="1" dirty="0" smtClean="0">
                  <a:solidFill>
                    <a:schemeClr val="bg1"/>
                  </a:solidFill>
                </a:rPr>
              </a:br>
              <a:r>
                <a:rPr lang="en-US" sz="3600" b="1" dirty="0" smtClean="0">
                  <a:solidFill>
                    <a:schemeClr val="bg1"/>
                  </a:solidFill>
                </a:rPr>
                <a:t>I</a:t>
              </a:r>
            </a:p>
          </p:txBody>
        </p:sp>
      </p:grpSp>
      <p:grpSp>
        <p:nvGrpSpPr>
          <p:cNvPr id="11" name="Group 10"/>
          <p:cNvGrpSpPr/>
          <p:nvPr/>
        </p:nvGrpSpPr>
        <p:grpSpPr>
          <a:xfrm>
            <a:off x="11090837" y="1123447"/>
            <a:ext cx="1000635" cy="4938658"/>
            <a:chOff x="11188190" y="1306892"/>
            <a:chExt cx="1000635" cy="4938658"/>
          </a:xfrm>
        </p:grpSpPr>
        <p:sp>
          <p:nvSpPr>
            <p:cNvPr id="12" name="Rectangle 11"/>
            <p:cNvSpPr/>
            <p:nvPr/>
          </p:nvSpPr>
          <p:spPr bwMode="auto">
            <a:xfrm>
              <a:off x="11188190" y="1306892"/>
              <a:ext cx="1000635" cy="4938658"/>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3" name="TextBox 12"/>
            <p:cNvSpPr txBox="1"/>
            <p:nvPr/>
          </p:nvSpPr>
          <p:spPr>
            <a:xfrm>
              <a:off x="11326120" y="1743039"/>
              <a:ext cx="718404" cy="3942619"/>
            </a:xfrm>
            <a:prstGeom prst="rect">
              <a:avLst/>
            </a:prstGeom>
            <a:noFill/>
          </p:spPr>
          <p:txBody>
            <a:bodyPr wrap="square" lIns="0" tIns="0" rIns="0" bIns="0" rtlCol="0">
              <a:spAutoFit/>
            </a:bodyPr>
            <a:lstStyle/>
            <a:p>
              <a:pPr algn="ctr">
                <a:lnSpc>
                  <a:spcPct val="90000"/>
                </a:lnSpc>
                <a:spcBef>
                  <a:spcPct val="20000"/>
                </a:spcBef>
                <a:buSzPct val="80000"/>
              </a:pPr>
              <a:r>
                <a:rPr lang="en-US" sz="3600" b="1" dirty="0" smtClean="0">
                  <a:solidFill>
                    <a:schemeClr val="bg1"/>
                  </a:solidFill>
                </a:rPr>
                <a:t>S</a:t>
              </a:r>
              <a:br>
                <a:rPr lang="en-US" sz="3600" b="1" dirty="0" smtClean="0">
                  <a:solidFill>
                    <a:schemeClr val="bg1"/>
                  </a:solidFill>
                </a:rPr>
              </a:br>
              <a:r>
                <a:rPr lang="en-US" sz="3600" b="1" dirty="0" smtClean="0">
                  <a:solidFill>
                    <a:schemeClr val="bg1"/>
                  </a:solidFill>
                </a:rPr>
                <a:t>C</a:t>
              </a:r>
            </a:p>
            <a:p>
              <a:pPr algn="ctr">
                <a:lnSpc>
                  <a:spcPct val="90000"/>
                </a:lnSpc>
                <a:spcBef>
                  <a:spcPct val="20000"/>
                </a:spcBef>
                <a:buSzPct val="80000"/>
              </a:pPr>
              <a:r>
                <a:rPr lang="en-US" sz="3600" b="1" dirty="0" smtClean="0">
                  <a:solidFill>
                    <a:schemeClr val="bg1"/>
                  </a:solidFill>
                </a:rPr>
                <a:t>R</a:t>
              </a:r>
              <a:br>
                <a:rPr lang="en-US" sz="3600" b="1" dirty="0" smtClean="0">
                  <a:solidFill>
                    <a:schemeClr val="bg1"/>
                  </a:solidFill>
                </a:rPr>
              </a:br>
              <a:r>
                <a:rPr lang="en-US" sz="3600" b="1" dirty="0" smtClean="0">
                  <a:solidFill>
                    <a:schemeClr val="bg1"/>
                  </a:solidFill>
                </a:rPr>
                <a:t>I</a:t>
              </a:r>
            </a:p>
            <a:p>
              <a:pPr algn="ctr">
                <a:lnSpc>
                  <a:spcPct val="90000"/>
                </a:lnSpc>
                <a:spcBef>
                  <a:spcPct val="20000"/>
                </a:spcBef>
                <a:buSzPct val="80000"/>
              </a:pPr>
              <a:r>
                <a:rPr lang="en-US" sz="3600" b="1" dirty="0" smtClean="0">
                  <a:solidFill>
                    <a:schemeClr val="bg1"/>
                  </a:solidFill>
                </a:rPr>
                <a:t>P</a:t>
              </a:r>
            </a:p>
            <a:p>
              <a:pPr algn="ctr">
                <a:lnSpc>
                  <a:spcPct val="90000"/>
                </a:lnSpc>
                <a:spcBef>
                  <a:spcPct val="20000"/>
                </a:spcBef>
                <a:buSzPct val="80000"/>
              </a:pPr>
              <a:r>
                <a:rPr lang="en-US" sz="3600" b="1" dirty="0" smtClean="0">
                  <a:solidFill>
                    <a:schemeClr val="bg1"/>
                  </a:solidFill>
                </a:rPr>
                <a:t>T</a:t>
              </a:r>
            </a:p>
            <a:p>
              <a:pPr algn="ctr">
                <a:lnSpc>
                  <a:spcPct val="90000"/>
                </a:lnSpc>
                <a:spcBef>
                  <a:spcPct val="20000"/>
                </a:spcBef>
                <a:buSzPct val="80000"/>
              </a:pPr>
              <a:r>
                <a:rPr lang="en-US" sz="3600" b="1" dirty="0">
                  <a:solidFill>
                    <a:schemeClr val="bg1"/>
                  </a:solidFill>
                </a:rPr>
                <a:t>S</a:t>
              </a:r>
              <a:endParaRPr lang="en-US" sz="3600" b="1" dirty="0" smtClean="0">
                <a:solidFill>
                  <a:schemeClr val="bg1"/>
                </a:solidFill>
              </a:endParaRPr>
            </a:p>
          </p:txBody>
        </p:sp>
      </p:grpSp>
      <p:grpSp>
        <p:nvGrpSpPr>
          <p:cNvPr id="22" name="Group 21"/>
          <p:cNvGrpSpPr/>
          <p:nvPr/>
        </p:nvGrpSpPr>
        <p:grpSpPr>
          <a:xfrm>
            <a:off x="4893603" y="1798268"/>
            <a:ext cx="1000635" cy="4938658"/>
            <a:chOff x="6770435" y="1318491"/>
            <a:chExt cx="1000635" cy="4938658"/>
          </a:xfrm>
        </p:grpSpPr>
        <p:sp>
          <p:nvSpPr>
            <p:cNvPr id="23" name="Rectangle 22"/>
            <p:cNvSpPr/>
            <p:nvPr/>
          </p:nvSpPr>
          <p:spPr bwMode="auto">
            <a:xfrm>
              <a:off x="6770435" y="1318491"/>
              <a:ext cx="1000635" cy="4938658"/>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4" name="TextBox 23"/>
            <p:cNvSpPr txBox="1"/>
            <p:nvPr/>
          </p:nvSpPr>
          <p:spPr>
            <a:xfrm>
              <a:off x="6912843" y="1709311"/>
              <a:ext cx="718404" cy="4243212"/>
            </a:xfrm>
            <a:prstGeom prst="rect">
              <a:avLst/>
            </a:prstGeom>
            <a:noFill/>
          </p:spPr>
          <p:txBody>
            <a:bodyPr wrap="square" lIns="0" tIns="0" rIns="0" bIns="0" rtlCol="0">
              <a:spAutoFit/>
            </a:bodyPr>
            <a:lstStyle/>
            <a:p>
              <a:pPr algn="ctr">
                <a:lnSpc>
                  <a:spcPct val="90000"/>
                </a:lnSpc>
                <a:spcBef>
                  <a:spcPct val="20000"/>
                </a:spcBef>
                <a:buSzPct val="80000"/>
              </a:pPr>
              <a:r>
                <a:rPr lang="en-US" sz="3200" b="1" dirty="0" smtClean="0">
                  <a:solidFill>
                    <a:schemeClr val="bg1"/>
                  </a:solidFill>
                </a:rPr>
                <a:t>S</a:t>
              </a:r>
            </a:p>
            <a:p>
              <a:pPr algn="ctr">
                <a:lnSpc>
                  <a:spcPct val="90000"/>
                </a:lnSpc>
                <a:spcBef>
                  <a:spcPct val="20000"/>
                </a:spcBef>
                <a:buSzPct val="80000"/>
              </a:pPr>
              <a:r>
                <a:rPr lang="en-US" sz="3200" b="1" dirty="0" smtClean="0">
                  <a:solidFill>
                    <a:schemeClr val="bg1"/>
                  </a:solidFill>
                </a:rPr>
                <a:t>E</a:t>
              </a:r>
            </a:p>
            <a:p>
              <a:pPr algn="ctr">
                <a:lnSpc>
                  <a:spcPct val="90000"/>
                </a:lnSpc>
                <a:spcBef>
                  <a:spcPct val="20000"/>
                </a:spcBef>
                <a:buSzPct val="80000"/>
              </a:pPr>
              <a:r>
                <a:rPr lang="en-US" sz="3200" b="1" dirty="0" smtClean="0">
                  <a:solidFill>
                    <a:schemeClr val="bg1"/>
                  </a:solidFill>
                </a:rPr>
                <a:t>C</a:t>
              </a:r>
            </a:p>
            <a:p>
              <a:pPr algn="ctr">
                <a:lnSpc>
                  <a:spcPct val="90000"/>
                </a:lnSpc>
                <a:spcBef>
                  <a:spcPct val="20000"/>
                </a:spcBef>
                <a:buSzPct val="80000"/>
              </a:pPr>
              <a:r>
                <a:rPr lang="en-US" sz="3200" b="1" dirty="0" smtClean="0">
                  <a:solidFill>
                    <a:schemeClr val="bg1"/>
                  </a:solidFill>
                </a:rPr>
                <a:t>U</a:t>
              </a:r>
            </a:p>
            <a:p>
              <a:pPr algn="ctr">
                <a:lnSpc>
                  <a:spcPct val="90000"/>
                </a:lnSpc>
                <a:spcBef>
                  <a:spcPct val="20000"/>
                </a:spcBef>
                <a:buSzPct val="80000"/>
              </a:pPr>
              <a:r>
                <a:rPr lang="en-US" sz="3200" b="1" dirty="0" smtClean="0">
                  <a:solidFill>
                    <a:schemeClr val="bg1"/>
                  </a:solidFill>
                </a:rPr>
                <a:t>R</a:t>
              </a:r>
            </a:p>
            <a:p>
              <a:pPr algn="ctr">
                <a:lnSpc>
                  <a:spcPct val="90000"/>
                </a:lnSpc>
                <a:spcBef>
                  <a:spcPct val="20000"/>
                </a:spcBef>
                <a:buSzPct val="80000"/>
              </a:pPr>
              <a:r>
                <a:rPr lang="en-US" sz="3200" b="1" dirty="0" smtClean="0">
                  <a:solidFill>
                    <a:schemeClr val="bg1"/>
                  </a:solidFill>
                </a:rPr>
                <a:t>I</a:t>
              </a:r>
            </a:p>
            <a:p>
              <a:pPr algn="ctr">
                <a:lnSpc>
                  <a:spcPct val="90000"/>
                </a:lnSpc>
                <a:spcBef>
                  <a:spcPct val="20000"/>
                </a:spcBef>
                <a:buSzPct val="80000"/>
              </a:pPr>
              <a:r>
                <a:rPr lang="en-US" sz="3200" b="1" dirty="0" smtClean="0">
                  <a:solidFill>
                    <a:schemeClr val="bg1"/>
                  </a:solidFill>
                </a:rPr>
                <a:t>T</a:t>
              </a:r>
            </a:p>
            <a:p>
              <a:pPr algn="ctr">
                <a:lnSpc>
                  <a:spcPct val="90000"/>
                </a:lnSpc>
                <a:spcBef>
                  <a:spcPct val="20000"/>
                </a:spcBef>
                <a:buSzPct val="80000"/>
              </a:pPr>
              <a:r>
                <a:rPr lang="en-US" sz="3200" b="1" dirty="0">
                  <a:solidFill>
                    <a:schemeClr val="bg1"/>
                  </a:solidFill>
                </a:rPr>
                <a:t>Y</a:t>
              </a:r>
              <a:endParaRPr lang="en-US" sz="3200" b="1" dirty="0" smtClean="0">
                <a:solidFill>
                  <a:schemeClr val="bg1"/>
                </a:solidFill>
              </a:endParaRPr>
            </a:p>
          </p:txBody>
        </p:sp>
      </p:grpSp>
      <p:sp>
        <p:nvSpPr>
          <p:cNvPr id="25" name="Right Arrow 24"/>
          <p:cNvSpPr/>
          <p:nvPr/>
        </p:nvSpPr>
        <p:spPr bwMode="auto">
          <a:xfrm flipH="1">
            <a:off x="7649320" y="3489566"/>
            <a:ext cx="1909912" cy="320692"/>
          </a:xfrm>
          <a:prstGeom prst="rightArrow">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6" name="Right Arrow 25"/>
          <p:cNvSpPr/>
          <p:nvPr/>
        </p:nvSpPr>
        <p:spPr bwMode="auto">
          <a:xfrm>
            <a:off x="7663646" y="3097180"/>
            <a:ext cx="320716" cy="320692"/>
          </a:xfrm>
          <a:prstGeom prst="rightArrow">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7" name="Right Arrow 26"/>
          <p:cNvSpPr/>
          <p:nvPr/>
        </p:nvSpPr>
        <p:spPr bwMode="auto">
          <a:xfrm>
            <a:off x="9266422" y="3107243"/>
            <a:ext cx="320716" cy="320692"/>
          </a:xfrm>
          <a:prstGeom prst="rightArrow">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nvGrpSpPr>
          <p:cNvPr id="28" name="Group 27"/>
          <p:cNvGrpSpPr/>
          <p:nvPr/>
        </p:nvGrpSpPr>
        <p:grpSpPr>
          <a:xfrm>
            <a:off x="8003040" y="2695052"/>
            <a:ext cx="1260888" cy="1778173"/>
            <a:chOff x="8100393" y="3217161"/>
            <a:chExt cx="1260888" cy="1778173"/>
          </a:xfrm>
        </p:grpSpPr>
        <p:sp>
          <p:nvSpPr>
            <p:cNvPr id="29" name="Rectangle 28"/>
            <p:cNvSpPr/>
            <p:nvPr/>
          </p:nvSpPr>
          <p:spPr bwMode="auto">
            <a:xfrm>
              <a:off x="8100393" y="3217161"/>
              <a:ext cx="1260888" cy="1778173"/>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0" name="TextBox 29"/>
            <p:cNvSpPr txBox="1"/>
            <p:nvPr/>
          </p:nvSpPr>
          <p:spPr>
            <a:xfrm>
              <a:off x="8156905" y="3503592"/>
              <a:ext cx="1160580" cy="1168012"/>
            </a:xfrm>
            <a:prstGeom prst="rect">
              <a:avLst/>
            </a:prstGeom>
            <a:noFill/>
          </p:spPr>
          <p:txBody>
            <a:bodyPr wrap="square" lIns="0" tIns="0" rIns="0" bIns="0" rtlCol="0">
              <a:spAutoFit/>
            </a:bodyPr>
            <a:lstStyle/>
            <a:p>
              <a:pPr algn="ctr">
                <a:lnSpc>
                  <a:spcPct val="90000"/>
                </a:lnSpc>
                <a:spcBef>
                  <a:spcPct val="20000"/>
                </a:spcBef>
                <a:buSzPct val="80000"/>
              </a:pPr>
              <a:r>
                <a:rPr lang="en-US" sz="1800" b="1" dirty="0" smtClean="0">
                  <a:solidFill>
                    <a:srgbClr val="FFFFFF"/>
                  </a:solidFill>
                </a:rPr>
                <a:t>Valid </a:t>
              </a:r>
            </a:p>
            <a:p>
              <a:pPr algn="ctr">
                <a:lnSpc>
                  <a:spcPct val="90000"/>
                </a:lnSpc>
                <a:spcBef>
                  <a:spcPct val="20000"/>
                </a:spcBef>
                <a:buSzPct val="80000"/>
              </a:pPr>
              <a:r>
                <a:rPr lang="en-US" sz="1800" b="1" dirty="0" smtClean="0">
                  <a:solidFill>
                    <a:srgbClr val="FFFFFF"/>
                  </a:solidFill>
                </a:rPr>
                <a:t>User ID </a:t>
              </a:r>
            </a:p>
            <a:p>
              <a:pPr algn="ctr">
                <a:lnSpc>
                  <a:spcPct val="90000"/>
                </a:lnSpc>
                <a:spcBef>
                  <a:spcPct val="20000"/>
                </a:spcBef>
                <a:buSzPct val="80000"/>
              </a:pPr>
              <a:r>
                <a:rPr lang="en-US" sz="1800" b="1" dirty="0" smtClean="0">
                  <a:solidFill>
                    <a:srgbClr val="FFFFFF"/>
                  </a:solidFill>
                </a:rPr>
                <a:t>+ </a:t>
              </a:r>
            </a:p>
            <a:p>
              <a:pPr algn="ctr">
                <a:lnSpc>
                  <a:spcPct val="90000"/>
                </a:lnSpc>
                <a:spcBef>
                  <a:spcPct val="20000"/>
                </a:spcBef>
                <a:buSzPct val="80000"/>
              </a:pPr>
              <a:r>
                <a:rPr lang="en-US" sz="1800" b="1" dirty="0" smtClean="0">
                  <a:solidFill>
                    <a:srgbClr val="FFFFFF"/>
                  </a:solidFill>
                </a:rPr>
                <a:t>Token</a:t>
              </a:r>
              <a:endParaRPr lang="en-US" sz="1800" b="1" dirty="0">
                <a:solidFill>
                  <a:srgbClr val="FFFFFF"/>
                </a:solidFill>
              </a:endParaRPr>
            </a:p>
          </p:txBody>
        </p:sp>
      </p:grpSp>
      <p:sp>
        <p:nvSpPr>
          <p:cNvPr id="42" name="Right Arrow 41"/>
          <p:cNvSpPr/>
          <p:nvPr/>
        </p:nvSpPr>
        <p:spPr bwMode="auto">
          <a:xfrm>
            <a:off x="6012650" y="6262454"/>
            <a:ext cx="1128921" cy="451556"/>
          </a:xfrm>
          <a:prstGeom prst="rightArrow">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44" name="Right Arrow 43"/>
          <p:cNvSpPr/>
          <p:nvPr/>
        </p:nvSpPr>
        <p:spPr bwMode="auto">
          <a:xfrm flipH="1">
            <a:off x="6009824" y="5709298"/>
            <a:ext cx="1128921" cy="451556"/>
          </a:xfrm>
          <a:prstGeom prst="rightArrow">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45" name="Bent Arrow 44"/>
          <p:cNvSpPr/>
          <p:nvPr/>
        </p:nvSpPr>
        <p:spPr bwMode="auto">
          <a:xfrm flipV="1">
            <a:off x="491075" y="4360332"/>
            <a:ext cx="4222173" cy="2497667"/>
          </a:xfrm>
          <a:prstGeom prst="bentArrow">
            <a:avLst>
              <a:gd name="adj1" fmla="val 14510"/>
              <a:gd name="adj2" fmla="val 26399"/>
              <a:gd name="adj3" fmla="val 25000"/>
              <a:gd name="adj4" fmla="val 43750"/>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46" name="TextBox 45"/>
          <p:cNvSpPr txBox="1"/>
          <p:nvPr/>
        </p:nvSpPr>
        <p:spPr>
          <a:xfrm>
            <a:off x="2191399" y="4059351"/>
            <a:ext cx="2159063" cy="868956"/>
          </a:xfrm>
          <a:prstGeom prst="rect">
            <a:avLst/>
          </a:prstGeom>
          <a:noFill/>
        </p:spPr>
        <p:txBody>
          <a:bodyPr wrap="square" lIns="0" tIns="0" rIns="0" bIns="0" rtlCol="0">
            <a:spAutoFit/>
          </a:bodyPr>
          <a:lstStyle/>
          <a:p>
            <a:pPr algn="ctr">
              <a:lnSpc>
                <a:spcPct val="90000"/>
              </a:lnSpc>
              <a:spcBef>
                <a:spcPct val="20000"/>
              </a:spcBef>
              <a:buSzPct val="80000"/>
            </a:pPr>
            <a:r>
              <a:rPr lang="en-US" sz="2800" b="1" dirty="0" smtClean="0">
                <a:gradFill>
                  <a:gsLst>
                    <a:gs pos="0">
                      <a:srgbClr val="292929">
                        <a:lumMod val="90000"/>
                        <a:lumOff val="10000"/>
                      </a:srgbClr>
                    </a:gs>
                    <a:gs pos="86000">
                      <a:srgbClr val="292929">
                        <a:lumMod val="90000"/>
                        <a:lumOff val="10000"/>
                      </a:srgbClr>
                    </a:gs>
                  </a:gsLst>
                  <a:lin ang="5400000" scaled="0"/>
                </a:gradFill>
              </a:rPr>
              <a:t>User ID +</a:t>
            </a:r>
          </a:p>
          <a:p>
            <a:pPr algn="ctr">
              <a:lnSpc>
                <a:spcPct val="90000"/>
              </a:lnSpc>
              <a:spcBef>
                <a:spcPct val="20000"/>
              </a:spcBef>
              <a:buSzPct val="80000"/>
            </a:pPr>
            <a:r>
              <a:rPr lang="en-US" sz="2800" b="1" dirty="0" err="1" smtClean="0">
                <a:gradFill>
                  <a:gsLst>
                    <a:gs pos="0">
                      <a:srgbClr val="292929">
                        <a:lumMod val="90000"/>
                        <a:lumOff val="10000"/>
                      </a:srgbClr>
                    </a:gs>
                    <a:gs pos="86000">
                      <a:srgbClr val="292929">
                        <a:lumMod val="90000"/>
                        <a:lumOff val="10000"/>
                      </a:srgbClr>
                    </a:gs>
                  </a:gsLst>
                  <a:lin ang="5400000" scaled="0"/>
                </a:gradFill>
              </a:rPr>
              <a:t>Auth</a:t>
            </a:r>
            <a:r>
              <a:rPr lang="en-US" sz="2800" b="1" dirty="0" smtClean="0">
                <a:gradFill>
                  <a:gsLst>
                    <a:gs pos="0">
                      <a:srgbClr val="292929">
                        <a:lumMod val="90000"/>
                        <a:lumOff val="10000"/>
                      </a:srgbClr>
                    </a:gs>
                    <a:gs pos="86000">
                      <a:srgbClr val="292929">
                        <a:lumMod val="90000"/>
                        <a:lumOff val="10000"/>
                      </a:srgbClr>
                    </a:gs>
                  </a:gsLst>
                  <a:lin ang="5400000" scaled="0"/>
                </a:gradFill>
              </a:rPr>
              <a:t> Token</a:t>
            </a:r>
            <a:endParaRPr lang="en-US" sz="2800" b="1" dirty="0">
              <a:gradFill>
                <a:gsLst>
                  <a:gs pos="0">
                    <a:srgbClr val="292929">
                      <a:lumMod val="90000"/>
                      <a:lumOff val="10000"/>
                    </a:srgbClr>
                  </a:gs>
                  <a:gs pos="86000">
                    <a:srgbClr val="292929">
                      <a:lumMod val="90000"/>
                      <a:lumOff val="10000"/>
                    </a:srgbClr>
                  </a:gs>
                </a:gsLst>
                <a:lin ang="5400000" scaled="0"/>
              </a:gradFill>
            </a:endParaRPr>
          </a:p>
        </p:txBody>
      </p:sp>
      <p:sp>
        <p:nvSpPr>
          <p:cNvPr id="47" name="Left-Up Arrow 46"/>
          <p:cNvSpPr/>
          <p:nvPr/>
        </p:nvSpPr>
        <p:spPr bwMode="auto">
          <a:xfrm flipH="1" flipV="1">
            <a:off x="169336" y="1114776"/>
            <a:ext cx="2511852" cy="1792112"/>
          </a:xfrm>
          <a:prstGeom prst="leftUpArrow">
            <a:avLst>
              <a:gd name="adj1" fmla="val 13785"/>
              <a:gd name="adj2" fmla="val 25000"/>
              <a:gd name="adj3" fmla="val 25000"/>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48" name="TextBox 47"/>
          <p:cNvSpPr txBox="1"/>
          <p:nvPr/>
        </p:nvSpPr>
        <p:spPr>
          <a:xfrm>
            <a:off x="874914" y="1749778"/>
            <a:ext cx="1312371" cy="744819"/>
          </a:xfrm>
          <a:prstGeom prst="rect">
            <a:avLst/>
          </a:prstGeom>
          <a:noFill/>
        </p:spPr>
        <p:txBody>
          <a:bodyPr wrap="square" lIns="0" tIns="0" rIns="0" bIns="0" rtlCol="0">
            <a:spAutoFit/>
          </a:bodyPr>
          <a:lstStyle/>
          <a:p>
            <a:pPr algn="ctr">
              <a:lnSpc>
                <a:spcPct val="90000"/>
              </a:lnSpc>
              <a:spcBef>
                <a:spcPct val="20000"/>
              </a:spcBef>
              <a:buSzPct val="80000"/>
            </a:pPr>
            <a:r>
              <a:rPr lang="en-US" b="1" dirty="0" smtClean="0">
                <a:gradFill>
                  <a:gsLst>
                    <a:gs pos="0">
                      <a:srgbClr val="292929">
                        <a:lumMod val="90000"/>
                        <a:lumOff val="10000"/>
                      </a:srgbClr>
                    </a:gs>
                    <a:gs pos="86000">
                      <a:srgbClr val="292929">
                        <a:lumMod val="90000"/>
                        <a:lumOff val="10000"/>
                      </a:srgbClr>
                    </a:gs>
                  </a:gsLst>
                  <a:lin ang="5400000" scaled="0"/>
                </a:gradFill>
              </a:rPr>
              <a:t>Provider</a:t>
            </a:r>
          </a:p>
          <a:p>
            <a:pPr algn="ctr">
              <a:lnSpc>
                <a:spcPct val="90000"/>
              </a:lnSpc>
              <a:spcBef>
                <a:spcPct val="20000"/>
              </a:spcBef>
              <a:buSzPct val="80000"/>
            </a:pPr>
            <a:r>
              <a:rPr lang="en-US" b="1" dirty="0" smtClean="0">
                <a:gradFill>
                  <a:gsLst>
                    <a:gs pos="0">
                      <a:srgbClr val="292929">
                        <a:lumMod val="90000"/>
                        <a:lumOff val="10000"/>
                      </a:srgbClr>
                    </a:gs>
                    <a:gs pos="86000">
                      <a:srgbClr val="292929">
                        <a:lumMod val="90000"/>
                        <a:lumOff val="10000"/>
                      </a:srgbClr>
                    </a:gs>
                  </a:gsLst>
                  <a:lin ang="5400000" scaled="0"/>
                </a:gradFill>
              </a:rPr>
              <a:t>Token</a:t>
            </a:r>
            <a:endParaRPr lang="en-US" b="1" dirty="0">
              <a:gradFill>
                <a:gsLst>
                  <a:gs pos="0">
                    <a:srgbClr val="292929">
                      <a:lumMod val="90000"/>
                      <a:lumOff val="10000"/>
                    </a:srgbClr>
                  </a:gs>
                  <a:gs pos="86000">
                    <a:srgbClr val="292929">
                      <a:lumMod val="90000"/>
                      <a:lumOff val="10000"/>
                    </a:srgbClr>
                  </a:gs>
                </a:gsLst>
                <a:lin ang="5400000" scaled="0"/>
              </a:gradFill>
            </a:endParaRPr>
          </a:p>
        </p:txBody>
      </p:sp>
      <p:sp>
        <p:nvSpPr>
          <p:cNvPr id="53" name="Right Arrow 52"/>
          <p:cNvSpPr/>
          <p:nvPr/>
        </p:nvSpPr>
        <p:spPr bwMode="auto">
          <a:xfrm>
            <a:off x="2141261" y="3102227"/>
            <a:ext cx="4008169" cy="405102"/>
          </a:xfrm>
          <a:prstGeom prst="rightArrow">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4" name="Right Arrow 53"/>
          <p:cNvSpPr/>
          <p:nvPr/>
        </p:nvSpPr>
        <p:spPr bwMode="auto">
          <a:xfrm flipH="1">
            <a:off x="2140377" y="3692575"/>
            <a:ext cx="4008169" cy="405102"/>
          </a:xfrm>
          <a:prstGeom prst="rightArrow">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55" name="Picture 54"/>
          <p:cNvPicPr>
            <a:picLocks noChangeAspect="1"/>
          </p:cNvPicPr>
          <p:nvPr/>
        </p:nvPicPr>
        <p:blipFill>
          <a:blip r:embed="rId3"/>
          <a:stretch>
            <a:fillRect/>
          </a:stretch>
        </p:blipFill>
        <p:spPr>
          <a:xfrm>
            <a:off x="2768069" y="1114779"/>
            <a:ext cx="536221" cy="536221"/>
          </a:xfrm>
          <a:prstGeom prst="rect">
            <a:avLst/>
          </a:prstGeom>
        </p:spPr>
      </p:pic>
      <p:pic>
        <p:nvPicPr>
          <p:cNvPr id="56" name="Picture 55"/>
          <p:cNvPicPr>
            <a:picLocks noChangeAspect="1"/>
          </p:cNvPicPr>
          <p:nvPr/>
        </p:nvPicPr>
        <p:blipFill>
          <a:blip r:embed="rId4"/>
          <a:stretch>
            <a:fillRect/>
          </a:stretch>
        </p:blipFill>
        <p:spPr>
          <a:xfrm>
            <a:off x="2780176" y="1688534"/>
            <a:ext cx="542575" cy="467648"/>
          </a:xfrm>
          <a:prstGeom prst="rect">
            <a:avLst/>
          </a:prstGeom>
        </p:spPr>
      </p:pic>
      <p:pic>
        <p:nvPicPr>
          <p:cNvPr id="57" name="Picture 56"/>
          <p:cNvPicPr>
            <a:picLocks noChangeAspect="1"/>
          </p:cNvPicPr>
          <p:nvPr/>
        </p:nvPicPr>
        <p:blipFill>
          <a:blip r:embed="rId5"/>
          <a:stretch>
            <a:fillRect/>
          </a:stretch>
        </p:blipFill>
        <p:spPr>
          <a:xfrm>
            <a:off x="3349556" y="1134212"/>
            <a:ext cx="493110" cy="493110"/>
          </a:xfrm>
          <a:prstGeom prst="rect">
            <a:avLst/>
          </a:prstGeom>
        </p:spPr>
      </p:pic>
      <p:pic>
        <p:nvPicPr>
          <p:cNvPr id="58" name="Picture 57"/>
          <p:cNvPicPr>
            <a:picLocks noChangeAspect="1"/>
          </p:cNvPicPr>
          <p:nvPr/>
        </p:nvPicPr>
        <p:blipFill>
          <a:blip r:embed="rId6"/>
          <a:stretch>
            <a:fillRect/>
          </a:stretch>
        </p:blipFill>
        <p:spPr>
          <a:xfrm>
            <a:off x="3338651" y="1659045"/>
            <a:ext cx="503951" cy="496927"/>
          </a:xfrm>
          <a:prstGeom prst="rect">
            <a:avLst/>
          </a:prstGeom>
        </p:spPr>
      </p:pic>
      <p:pic>
        <p:nvPicPr>
          <p:cNvPr id="59" name="Picture 58"/>
          <p:cNvPicPr>
            <a:picLocks noChangeAspect="1"/>
          </p:cNvPicPr>
          <p:nvPr/>
        </p:nvPicPr>
        <p:blipFill>
          <a:blip r:embed="rId3"/>
          <a:stretch>
            <a:fillRect/>
          </a:stretch>
        </p:blipFill>
        <p:spPr>
          <a:xfrm>
            <a:off x="7217041" y="5644410"/>
            <a:ext cx="536221" cy="536221"/>
          </a:xfrm>
          <a:prstGeom prst="rect">
            <a:avLst/>
          </a:prstGeom>
        </p:spPr>
      </p:pic>
      <p:pic>
        <p:nvPicPr>
          <p:cNvPr id="60" name="Picture 59"/>
          <p:cNvPicPr>
            <a:picLocks noChangeAspect="1"/>
          </p:cNvPicPr>
          <p:nvPr/>
        </p:nvPicPr>
        <p:blipFill>
          <a:blip r:embed="rId4"/>
          <a:stretch>
            <a:fillRect/>
          </a:stretch>
        </p:blipFill>
        <p:spPr>
          <a:xfrm>
            <a:off x="7229148" y="6218165"/>
            <a:ext cx="542575" cy="467648"/>
          </a:xfrm>
          <a:prstGeom prst="rect">
            <a:avLst/>
          </a:prstGeom>
        </p:spPr>
      </p:pic>
      <p:pic>
        <p:nvPicPr>
          <p:cNvPr id="61" name="Picture 60"/>
          <p:cNvPicPr>
            <a:picLocks noChangeAspect="1"/>
          </p:cNvPicPr>
          <p:nvPr/>
        </p:nvPicPr>
        <p:blipFill>
          <a:blip r:embed="rId5"/>
          <a:stretch>
            <a:fillRect/>
          </a:stretch>
        </p:blipFill>
        <p:spPr>
          <a:xfrm>
            <a:off x="7798528" y="5663843"/>
            <a:ext cx="493110" cy="493110"/>
          </a:xfrm>
          <a:prstGeom prst="rect">
            <a:avLst/>
          </a:prstGeom>
        </p:spPr>
      </p:pic>
      <p:pic>
        <p:nvPicPr>
          <p:cNvPr id="62" name="Picture 61"/>
          <p:cNvPicPr>
            <a:picLocks noChangeAspect="1"/>
          </p:cNvPicPr>
          <p:nvPr/>
        </p:nvPicPr>
        <p:blipFill>
          <a:blip r:embed="rId6"/>
          <a:stretch>
            <a:fillRect/>
          </a:stretch>
        </p:blipFill>
        <p:spPr>
          <a:xfrm>
            <a:off x="7787623" y="6188676"/>
            <a:ext cx="503951" cy="496927"/>
          </a:xfrm>
          <a:prstGeom prst="rect">
            <a:avLst/>
          </a:prstGeom>
        </p:spPr>
      </p:pic>
      <p:sp>
        <p:nvSpPr>
          <p:cNvPr id="32" name="Bent-Up Arrow 31"/>
          <p:cNvSpPr/>
          <p:nvPr/>
        </p:nvSpPr>
        <p:spPr bwMode="auto">
          <a:xfrm flipH="1">
            <a:off x="1148454" y="4282661"/>
            <a:ext cx="3566967" cy="999738"/>
          </a:xfrm>
          <a:prstGeom prst="bentUpArrow">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8" name="Right Arrow 67"/>
          <p:cNvSpPr/>
          <p:nvPr/>
        </p:nvSpPr>
        <p:spPr bwMode="auto">
          <a:xfrm>
            <a:off x="10707832" y="2123634"/>
            <a:ext cx="320716" cy="320692"/>
          </a:xfrm>
          <a:prstGeom prst="rightArrow">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9" name="Right Arrow 68"/>
          <p:cNvSpPr/>
          <p:nvPr/>
        </p:nvSpPr>
        <p:spPr bwMode="auto">
          <a:xfrm flipH="1">
            <a:off x="10704736" y="2938696"/>
            <a:ext cx="320716" cy="320692"/>
          </a:xfrm>
          <a:prstGeom prst="rightArrow">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0" name="Right Arrow 69"/>
          <p:cNvSpPr/>
          <p:nvPr/>
        </p:nvSpPr>
        <p:spPr bwMode="auto">
          <a:xfrm>
            <a:off x="10711552" y="3783611"/>
            <a:ext cx="320716" cy="320692"/>
          </a:xfrm>
          <a:prstGeom prst="rightArrow">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1" name="Right Arrow 70"/>
          <p:cNvSpPr/>
          <p:nvPr/>
        </p:nvSpPr>
        <p:spPr bwMode="auto">
          <a:xfrm flipH="1">
            <a:off x="10708456" y="4733773"/>
            <a:ext cx="320716" cy="320692"/>
          </a:xfrm>
          <a:prstGeom prst="rightArrow">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41717237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wipe(left)">
                                      <p:cBhvr>
                                        <p:cTn id="7" dur="500"/>
                                        <p:tgtEl>
                                          <p:spTgt spid="4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2"/>
                                        </p:tgtEl>
                                        <p:attrNameLst>
                                          <p:attrName>style.visibility</p:attrName>
                                        </p:attrNameLst>
                                      </p:cBhvr>
                                      <p:to>
                                        <p:strVal val="visible"/>
                                      </p:to>
                                    </p:set>
                                    <p:animEffect transition="in" filter="wipe(left)">
                                      <p:cBhvr>
                                        <p:cTn id="11" dur="500"/>
                                        <p:tgtEl>
                                          <p:spTgt spid="42"/>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59"/>
                                        </p:tgtEl>
                                        <p:attrNameLst>
                                          <p:attrName>style.visibility</p:attrName>
                                        </p:attrNameLst>
                                      </p:cBhvr>
                                      <p:to>
                                        <p:strVal val="visible"/>
                                      </p:to>
                                    </p:set>
                                    <p:animEffect transition="in" filter="wipe(left)">
                                      <p:cBhvr>
                                        <p:cTn id="15" dur="500"/>
                                        <p:tgtEl>
                                          <p:spTgt spid="59"/>
                                        </p:tgtEl>
                                      </p:cBhvr>
                                    </p:animEffect>
                                  </p:childTnLst>
                                </p:cTn>
                              </p:par>
                              <p:par>
                                <p:cTn id="16" presetID="22" presetClass="entr" presetSubtype="8" fill="hold" nodeType="withEffect">
                                  <p:stCondLst>
                                    <p:cond delay="0"/>
                                  </p:stCondLst>
                                  <p:childTnLst>
                                    <p:set>
                                      <p:cBhvr>
                                        <p:cTn id="17" dur="1" fill="hold">
                                          <p:stCondLst>
                                            <p:cond delay="0"/>
                                          </p:stCondLst>
                                        </p:cTn>
                                        <p:tgtEl>
                                          <p:spTgt spid="61"/>
                                        </p:tgtEl>
                                        <p:attrNameLst>
                                          <p:attrName>style.visibility</p:attrName>
                                        </p:attrNameLst>
                                      </p:cBhvr>
                                      <p:to>
                                        <p:strVal val="visible"/>
                                      </p:to>
                                    </p:set>
                                    <p:animEffect transition="in" filter="wipe(left)">
                                      <p:cBhvr>
                                        <p:cTn id="18" dur="500"/>
                                        <p:tgtEl>
                                          <p:spTgt spid="61"/>
                                        </p:tgtEl>
                                      </p:cBhvr>
                                    </p:animEffect>
                                  </p:childTnLst>
                                </p:cTn>
                              </p:par>
                              <p:par>
                                <p:cTn id="19" presetID="22" presetClass="entr" presetSubtype="8" fill="hold" nodeType="withEffect">
                                  <p:stCondLst>
                                    <p:cond delay="0"/>
                                  </p:stCondLst>
                                  <p:childTnLst>
                                    <p:set>
                                      <p:cBhvr>
                                        <p:cTn id="20" dur="1" fill="hold">
                                          <p:stCondLst>
                                            <p:cond delay="0"/>
                                          </p:stCondLst>
                                        </p:cTn>
                                        <p:tgtEl>
                                          <p:spTgt spid="60"/>
                                        </p:tgtEl>
                                        <p:attrNameLst>
                                          <p:attrName>style.visibility</p:attrName>
                                        </p:attrNameLst>
                                      </p:cBhvr>
                                      <p:to>
                                        <p:strVal val="visible"/>
                                      </p:to>
                                    </p:set>
                                    <p:animEffect transition="in" filter="wipe(left)">
                                      <p:cBhvr>
                                        <p:cTn id="21" dur="500"/>
                                        <p:tgtEl>
                                          <p:spTgt spid="60"/>
                                        </p:tgtEl>
                                      </p:cBhvr>
                                    </p:animEffect>
                                  </p:childTnLst>
                                </p:cTn>
                              </p:par>
                              <p:par>
                                <p:cTn id="22" presetID="22" presetClass="entr" presetSubtype="8" fill="hold" nodeType="withEffect">
                                  <p:stCondLst>
                                    <p:cond delay="0"/>
                                  </p:stCondLst>
                                  <p:childTnLst>
                                    <p:set>
                                      <p:cBhvr>
                                        <p:cTn id="23" dur="1" fill="hold">
                                          <p:stCondLst>
                                            <p:cond delay="0"/>
                                          </p:stCondLst>
                                        </p:cTn>
                                        <p:tgtEl>
                                          <p:spTgt spid="62"/>
                                        </p:tgtEl>
                                        <p:attrNameLst>
                                          <p:attrName>style.visibility</p:attrName>
                                        </p:attrNameLst>
                                      </p:cBhvr>
                                      <p:to>
                                        <p:strVal val="visible"/>
                                      </p:to>
                                    </p:set>
                                    <p:animEffect transition="in" filter="wipe(left)">
                                      <p:cBhvr>
                                        <p:cTn id="24" dur="500"/>
                                        <p:tgtEl>
                                          <p:spTgt spid="62"/>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2" fill="hold" grpId="0" nodeType="clickEffect">
                                  <p:stCondLst>
                                    <p:cond delay="0"/>
                                  </p:stCondLst>
                                  <p:childTnLst>
                                    <p:set>
                                      <p:cBhvr>
                                        <p:cTn id="28" dur="1" fill="hold">
                                          <p:stCondLst>
                                            <p:cond delay="0"/>
                                          </p:stCondLst>
                                        </p:cTn>
                                        <p:tgtEl>
                                          <p:spTgt spid="44"/>
                                        </p:tgtEl>
                                        <p:attrNameLst>
                                          <p:attrName>style.visibility</p:attrName>
                                        </p:attrNameLst>
                                      </p:cBhvr>
                                      <p:to>
                                        <p:strVal val="visible"/>
                                      </p:to>
                                    </p:set>
                                    <p:animEffect transition="in" filter="wipe(right)">
                                      <p:cBhvr>
                                        <p:cTn id="29" dur="500"/>
                                        <p:tgtEl>
                                          <p:spTgt spid="44"/>
                                        </p:tgtEl>
                                      </p:cBhvr>
                                    </p:animEffect>
                                  </p:childTnLst>
                                </p:cTn>
                              </p:par>
                            </p:childTnLst>
                          </p:cTn>
                        </p:par>
                        <p:par>
                          <p:cTn id="30" fill="hold">
                            <p:stCondLst>
                              <p:cond delay="500"/>
                            </p:stCondLst>
                            <p:childTnLst>
                              <p:par>
                                <p:cTn id="31" presetID="22" presetClass="entr" presetSubtype="2" fill="hold" grpId="0" nodeType="afterEffect">
                                  <p:stCondLst>
                                    <p:cond delay="0"/>
                                  </p:stCondLst>
                                  <p:childTnLst>
                                    <p:set>
                                      <p:cBhvr>
                                        <p:cTn id="32" dur="1" fill="hold">
                                          <p:stCondLst>
                                            <p:cond delay="0"/>
                                          </p:stCondLst>
                                        </p:cTn>
                                        <p:tgtEl>
                                          <p:spTgt spid="32"/>
                                        </p:tgtEl>
                                        <p:attrNameLst>
                                          <p:attrName>style.visibility</p:attrName>
                                        </p:attrNameLst>
                                      </p:cBhvr>
                                      <p:to>
                                        <p:strVal val="visible"/>
                                      </p:to>
                                    </p:set>
                                    <p:animEffect transition="in" filter="wipe(right)">
                                      <p:cBhvr>
                                        <p:cTn id="33" dur="500"/>
                                        <p:tgtEl>
                                          <p:spTgt spid="32"/>
                                        </p:tgtEl>
                                      </p:cBhvr>
                                    </p:animEffect>
                                  </p:childTnLst>
                                </p:cTn>
                              </p:par>
                            </p:childTnLst>
                          </p:cTn>
                        </p:par>
                        <p:par>
                          <p:cTn id="34" fill="hold">
                            <p:stCondLst>
                              <p:cond delay="1000"/>
                            </p:stCondLst>
                            <p:childTnLst>
                              <p:par>
                                <p:cTn id="35" presetID="9" presetClass="entr" presetSubtype="0" fill="hold" grpId="0" nodeType="afterEffect">
                                  <p:stCondLst>
                                    <p:cond delay="0"/>
                                  </p:stCondLst>
                                  <p:childTnLst>
                                    <p:set>
                                      <p:cBhvr>
                                        <p:cTn id="36" dur="1" fill="hold">
                                          <p:stCondLst>
                                            <p:cond delay="0"/>
                                          </p:stCondLst>
                                        </p:cTn>
                                        <p:tgtEl>
                                          <p:spTgt spid="46"/>
                                        </p:tgtEl>
                                        <p:attrNameLst>
                                          <p:attrName>style.visibility</p:attrName>
                                        </p:attrNameLst>
                                      </p:cBhvr>
                                      <p:to>
                                        <p:strVal val="visible"/>
                                      </p:to>
                                    </p:set>
                                    <p:animEffect transition="in" filter="dissolve">
                                      <p:cBhvr>
                                        <p:cTn id="37" dur="500"/>
                                        <p:tgtEl>
                                          <p:spTgt spid="4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47"/>
                                        </p:tgtEl>
                                        <p:attrNameLst>
                                          <p:attrName>style.visibility</p:attrName>
                                        </p:attrNameLst>
                                      </p:cBhvr>
                                      <p:to>
                                        <p:strVal val="visible"/>
                                      </p:to>
                                    </p:set>
                                    <p:animEffect transition="in" filter="wipe(down)">
                                      <p:cBhvr>
                                        <p:cTn id="42" dur="500"/>
                                        <p:tgtEl>
                                          <p:spTgt spid="47"/>
                                        </p:tgtEl>
                                      </p:cBhvr>
                                    </p:animEffect>
                                  </p:childTnLst>
                                </p:cTn>
                              </p:par>
                            </p:childTnLst>
                          </p:cTn>
                        </p:par>
                        <p:par>
                          <p:cTn id="43" fill="hold">
                            <p:stCondLst>
                              <p:cond delay="500"/>
                            </p:stCondLst>
                            <p:childTnLst>
                              <p:par>
                                <p:cTn id="44" presetID="22" presetClass="entr" presetSubtype="8" fill="hold" nodeType="afterEffect">
                                  <p:stCondLst>
                                    <p:cond delay="0"/>
                                  </p:stCondLst>
                                  <p:childTnLst>
                                    <p:set>
                                      <p:cBhvr>
                                        <p:cTn id="45" dur="1" fill="hold">
                                          <p:stCondLst>
                                            <p:cond delay="0"/>
                                          </p:stCondLst>
                                        </p:cTn>
                                        <p:tgtEl>
                                          <p:spTgt spid="55"/>
                                        </p:tgtEl>
                                        <p:attrNameLst>
                                          <p:attrName>style.visibility</p:attrName>
                                        </p:attrNameLst>
                                      </p:cBhvr>
                                      <p:to>
                                        <p:strVal val="visible"/>
                                      </p:to>
                                    </p:set>
                                    <p:animEffect transition="in" filter="wipe(left)">
                                      <p:cBhvr>
                                        <p:cTn id="46" dur="500"/>
                                        <p:tgtEl>
                                          <p:spTgt spid="55"/>
                                        </p:tgtEl>
                                      </p:cBhvr>
                                    </p:animEffect>
                                  </p:childTnLst>
                                </p:cTn>
                              </p:par>
                              <p:par>
                                <p:cTn id="47" presetID="22" presetClass="entr" presetSubtype="8" fill="hold" nodeType="withEffect">
                                  <p:stCondLst>
                                    <p:cond delay="0"/>
                                  </p:stCondLst>
                                  <p:childTnLst>
                                    <p:set>
                                      <p:cBhvr>
                                        <p:cTn id="48" dur="1" fill="hold">
                                          <p:stCondLst>
                                            <p:cond delay="0"/>
                                          </p:stCondLst>
                                        </p:cTn>
                                        <p:tgtEl>
                                          <p:spTgt spid="56"/>
                                        </p:tgtEl>
                                        <p:attrNameLst>
                                          <p:attrName>style.visibility</p:attrName>
                                        </p:attrNameLst>
                                      </p:cBhvr>
                                      <p:to>
                                        <p:strVal val="visible"/>
                                      </p:to>
                                    </p:set>
                                    <p:animEffect transition="in" filter="wipe(left)">
                                      <p:cBhvr>
                                        <p:cTn id="49" dur="500"/>
                                        <p:tgtEl>
                                          <p:spTgt spid="56"/>
                                        </p:tgtEl>
                                      </p:cBhvr>
                                    </p:animEffect>
                                  </p:childTnLst>
                                </p:cTn>
                              </p:par>
                              <p:par>
                                <p:cTn id="50" presetID="22" presetClass="entr" presetSubtype="8" fill="hold" nodeType="withEffect">
                                  <p:stCondLst>
                                    <p:cond delay="0"/>
                                  </p:stCondLst>
                                  <p:childTnLst>
                                    <p:set>
                                      <p:cBhvr>
                                        <p:cTn id="51" dur="1" fill="hold">
                                          <p:stCondLst>
                                            <p:cond delay="0"/>
                                          </p:stCondLst>
                                        </p:cTn>
                                        <p:tgtEl>
                                          <p:spTgt spid="58"/>
                                        </p:tgtEl>
                                        <p:attrNameLst>
                                          <p:attrName>style.visibility</p:attrName>
                                        </p:attrNameLst>
                                      </p:cBhvr>
                                      <p:to>
                                        <p:strVal val="visible"/>
                                      </p:to>
                                    </p:set>
                                    <p:animEffect transition="in" filter="wipe(left)">
                                      <p:cBhvr>
                                        <p:cTn id="52" dur="500"/>
                                        <p:tgtEl>
                                          <p:spTgt spid="58"/>
                                        </p:tgtEl>
                                      </p:cBhvr>
                                    </p:animEffect>
                                  </p:childTnLst>
                                </p:cTn>
                              </p:par>
                              <p:par>
                                <p:cTn id="53" presetID="22" presetClass="entr" presetSubtype="8" fill="hold" nodeType="withEffect">
                                  <p:stCondLst>
                                    <p:cond delay="0"/>
                                  </p:stCondLst>
                                  <p:childTnLst>
                                    <p:set>
                                      <p:cBhvr>
                                        <p:cTn id="54" dur="1" fill="hold">
                                          <p:stCondLst>
                                            <p:cond delay="0"/>
                                          </p:stCondLst>
                                        </p:cTn>
                                        <p:tgtEl>
                                          <p:spTgt spid="57"/>
                                        </p:tgtEl>
                                        <p:attrNameLst>
                                          <p:attrName>style.visibility</p:attrName>
                                        </p:attrNameLst>
                                      </p:cBhvr>
                                      <p:to>
                                        <p:strVal val="visible"/>
                                      </p:to>
                                    </p:set>
                                    <p:animEffect transition="in" filter="wipe(left)">
                                      <p:cBhvr>
                                        <p:cTn id="55" dur="500"/>
                                        <p:tgtEl>
                                          <p:spTgt spid="57"/>
                                        </p:tgtEl>
                                      </p:cBhvr>
                                    </p:animEffect>
                                  </p:childTnLst>
                                </p:cTn>
                              </p:par>
                            </p:childTnLst>
                          </p:cTn>
                        </p:par>
                        <p:par>
                          <p:cTn id="56" fill="hold">
                            <p:stCondLst>
                              <p:cond delay="1000"/>
                            </p:stCondLst>
                            <p:childTnLst>
                              <p:par>
                                <p:cTn id="57" presetID="9" presetClass="entr" presetSubtype="0" fill="hold" grpId="0" nodeType="afterEffect">
                                  <p:stCondLst>
                                    <p:cond delay="0"/>
                                  </p:stCondLst>
                                  <p:childTnLst>
                                    <p:set>
                                      <p:cBhvr>
                                        <p:cTn id="58" dur="1" fill="hold">
                                          <p:stCondLst>
                                            <p:cond delay="0"/>
                                          </p:stCondLst>
                                        </p:cTn>
                                        <p:tgtEl>
                                          <p:spTgt spid="48"/>
                                        </p:tgtEl>
                                        <p:attrNameLst>
                                          <p:attrName>style.visibility</p:attrName>
                                        </p:attrNameLst>
                                      </p:cBhvr>
                                      <p:to>
                                        <p:strVal val="visible"/>
                                      </p:to>
                                    </p:set>
                                    <p:animEffect transition="in" filter="dissolve">
                                      <p:cBhvr>
                                        <p:cTn id="59" dur="500"/>
                                        <p:tgtEl>
                                          <p:spTgt spid="48"/>
                                        </p:tgtEl>
                                      </p:cBhvr>
                                    </p:animEffect>
                                  </p:childTnLst>
                                </p:cTn>
                              </p:par>
                            </p:childTnLst>
                          </p:cTn>
                        </p:par>
                      </p:childTnLst>
                    </p:cTn>
                  </p:par>
                  <p:par>
                    <p:cTn id="60" fill="hold">
                      <p:stCondLst>
                        <p:cond delay="indefinite"/>
                      </p:stCondLst>
                      <p:childTnLst>
                        <p:par>
                          <p:cTn id="61" fill="hold">
                            <p:stCondLst>
                              <p:cond delay="0"/>
                            </p:stCondLst>
                            <p:childTnLst>
                              <p:par>
                                <p:cTn id="62" presetID="9" presetClass="exit" presetSubtype="0" fill="hold" grpId="1" nodeType="clickEffect">
                                  <p:stCondLst>
                                    <p:cond delay="0"/>
                                  </p:stCondLst>
                                  <p:childTnLst>
                                    <p:animEffect transition="out" filter="dissolve">
                                      <p:cBhvr>
                                        <p:cTn id="63" dur="500"/>
                                        <p:tgtEl>
                                          <p:spTgt spid="42"/>
                                        </p:tgtEl>
                                      </p:cBhvr>
                                    </p:animEffect>
                                    <p:set>
                                      <p:cBhvr>
                                        <p:cTn id="64" dur="1" fill="hold">
                                          <p:stCondLst>
                                            <p:cond delay="499"/>
                                          </p:stCondLst>
                                        </p:cTn>
                                        <p:tgtEl>
                                          <p:spTgt spid="42"/>
                                        </p:tgtEl>
                                        <p:attrNameLst>
                                          <p:attrName>style.visibility</p:attrName>
                                        </p:attrNameLst>
                                      </p:cBhvr>
                                      <p:to>
                                        <p:strVal val="hidden"/>
                                      </p:to>
                                    </p:set>
                                  </p:childTnLst>
                                </p:cTn>
                              </p:par>
                              <p:par>
                                <p:cTn id="65" presetID="9" presetClass="exit" presetSubtype="0" fill="hold" grpId="1" nodeType="withEffect">
                                  <p:stCondLst>
                                    <p:cond delay="0"/>
                                  </p:stCondLst>
                                  <p:childTnLst>
                                    <p:animEffect transition="out" filter="dissolve">
                                      <p:cBhvr>
                                        <p:cTn id="66" dur="500"/>
                                        <p:tgtEl>
                                          <p:spTgt spid="44"/>
                                        </p:tgtEl>
                                      </p:cBhvr>
                                    </p:animEffect>
                                    <p:set>
                                      <p:cBhvr>
                                        <p:cTn id="67" dur="1" fill="hold">
                                          <p:stCondLst>
                                            <p:cond delay="499"/>
                                          </p:stCondLst>
                                        </p:cTn>
                                        <p:tgtEl>
                                          <p:spTgt spid="44"/>
                                        </p:tgtEl>
                                        <p:attrNameLst>
                                          <p:attrName>style.visibility</p:attrName>
                                        </p:attrNameLst>
                                      </p:cBhvr>
                                      <p:to>
                                        <p:strVal val="hidden"/>
                                      </p:to>
                                    </p:set>
                                  </p:childTnLst>
                                </p:cTn>
                              </p:par>
                              <p:par>
                                <p:cTn id="68" presetID="9" presetClass="exit" presetSubtype="0" fill="hold" nodeType="withEffect">
                                  <p:stCondLst>
                                    <p:cond delay="0"/>
                                  </p:stCondLst>
                                  <p:childTnLst>
                                    <p:animEffect transition="out" filter="dissolve">
                                      <p:cBhvr>
                                        <p:cTn id="69" dur="500"/>
                                        <p:tgtEl>
                                          <p:spTgt spid="59"/>
                                        </p:tgtEl>
                                      </p:cBhvr>
                                    </p:animEffect>
                                    <p:set>
                                      <p:cBhvr>
                                        <p:cTn id="70" dur="1" fill="hold">
                                          <p:stCondLst>
                                            <p:cond delay="499"/>
                                          </p:stCondLst>
                                        </p:cTn>
                                        <p:tgtEl>
                                          <p:spTgt spid="59"/>
                                        </p:tgtEl>
                                        <p:attrNameLst>
                                          <p:attrName>style.visibility</p:attrName>
                                        </p:attrNameLst>
                                      </p:cBhvr>
                                      <p:to>
                                        <p:strVal val="hidden"/>
                                      </p:to>
                                    </p:set>
                                  </p:childTnLst>
                                </p:cTn>
                              </p:par>
                              <p:par>
                                <p:cTn id="71" presetID="9" presetClass="exit" presetSubtype="0" fill="hold" nodeType="withEffect">
                                  <p:stCondLst>
                                    <p:cond delay="0"/>
                                  </p:stCondLst>
                                  <p:childTnLst>
                                    <p:animEffect transition="out" filter="dissolve">
                                      <p:cBhvr>
                                        <p:cTn id="72" dur="500"/>
                                        <p:tgtEl>
                                          <p:spTgt spid="60"/>
                                        </p:tgtEl>
                                      </p:cBhvr>
                                    </p:animEffect>
                                    <p:set>
                                      <p:cBhvr>
                                        <p:cTn id="73" dur="1" fill="hold">
                                          <p:stCondLst>
                                            <p:cond delay="499"/>
                                          </p:stCondLst>
                                        </p:cTn>
                                        <p:tgtEl>
                                          <p:spTgt spid="60"/>
                                        </p:tgtEl>
                                        <p:attrNameLst>
                                          <p:attrName>style.visibility</p:attrName>
                                        </p:attrNameLst>
                                      </p:cBhvr>
                                      <p:to>
                                        <p:strVal val="hidden"/>
                                      </p:to>
                                    </p:set>
                                  </p:childTnLst>
                                </p:cTn>
                              </p:par>
                              <p:par>
                                <p:cTn id="74" presetID="9" presetClass="exit" presetSubtype="0" fill="hold" nodeType="withEffect">
                                  <p:stCondLst>
                                    <p:cond delay="0"/>
                                  </p:stCondLst>
                                  <p:childTnLst>
                                    <p:animEffect transition="out" filter="dissolve">
                                      <p:cBhvr>
                                        <p:cTn id="75" dur="500"/>
                                        <p:tgtEl>
                                          <p:spTgt spid="61"/>
                                        </p:tgtEl>
                                      </p:cBhvr>
                                    </p:animEffect>
                                    <p:set>
                                      <p:cBhvr>
                                        <p:cTn id="76" dur="1" fill="hold">
                                          <p:stCondLst>
                                            <p:cond delay="499"/>
                                          </p:stCondLst>
                                        </p:cTn>
                                        <p:tgtEl>
                                          <p:spTgt spid="61"/>
                                        </p:tgtEl>
                                        <p:attrNameLst>
                                          <p:attrName>style.visibility</p:attrName>
                                        </p:attrNameLst>
                                      </p:cBhvr>
                                      <p:to>
                                        <p:strVal val="hidden"/>
                                      </p:to>
                                    </p:set>
                                  </p:childTnLst>
                                </p:cTn>
                              </p:par>
                              <p:par>
                                <p:cTn id="77" presetID="9" presetClass="exit" presetSubtype="0" fill="hold" nodeType="withEffect">
                                  <p:stCondLst>
                                    <p:cond delay="0"/>
                                  </p:stCondLst>
                                  <p:childTnLst>
                                    <p:animEffect transition="out" filter="dissolve">
                                      <p:cBhvr>
                                        <p:cTn id="78" dur="500"/>
                                        <p:tgtEl>
                                          <p:spTgt spid="62"/>
                                        </p:tgtEl>
                                      </p:cBhvr>
                                    </p:animEffect>
                                    <p:set>
                                      <p:cBhvr>
                                        <p:cTn id="79" dur="1" fill="hold">
                                          <p:stCondLst>
                                            <p:cond delay="499"/>
                                          </p:stCondLst>
                                        </p:cTn>
                                        <p:tgtEl>
                                          <p:spTgt spid="62"/>
                                        </p:tgtEl>
                                        <p:attrNameLst>
                                          <p:attrName>style.visibility</p:attrName>
                                        </p:attrNameLst>
                                      </p:cBhvr>
                                      <p:to>
                                        <p:strVal val="hidden"/>
                                      </p:to>
                                    </p:set>
                                  </p:childTnLst>
                                </p:cTn>
                              </p:par>
                              <p:par>
                                <p:cTn id="80" presetID="9" presetClass="exit" presetSubtype="0" fill="hold" grpId="1" nodeType="withEffect">
                                  <p:stCondLst>
                                    <p:cond delay="0"/>
                                  </p:stCondLst>
                                  <p:childTnLst>
                                    <p:animEffect transition="out" filter="dissolve">
                                      <p:cBhvr>
                                        <p:cTn id="81" dur="500"/>
                                        <p:tgtEl>
                                          <p:spTgt spid="45"/>
                                        </p:tgtEl>
                                      </p:cBhvr>
                                    </p:animEffect>
                                    <p:set>
                                      <p:cBhvr>
                                        <p:cTn id="82" dur="1" fill="hold">
                                          <p:stCondLst>
                                            <p:cond delay="499"/>
                                          </p:stCondLst>
                                        </p:cTn>
                                        <p:tgtEl>
                                          <p:spTgt spid="45"/>
                                        </p:tgtEl>
                                        <p:attrNameLst>
                                          <p:attrName>style.visibility</p:attrName>
                                        </p:attrNameLst>
                                      </p:cBhvr>
                                      <p:to>
                                        <p:strVal val="hidden"/>
                                      </p:to>
                                    </p:set>
                                  </p:childTnLst>
                                </p:cTn>
                              </p:par>
                              <p:par>
                                <p:cTn id="83" presetID="9" presetClass="exit" presetSubtype="0" fill="hold" grpId="1" nodeType="withEffect">
                                  <p:stCondLst>
                                    <p:cond delay="0"/>
                                  </p:stCondLst>
                                  <p:childTnLst>
                                    <p:animEffect transition="out" filter="dissolve">
                                      <p:cBhvr>
                                        <p:cTn id="84" dur="500"/>
                                        <p:tgtEl>
                                          <p:spTgt spid="32"/>
                                        </p:tgtEl>
                                      </p:cBhvr>
                                    </p:animEffect>
                                    <p:set>
                                      <p:cBhvr>
                                        <p:cTn id="85" dur="1" fill="hold">
                                          <p:stCondLst>
                                            <p:cond delay="499"/>
                                          </p:stCondLst>
                                        </p:cTn>
                                        <p:tgtEl>
                                          <p:spTgt spid="32"/>
                                        </p:tgtEl>
                                        <p:attrNameLst>
                                          <p:attrName>style.visibility</p:attrName>
                                        </p:attrNameLst>
                                      </p:cBhvr>
                                      <p:to>
                                        <p:strVal val="hidden"/>
                                      </p:to>
                                    </p:set>
                                  </p:childTnLst>
                                </p:cTn>
                              </p:par>
                              <p:par>
                                <p:cTn id="86" presetID="9" presetClass="exit" presetSubtype="0" fill="hold" grpId="1" nodeType="withEffect">
                                  <p:stCondLst>
                                    <p:cond delay="0"/>
                                  </p:stCondLst>
                                  <p:childTnLst>
                                    <p:animEffect transition="out" filter="dissolve">
                                      <p:cBhvr>
                                        <p:cTn id="87" dur="500"/>
                                        <p:tgtEl>
                                          <p:spTgt spid="46"/>
                                        </p:tgtEl>
                                      </p:cBhvr>
                                    </p:animEffect>
                                    <p:set>
                                      <p:cBhvr>
                                        <p:cTn id="88" dur="1" fill="hold">
                                          <p:stCondLst>
                                            <p:cond delay="499"/>
                                          </p:stCondLst>
                                        </p:cTn>
                                        <p:tgtEl>
                                          <p:spTgt spid="46"/>
                                        </p:tgtEl>
                                        <p:attrNameLst>
                                          <p:attrName>style.visibility</p:attrName>
                                        </p:attrNameLst>
                                      </p:cBhvr>
                                      <p:to>
                                        <p:strVal val="hidden"/>
                                      </p:to>
                                    </p:set>
                                  </p:childTnLst>
                                </p:cTn>
                              </p:par>
                              <p:par>
                                <p:cTn id="89" presetID="9" presetClass="exit" presetSubtype="0" fill="hold" grpId="1" nodeType="withEffect">
                                  <p:stCondLst>
                                    <p:cond delay="0"/>
                                  </p:stCondLst>
                                  <p:childTnLst>
                                    <p:animEffect transition="out" filter="dissolve">
                                      <p:cBhvr>
                                        <p:cTn id="90" dur="500"/>
                                        <p:tgtEl>
                                          <p:spTgt spid="47"/>
                                        </p:tgtEl>
                                      </p:cBhvr>
                                    </p:animEffect>
                                    <p:set>
                                      <p:cBhvr>
                                        <p:cTn id="91" dur="1" fill="hold">
                                          <p:stCondLst>
                                            <p:cond delay="499"/>
                                          </p:stCondLst>
                                        </p:cTn>
                                        <p:tgtEl>
                                          <p:spTgt spid="47"/>
                                        </p:tgtEl>
                                        <p:attrNameLst>
                                          <p:attrName>style.visibility</p:attrName>
                                        </p:attrNameLst>
                                      </p:cBhvr>
                                      <p:to>
                                        <p:strVal val="hidden"/>
                                      </p:to>
                                    </p:set>
                                  </p:childTnLst>
                                </p:cTn>
                              </p:par>
                              <p:par>
                                <p:cTn id="92" presetID="9" presetClass="exit" presetSubtype="0" fill="hold" grpId="1" nodeType="withEffect">
                                  <p:stCondLst>
                                    <p:cond delay="0"/>
                                  </p:stCondLst>
                                  <p:childTnLst>
                                    <p:animEffect transition="out" filter="dissolve">
                                      <p:cBhvr>
                                        <p:cTn id="93" dur="500"/>
                                        <p:tgtEl>
                                          <p:spTgt spid="48"/>
                                        </p:tgtEl>
                                      </p:cBhvr>
                                    </p:animEffect>
                                    <p:set>
                                      <p:cBhvr>
                                        <p:cTn id="94" dur="1" fill="hold">
                                          <p:stCondLst>
                                            <p:cond delay="499"/>
                                          </p:stCondLst>
                                        </p:cTn>
                                        <p:tgtEl>
                                          <p:spTgt spid="48"/>
                                        </p:tgtEl>
                                        <p:attrNameLst>
                                          <p:attrName>style.visibility</p:attrName>
                                        </p:attrNameLst>
                                      </p:cBhvr>
                                      <p:to>
                                        <p:strVal val="hidden"/>
                                      </p:to>
                                    </p:set>
                                  </p:childTnLst>
                                </p:cTn>
                              </p:par>
                              <p:par>
                                <p:cTn id="95" presetID="9" presetClass="exit" presetSubtype="0" fill="hold" nodeType="withEffect">
                                  <p:stCondLst>
                                    <p:cond delay="0"/>
                                  </p:stCondLst>
                                  <p:childTnLst>
                                    <p:animEffect transition="out" filter="dissolve">
                                      <p:cBhvr>
                                        <p:cTn id="96" dur="500"/>
                                        <p:tgtEl>
                                          <p:spTgt spid="55"/>
                                        </p:tgtEl>
                                      </p:cBhvr>
                                    </p:animEffect>
                                    <p:set>
                                      <p:cBhvr>
                                        <p:cTn id="97" dur="1" fill="hold">
                                          <p:stCondLst>
                                            <p:cond delay="499"/>
                                          </p:stCondLst>
                                        </p:cTn>
                                        <p:tgtEl>
                                          <p:spTgt spid="55"/>
                                        </p:tgtEl>
                                        <p:attrNameLst>
                                          <p:attrName>style.visibility</p:attrName>
                                        </p:attrNameLst>
                                      </p:cBhvr>
                                      <p:to>
                                        <p:strVal val="hidden"/>
                                      </p:to>
                                    </p:set>
                                  </p:childTnLst>
                                </p:cTn>
                              </p:par>
                              <p:par>
                                <p:cTn id="98" presetID="9" presetClass="exit" presetSubtype="0" fill="hold" nodeType="withEffect">
                                  <p:stCondLst>
                                    <p:cond delay="0"/>
                                  </p:stCondLst>
                                  <p:childTnLst>
                                    <p:animEffect transition="out" filter="dissolve">
                                      <p:cBhvr>
                                        <p:cTn id="99" dur="500"/>
                                        <p:tgtEl>
                                          <p:spTgt spid="56"/>
                                        </p:tgtEl>
                                      </p:cBhvr>
                                    </p:animEffect>
                                    <p:set>
                                      <p:cBhvr>
                                        <p:cTn id="100" dur="1" fill="hold">
                                          <p:stCondLst>
                                            <p:cond delay="499"/>
                                          </p:stCondLst>
                                        </p:cTn>
                                        <p:tgtEl>
                                          <p:spTgt spid="56"/>
                                        </p:tgtEl>
                                        <p:attrNameLst>
                                          <p:attrName>style.visibility</p:attrName>
                                        </p:attrNameLst>
                                      </p:cBhvr>
                                      <p:to>
                                        <p:strVal val="hidden"/>
                                      </p:to>
                                    </p:set>
                                  </p:childTnLst>
                                </p:cTn>
                              </p:par>
                              <p:par>
                                <p:cTn id="101" presetID="9" presetClass="exit" presetSubtype="0" fill="hold" nodeType="withEffect">
                                  <p:stCondLst>
                                    <p:cond delay="0"/>
                                  </p:stCondLst>
                                  <p:childTnLst>
                                    <p:animEffect transition="out" filter="dissolve">
                                      <p:cBhvr>
                                        <p:cTn id="102" dur="500"/>
                                        <p:tgtEl>
                                          <p:spTgt spid="58"/>
                                        </p:tgtEl>
                                      </p:cBhvr>
                                    </p:animEffect>
                                    <p:set>
                                      <p:cBhvr>
                                        <p:cTn id="103" dur="1" fill="hold">
                                          <p:stCondLst>
                                            <p:cond delay="499"/>
                                          </p:stCondLst>
                                        </p:cTn>
                                        <p:tgtEl>
                                          <p:spTgt spid="58"/>
                                        </p:tgtEl>
                                        <p:attrNameLst>
                                          <p:attrName>style.visibility</p:attrName>
                                        </p:attrNameLst>
                                      </p:cBhvr>
                                      <p:to>
                                        <p:strVal val="hidden"/>
                                      </p:to>
                                    </p:set>
                                  </p:childTnLst>
                                </p:cTn>
                              </p:par>
                              <p:par>
                                <p:cTn id="104" presetID="9" presetClass="exit" presetSubtype="0" fill="hold" nodeType="withEffect">
                                  <p:stCondLst>
                                    <p:cond delay="0"/>
                                  </p:stCondLst>
                                  <p:childTnLst>
                                    <p:animEffect transition="out" filter="dissolve">
                                      <p:cBhvr>
                                        <p:cTn id="105" dur="500"/>
                                        <p:tgtEl>
                                          <p:spTgt spid="57"/>
                                        </p:tgtEl>
                                      </p:cBhvr>
                                    </p:animEffect>
                                    <p:set>
                                      <p:cBhvr>
                                        <p:cTn id="106" dur="1" fill="hold">
                                          <p:stCondLst>
                                            <p:cond delay="499"/>
                                          </p:stCondLst>
                                        </p:cTn>
                                        <p:tgtEl>
                                          <p:spTgt spid="57"/>
                                        </p:tgtEl>
                                        <p:attrNameLst>
                                          <p:attrName>style.visibility</p:attrName>
                                        </p:attrNameLst>
                                      </p:cBhvr>
                                      <p:to>
                                        <p:strVal val="hidden"/>
                                      </p:to>
                                    </p:set>
                                  </p:childTnLst>
                                </p:cTn>
                              </p:par>
                            </p:childTnLst>
                          </p:cTn>
                        </p:par>
                      </p:childTnLst>
                    </p:cTn>
                  </p:par>
                  <p:par>
                    <p:cTn id="107" fill="hold">
                      <p:stCondLst>
                        <p:cond delay="indefinite"/>
                      </p:stCondLst>
                      <p:childTnLst>
                        <p:par>
                          <p:cTn id="108" fill="hold">
                            <p:stCondLst>
                              <p:cond delay="0"/>
                            </p:stCondLst>
                            <p:childTnLst>
                              <p:par>
                                <p:cTn id="109" presetID="2" presetClass="entr" presetSubtype="2" fill="hold" nodeType="clickEffect">
                                  <p:stCondLst>
                                    <p:cond delay="0"/>
                                  </p:stCondLst>
                                  <p:childTnLst>
                                    <p:set>
                                      <p:cBhvr>
                                        <p:cTn id="110" dur="1" fill="hold">
                                          <p:stCondLst>
                                            <p:cond delay="0"/>
                                          </p:stCondLst>
                                        </p:cTn>
                                        <p:tgtEl>
                                          <p:spTgt spid="8"/>
                                        </p:tgtEl>
                                        <p:attrNameLst>
                                          <p:attrName>style.visibility</p:attrName>
                                        </p:attrNameLst>
                                      </p:cBhvr>
                                      <p:to>
                                        <p:strVal val="visible"/>
                                      </p:to>
                                    </p:set>
                                    <p:anim calcmode="lin" valueType="num">
                                      <p:cBhvr additive="base">
                                        <p:cTn id="111" dur="500" fill="hold"/>
                                        <p:tgtEl>
                                          <p:spTgt spid="8"/>
                                        </p:tgtEl>
                                        <p:attrNameLst>
                                          <p:attrName>ppt_x</p:attrName>
                                        </p:attrNameLst>
                                      </p:cBhvr>
                                      <p:tavLst>
                                        <p:tav tm="0">
                                          <p:val>
                                            <p:strVal val="1+#ppt_w/2"/>
                                          </p:val>
                                        </p:tav>
                                        <p:tav tm="100000">
                                          <p:val>
                                            <p:strVal val="#ppt_x"/>
                                          </p:val>
                                        </p:tav>
                                      </p:tavLst>
                                    </p:anim>
                                    <p:anim calcmode="lin" valueType="num">
                                      <p:cBhvr additive="base">
                                        <p:cTn id="112" dur="500" fill="hold"/>
                                        <p:tgtEl>
                                          <p:spTgt spid="8"/>
                                        </p:tgtEl>
                                        <p:attrNameLst>
                                          <p:attrName>ppt_y</p:attrName>
                                        </p:attrNameLst>
                                      </p:cBhvr>
                                      <p:tavLst>
                                        <p:tav tm="0">
                                          <p:val>
                                            <p:strVal val="#ppt_y"/>
                                          </p:val>
                                        </p:tav>
                                        <p:tav tm="100000">
                                          <p:val>
                                            <p:strVal val="#ppt_y"/>
                                          </p:val>
                                        </p:tav>
                                      </p:tavLst>
                                    </p:anim>
                                  </p:childTnLst>
                                </p:cTn>
                              </p:par>
                              <p:par>
                                <p:cTn id="113" presetID="2" presetClass="entr" presetSubtype="2" fill="hold" nodeType="withEffect">
                                  <p:stCondLst>
                                    <p:cond delay="0"/>
                                  </p:stCondLst>
                                  <p:childTnLst>
                                    <p:set>
                                      <p:cBhvr>
                                        <p:cTn id="114" dur="1" fill="hold">
                                          <p:stCondLst>
                                            <p:cond delay="0"/>
                                          </p:stCondLst>
                                        </p:cTn>
                                        <p:tgtEl>
                                          <p:spTgt spid="11"/>
                                        </p:tgtEl>
                                        <p:attrNameLst>
                                          <p:attrName>style.visibility</p:attrName>
                                        </p:attrNameLst>
                                      </p:cBhvr>
                                      <p:to>
                                        <p:strVal val="visible"/>
                                      </p:to>
                                    </p:set>
                                    <p:anim calcmode="lin" valueType="num">
                                      <p:cBhvr additive="base">
                                        <p:cTn id="115" dur="500" fill="hold"/>
                                        <p:tgtEl>
                                          <p:spTgt spid="11"/>
                                        </p:tgtEl>
                                        <p:attrNameLst>
                                          <p:attrName>ppt_x</p:attrName>
                                        </p:attrNameLst>
                                      </p:cBhvr>
                                      <p:tavLst>
                                        <p:tav tm="0">
                                          <p:val>
                                            <p:strVal val="1+#ppt_w/2"/>
                                          </p:val>
                                        </p:tav>
                                        <p:tav tm="100000">
                                          <p:val>
                                            <p:strVal val="#ppt_x"/>
                                          </p:val>
                                        </p:tav>
                                      </p:tavLst>
                                    </p:anim>
                                    <p:anim calcmode="lin" valueType="num">
                                      <p:cBhvr additive="base">
                                        <p:cTn id="116" dur="500" fill="hold"/>
                                        <p:tgtEl>
                                          <p:spTgt spid="11"/>
                                        </p:tgtEl>
                                        <p:attrNameLst>
                                          <p:attrName>ppt_y</p:attrName>
                                        </p:attrNameLst>
                                      </p:cBhvr>
                                      <p:tavLst>
                                        <p:tav tm="0">
                                          <p:val>
                                            <p:strVal val="#ppt_y"/>
                                          </p:val>
                                        </p:tav>
                                        <p:tav tm="100000">
                                          <p:val>
                                            <p:strVal val="#ppt_y"/>
                                          </p:val>
                                        </p:tav>
                                      </p:tavLst>
                                    </p:anim>
                                  </p:childTnLst>
                                </p:cTn>
                              </p:par>
                              <p:par>
                                <p:cTn id="117" presetID="2" presetClass="entr" presetSubtype="2" fill="hold" grpId="0" nodeType="withEffect">
                                  <p:stCondLst>
                                    <p:cond delay="0"/>
                                  </p:stCondLst>
                                  <p:childTnLst>
                                    <p:set>
                                      <p:cBhvr>
                                        <p:cTn id="118" dur="1" fill="hold">
                                          <p:stCondLst>
                                            <p:cond delay="0"/>
                                          </p:stCondLst>
                                        </p:cTn>
                                        <p:tgtEl>
                                          <p:spTgt spid="25"/>
                                        </p:tgtEl>
                                        <p:attrNameLst>
                                          <p:attrName>style.visibility</p:attrName>
                                        </p:attrNameLst>
                                      </p:cBhvr>
                                      <p:to>
                                        <p:strVal val="visible"/>
                                      </p:to>
                                    </p:set>
                                    <p:anim calcmode="lin" valueType="num">
                                      <p:cBhvr additive="base">
                                        <p:cTn id="119" dur="500" fill="hold"/>
                                        <p:tgtEl>
                                          <p:spTgt spid="25"/>
                                        </p:tgtEl>
                                        <p:attrNameLst>
                                          <p:attrName>ppt_x</p:attrName>
                                        </p:attrNameLst>
                                      </p:cBhvr>
                                      <p:tavLst>
                                        <p:tav tm="0">
                                          <p:val>
                                            <p:strVal val="1+#ppt_w/2"/>
                                          </p:val>
                                        </p:tav>
                                        <p:tav tm="100000">
                                          <p:val>
                                            <p:strVal val="#ppt_x"/>
                                          </p:val>
                                        </p:tav>
                                      </p:tavLst>
                                    </p:anim>
                                    <p:anim calcmode="lin" valueType="num">
                                      <p:cBhvr additive="base">
                                        <p:cTn id="120" dur="500" fill="hold"/>
                                        <p:tgtEl>
                                          <p:spTgt spid="25"/>
                                        </p:tgtEl>
                                        <p:attrNameLst>
                                          <p:attrName>ppt_y</p:attrName>
                                        </p:attrNameLst>
                                      </p:cBhvr>
                                      <p:tavLst>
                                        <p:tav tm="0">
                                          <p:val>
                                            <p:strVal val="#ppt_y"/>
                                          </p:val>
                                        </p:tav>
                                        <p:tav tm="100000">
                                          <p:val>
                                            <p:strVal val="#ppt_y"/>
                                          </p:val>
                                        </p:tav>
                                      </p:tavLst>
                                    </p:anim>
                                  </p:childTnLst>
                                </p:cTn>
                              </p:par>
                              <p:par>
                                <p:cTn id="121" presetID="2" presetClass="entr" presetSubtype="2" fill="hold" grpId="0" nodeType="withEffect">
                                  <p:stCondLst>
                                    <p:cond delay="0"/>
                                  </p:stCondLst>
                                  <p:childTnLst>
                                    <p:set>
                                      <p:cBhvr>
                                        <p:cTn id="122" dur="1" fill="hold">
                                          <p:stCondLst>
                                            <p:cond delay="0"/>
                                          </p:stCondLst>
                                        </p:cTn>
                                        <p:tgtEl>
                                          <p:spTgt spid="26"/>
                                        </p:tgtEl>
                                        <p:attrNameLst>
                                          <p:attrName>style.visibility</p:attrName>
                                        </p:attrNameLst>
                                      </p:cBhvr>
                                      <p:to>
                                        <p:strVal val="visible"/>
                                      </p:to>
                                    </p:set>
                                    <p:anim calcmode="lin" valueType="num">
                                      <p:cBhvr additive="base">
                                        <p:cTn id="123" dur="500" fill="hold"/>
                                        <p:tgtEl>
                                          <p:spTgt spid="26"/>
                                        </p:tgtEl>
                                        <p:attrNameLst>
                                          <p:attrName>ppt_x</p:attrName>
                                        </p:attrNameLst>
                                      </p:cBhvr>
                                      <p:tavLst>
                                        <p:tav tm="0">
                                          <p:val>
                                            <p:strVal val="1+#ppt_w/2"/>
                                          </p:val>
                                        </p:tav>
                                        <p:tav tm="100000">
                                          <p:val>
                                            <p:strVal val="#ppt_x"/>
                                          </p:val>
                                        </p:tav>
                                      </p:tavLst>
                                    </p:anim>
                                    <p:anim calcmode="lin" valueType="num">
                                      <p:cBhvr additive="base">
                                        <p:cTn id="124" dur="500" fill="hold"/>
                                        <p:tgtEl>
                                          <p:spTgt spid="26"/>
                                        </p:tgtEl>
                                        <p:attrNameLst>
                                          <p:attrName>ppt_y</p:attrName>
                                        </p:attrNameLst>
                                      </p:cBhvr>
                                      <p:tavLst>
                                        <p:tav tm="0">
                                          <p:val>
                                            <p:strVal val="#ppt_y"/>
                                          </p:val>
                                        </p:tav>
                                        <p:tav tm="100000">
                                          <p:val>
                                            <p:strVal val="#ppt_y"/>
                                          </p:val>
                                        </p:tav>
                                      </p:tavLst>
                                    </p:anim>
                                  </p:childTnLst>
                                </p:cTn>
                              </p:par>
                              <p:par>
                                <p:cTn id="125" presetID="2" presetClass="entr" presetSubtype="2" fill="hold" grpId="0" nodeType="withEffect">
                                  <p:stCondLst>
                                    <p:cond delay="0"/>
                                  </p:stCondLst>
                                  <p:childTnLst>
                                    <p:set>
                                      <p:cBhvr>
                                        <p:cTn id="126" dur="1" fill="hold">
                                          <p:stCondLst>
                                            <p:cond delay="0"/>
                                          </p:stCondLst>
                                        </p:cTn>
                                        <p:tgtEl>
                                          <p:spTgt spid="27"/>
                                        </p:tgtEl>
                                        <p:attrNameLst>
                                          <p:attrName>style.visibility</p:attrName>
                                        </p:attrNameLst>
                                      </p:cBhvr>
                                      <p:to>
                                        <p:strVal val="visible"/>
                                      </p:to>
                                    </p:set>
                                    <p:anim calcmode="lin" valueType="num">
                                      <p:cBhvr additive="base">
                                        <p:cTn id="127" dur="500" fill="hold"/>
                                        <p:tgtEl>
                                          <p:spTgt spid="27"/>
                                        </p:tgtEl>
                                        <p:attrNameLst>
                                          <p:attrName>ppt_x</p:attrName>
                                        </p:attrNameLst>
                                      </p:cBhvr>
                                      <p:tavLst>
                                        <p:tav tm="0">
                                          <p:val>
                                            <p:strVal val="1+#ppt_w/2"/>
                                          </p:val>
                                        </p:tav>
                                        <p:tav tm="100000">
                                          <p:val>
                                            <p:strVal val="#ppt_x"/>
                                          </p:val>
                                        </p:tav>
                                      </p:tavLst>
                                    </p:anim>
                                    <p:anim calcmode="lin" valueType="num">
                                      <p:cBhvr additive="base">
                                        <p:cTn id="128" dur="500" fill="hold"/>
                                        <p:tgtEl>
                                          <p:spTgt spid="27"/>
                                        </p:tgtEl>
                                        <p:attrNameLst>
                                          <p:attrName>ppt_y</p:attrName>
                                        </p:attrNameLst>
                                      </p:cBhvr>
                                      <p:tavLst>
                                        <p:tav tm="0">
                                          <p:val>
                                            <p:strVal val="#ppt_y"/>
                                          </p:val>
                                        </p:tav>
                                        <p:tav tm="100000">
                                          <p:val>
                                            <p:strVal val="#ppt_y"/>
                                          </p:val>
                                        </p:tav>
                                      </p:tavLst>
                                    </p:anim>
                                  </p:childTnLst>
                                </p:cTn>
                              </p:par>
                              <p:par>
                                <p:cTn id="129" presetID="2" presetClass="entr" presetSubtype="2" fill="hold" nodeType="withEffect">
                                  <p:stCondLst>
                                    <p:cond delay="0"/>
                                  </p:stCondLst>
                                  <p:childTnLst>
                                    <p:set>
                                      <p:cBhvr>
                                        <p:cTn id="130" dur="1" fill="hold">
                                          <p:stCondLst>
                                            <p:cond delay="0"/>
                                          </p:stCondLst>
                                        </p:cTn>
                                        <p:tgtEl>
                                          <p:spTgt spid="28"/>
                                        </p:tgtEl>
                                        <p:attrNameLst>
                                          <p:attrName>style.visibility</p:attrName>
                                        </p:attrNameLst>
                                      </p:cBhvr>
                                      <p:to>
                                        <p:strVal val="visible"/>
                                      </p:to>
                                    </p:set>
                                    <p:anim calcmode="lin" valueType="num">
                                      <p:cBhvr additive="base">
                                        <p:cTn id="131" dur="500" fill="hold"/>
                                        <p:tgtEl>
                                          <p:spTgt spid="28"/>
                                        </p:tgtEl>
                                        <p:attrNameLst>
                                          <p:attrName>ppt_x</p:attrName>
                                        </p:attrNameLst>
                                      </p:cBhvr>
                                      <p:tavLst>
                                        <p:tav tm="0">
                                          <p:val>
                                            <p:strVal val="1+#ppt_w/2"/>
                                          </p:val>
                                        </p:tav>
                                        <p:tav tm="100000">
                                          <p:val>
                                            <p:strVal val="#ppt_x"/>
                                          </p:val>
                                        </p:tav>
                                      </p:tavLst>
                                    </p:anim>
                                    <p:anim calcmode="lin" valueType="num">
                                      <p:cBhvr additive="base">
                                        <p:cTn id="132" dur="500" fill="hold"/>
                                        <p:tgtEl>
                                          <p:spTgt spid="28"/>
                                        </p:tgtEl>
                                        <p:attrNameLst>
                                          <p:attrName>ppt_y</p:attrName>
                                        </p:attrNameLst>
                                      </p:cBhvr>
                                      <p:tavLst>
                                        <p:tav tm="0">
                                          <p:val>
                                            <p:strVal val="#ppt_y"/>
                                          </p:val>
                                        </p:tav>
                                        <p:tav tm="100000">
                                          <p:val>
                                            <p:strVal val="#ppt_y"/>
                                          </p:val>
                                        </p:tav>
                                      </p:tavLst>
                                    </p:anim>
                                  </p:childTnLst>
                                </p:cTn>
                              </p:par>
                              <p:par>
                                <p:cTn id="133" presetID="0" presetClass="path" presetSubtype="0" accel="50000" decel="50000" fill="hold" nodeType="withEffect">
                                  <p:stCondLst>
                                    <p:cond delay="0"/>
                                  </p:stCondLst>
                                  <p:childTnLst>
                                    <p:animMotion origin="layout" path="M 2.89175E-6 -2.61855E-6 L 0.13638 -0.08651 " pathEditMode="relative" ptsTypes="AA">
                                      <p:cBhvr>
                                        <p:cTn id="134" dur="1000" fill="hold"/>
                                        <p:tgtEl>
                                          <p:spTgt spid="22"/>
                                        </p:tgtEl>
                                        <p:attrNameLst>
                                          <p:attrName>ppt_x</p:attrName>
                                          <p:attrName>ppt_y</p:attrName>
                                        </p:attrNameLst>
                                      </p:cBhvr>
                                    </p:animMotion>
                                  </p:childTnLst>
                                </p:cTn>
                              </p:par>
                              <p:par>
                                <p:cTn id="135" presetID="2" presetClass="entr" presetSubtype="2" fill="hold" grpId="0" nodeType="withEffect">
                                  <p:stCondLst>
                                    <p:cond delay="0"/>
                                  </p:stCondLst>
                                  <p:childTnLst>
                                    <p:set>
                                      <p:cBhvr>
                                        <p:cTn id="136" dur="1" fill="hold">
                                          <p:stCondLst>
                                            <p:cond delay="0"/>
                                          </p:stCondLst>
                                        </p:cTn>
                                        <p:tgtEl>
                                          <p:spTgt spid="68"/>
                                        </p:tgtEl>
                                        <p:attrNameLst>
                                          <p:attrName>style.visibility</p:attrName>
                                        </p:attrNameLst>
                                      </p:cBhvr>
                                      <p:to>
                                        <p:strVal val="visible"/>
                                      </p:to>
                                    </p:set>
                                    <p:anim calcmode="lin" valueType="num">
                                      <p:cBhvr additive="base">
                                        <p:cTn id="137" dur="500" fill="hold"/>
                                        <p:tgtEl>
                                          <p:spTgt spid="68"/>
                                        </p:tgtEl>
                                        <p:attrNameLst>
                                          <p:attrName>ppt_x</p:attrName>
                                        </p:attrNameLst>
                                      </p:cBhvr>
                                      <p:tavLst>
                                        <p:tav tm="0">
                                          <p:val>
                                            <p:strVal val="1+#ppt_w/2"/>
                                          </p:val>
                                        </p:tav>
                                        <p:tav tm="100000">
                                          <p:val>
                                            <p:strVal val="#ppt_x"/>
                                          </p:val>
                                        </p:tav>
                                      </p:tavLst>
                                    </p:anim>
                                    <p:anim calcmode="lin" valueType="num">
                                      <p:cBhvr additive="base">
                                        <p:cTn id="138" dur="500" fill="hold"/>
                                        <p:tgtEl>
                                          <p:spTgt spid="68"/>
                                        </p:tgtEl>
                                        <p:attrNameLst>
                                          <p:attrName>ppt_y</p:attrName>
                                        </p:attrNameLst>
                                      </p:cBhvr>
                                      <p:tavLst>
                                        <p:tav tm="0">
                                          <p:val>
                                            <p:strVal val="#ppt_y"/>
                                          </p:val>
                                        </p:tav>
                                        <p:tav tm="100000">
                                          <p:val>
                                            <p:strVal val="#ppt_y"/>
                                          </p:val>
                                        </p:tav>
                                      </p:tavLst>
                                    </p:anim>
                                  </p:childTnLst>
                                </p:cTn>
                              </p:par>
                              <p:par>
                                <p:cTn id="139" presetID="2" presetClass="entr" presetSubtype="2" fill="hold" grpId="0" nodeType="withEffect">
                                  <p:stCondLst>
                                    <p:cond delay="0"/>
                                  </p:stCondLst>
                                  <p:childTnLst>
                                    <p:set>
                                      <p:cBhvr>
                                        <p:cTn id="140" dur="1" fill="hold">
                                          <p:stCondLst>
                                            <p:cond delay="0"/>
                                          </p:stCondLst>
                                        </p:cTn>
                                        <p:tgtEl>
                                          <p:spTgt spid="69"/>
                                        </p:tgtEl>
                                        <p:attrNameLst>
                                          <p:attrName>style.visibility</p:attrName>
                                        </p:attrNameLst>
                                      </p:cBhvr>
                                      <p:to>
                                        <p:strVal val="visible"/>
                                      </p:to>
                                    </p:set>
                                    <p:anim calcmode="lin" valueType="num">
                                      <p:cBhvr additive="base">
                                        <p:cTn id="141" dur="500" fill="hold"/>
                                        <p:tgtEl>
                                          <p:spTgt spid="69"/>
                                        </p:tgtEl>
                                        <p:attrNameLst>
                                          <p:attrName>ppt_x</p:attrName>
                                        </p:attrNameLst>
                                      </p:cBhvr>
                                      <p:tavLst>
                                        <p:tav tm="0">
                                          <p:val>
                                            <p:strVal val="1+#ppt_w/2"/>
                                          </p:val>
                                        </p:tav>
                                        <p:tav tm="100000">
                                          <p:val>
                                            <p:strVal val="#ppt_x"/>
                                          </p:val>
                                        </p:tav>
                                      </p:tavLst>
                                    </p:anim>
                                    <p:anim calcmode="lin" valueType="num">
                                      <p:cBhvr additive="base">
                                        <p:cTn id="142" dur="500" fill="hold"/>
                                        <p:tgtEl>
                                          <p:spTgt spid="69"/>
                                        </p:tgtEl>
                                        <p:attrNameLst>
                                          <p:attrName>ppt_y</p:attrName>
                                        </p:attrNameLst>
                                      </p:cBhvr>
                                      <p:tavLst>
                                        <p:tav tm="0">
                                          <p:val>
                                            <p:strVal val="#ppt_y"/>
                                          </p:val>
                                        </p:tav>
                                        <p:tav tm="100000">
                                          <p:val>
                                            <p:strVal val="#ppt_y"/>
                                          </p:val>
                                        </p:tav>
                                      </p:tavLst>
                                    </p:anim>
                                  </p:childTnLst>
                                </p:cTn>
                              </p:par>
                              <p:par>
                                <p:cTn id="143" presetID="2" presetClass="entr" presetSubtype="2" fill="hold" grpId="0" nodeType="withEffect">
                                  <p:stCondLst>
                                    <p:cond delay="0"/>
                                  </p:stCondLst>
                                  <p:childTnLst>
                                    <p:set>
                                      <p:cBhvr>
                                        <p:cTn id="144" dur="1" fill="hold">
                                          <p:stCondLst>
                                            <p:cond delay="0"/>
                                          </p:stCondLst>
                                        </p:cTn>
                                        <p:tgtEl>
                                          <p:spTgt spid="70"/>
                                        </p:tgtEl>
                                        <p:attrNameLst>
                                          <p:attrName>style.visibility</p:attrName>
                                        </p:attrNameLst>
                                      </p:cBhvr>
                                      <p:to>
                                        <p:strVal val="visible"/>
                                      </p:to>
                                    </p:set>
                                    <p:anim calcmode="lin" valueType="num">
                                      <p:cBhvr additive="base">
                                        <p:cTn id="145" dur="500" fill="hold"/>
                                        <p:tgtEl>
                                          <p:spTgt spid="70"/>
                                        </p:tgtEl>
                                        <p:attrNameLst>
                                          <p:attrName>ppt_x</p:attrName>
                                        </p:attrNameLst>
                                      </p:cBhvr>
                                      <p:tavLst>
                                        <p:tav tm="0">
                                          <p:val>
                                            <p:strVal val="1+#ppt_w/2"/>
                                          </p:val>
                                        </p:tav>
                                        <p:tav tm="100000">
                                          <p:val>
                                            <p:strVal val="#ppt_x"/>
                                          </p:val>
                                        </p:tav>
                                      </p:tavLst>
                                    </p:anim>
                                    <p:anim calcmode="lin" valueType="num">
                                      <p:cBhvr additive="base">
                                        <p:cTn id="146" dur="500" fill="hold"/>
                                        <p:tgtEl>
                                          <p:spTgt spid="70"/>
                                        </p:tgtEl>
                                        <p:attrNameLst>
                                          <p:attrName>ppt_y</p:attrName>
                                        </p:attrNameLst>
                                      </p:cBhvr>
                                      <p:tavLst>
                                        <p:tav tm="0">
                                          <p:val>
                                            <p:strVal val="#ppt_y"/>
                                          </p:val>
                                        </p:tav>
                                        <p:tav tm="100000">
                                          <p:val>
                                            <p:strVal val="#ppt_y"/>
                                          </p:val>
                                        </p:tav>
                                      </p:tavLst>
                                    </p:anim>
                                  </p:childTnLst>
                                </p:cTn>
                              </p:par>
                              <p:par>
                                <p:cTn id="147" presetID="2" presetClass="entr" presetSubtype="2" fill="hold" grpId="0" nodeType="withEffect">
                                  <p:stCondLst>
                                    <p:cond delay="0"/>
                                  </p:stCondLst>
                                  <p:childTnLst>
                                    <p:set>
                                      <p:cBhvr>
                                        <p:cTn id="148" dur="1" fill="hold">
                                          <p:stCondLst>
                                            <p:cond delay="0"/>
                                          </p:stCondLst>
                                        </p:cTn>
                                        <p:tgtEl>
                                          <p:spTgt spid="71"/>
                                        </p:tgtEl>
                                        <p:attrNameLst>
                                          <p:attrName>style.visibility</p:attrName>
                                        </p:attrNameLst>
                                      </p:cBhvr>
                                      <p:to>
                                        <p:strVal val="visible"/>
                                      </p:to>
                                    </p:set>
                                    <p:anim calcmode="lin" valueType="num">
                                      <p:cBhvr additive="base">
                                        <p:cTn id="149" dur="500" fill="hold"/>
                                        <p:tgtEl>
                                          <p:spTgt spid="71"/>
                                        </p:tgtEl>
                                        <p:attrNameLst>
                                          <p:attrName>ppt_x</p:attrName>
                                        </p:attrNameLst>
                                      </p:cBhvr>
                                      <p:tavLst>
                                        <p:tav tm="0">
                                          <p:val>
                                            <p:strVal val="1+#ppt_w/2"/>
                                          </p:val>
                                        </p:tav>
                                        <p:tav tm="100000">
                                          <p:val>
                                            <p:strVal val="#ppt_x"/>
                                          </p:val>
                                        </p:tav>
                                      </p:tavLst>
                                    </p:anim>
                                    <p:anim calcmode="lin" valueType="num">
                                      <p:cBhvr additive="base">
                                        <p:cTn id="150" dur="500" fill="hold"/>
                                        <p:tgtEl>
                                          <p:spTgt spid="71"/>
                                        </p:tgtEl>
                                        <p:attrNameLst>
                                          <p:attrName>ppt_y</p:attrName>
                                        </p:attrNameLst>
                                      </p:cBhvr>
                                      <p:tavLst>
                                        <p:tav tm="0">
                                          <p:val>
                                            <p:strVal val="#ppt_y"/>
                                          </p:val>
                                        </p:tav>
                                        <p:tav tm="100000">
                                          <p:val>
                                            <p:strVal val="#ppt_y"/>
                                          </p:val>
                                        </p:tav>
                                      </p:tavLst>
                                    </p:anim>
                                  </p:childTnLst>
                                </p:cTn>
                              </p:par>
                            </p:childTnLst>
                          </p:cTn>
                        </p:par>
                      </p:childTnLst>
                    </p:cTn>
                  </p:par>
                  <p:par>
                    <p:cTn id="151" fill="hold">
                      <p:stCondLst>
                        <p:cond delay="indefinite"/>
                      </p:stCondLst>
                      <p:childTnLst>
                        <p:par>
                          <p:cTn id="152" fill="hold">
                            <p:stCondLst>
                              <p:cond delay="0"/>
                            </p:stCondLst>
                            <p:childTnLst>
                              <p:par>
                                <p:cTn id="153" presetID="9" presetClass="entr" presetSubtype="0" fill="hold" grpId="0" nodeType="clickEffect">
                                  <p:stCondLst>
                                    <p:cond delay="0"/>
                                  </p:stCondLst>
                                  <p:childTnLst>
                                    <p:set>
                                      <p:cBhvr>
                                        <p:cTn id="154" dur="1" fill="hold">
                                          <p:stCondLst>
                                            <p:cond delay="0"/>
                                          </p:stCondLst>
                                        </p:cTn>
                                        <p:tgtEl>
                                          <p:spTgt spid="53"/>
                                        </p:tgtEl>
                                        <p:attrNameLst>
                                          <p:attrName>style.visibility</p:attrName>
                                        </p:attrNameLst>
                                      </p:cBhvr>
                                      <p:to>
                                        <p:strVal val="visible"/>
                                      </p:to>
                                    </p:set>
                                    <p:animEffect transition="in" filter="dissolve">
                                      <p:cBhvr>
                                        <p:cTn id="155" dur="500"/>
                                        <p:tgtEl>
                                          <p:spTgt spid="53"/>
                                        </p:tgtEl>
                                      </p:cBhvr>
                                    </p:animEffect>
                                  </p:childTnLst>
                                </p:cTn>
                              </p:par>
                              <p:par>
                                <p:cTn id="156" presetID="9" presetClass="entr" presetSubtype="0" fill="hold" grpId="0" nodeType="withEffect">
                                  <p:stCondLst>
                                    <p:cond delay="0"/>
                                  </p:stCondLst>
                                  <p:childTnLst>
                                    <p:set>
                                      <p:cBhvr>
                                        <p:cTn id="157" dur="1" fill="hold">
                                          <p:stCondLst>
                                            <p:cond delay="0"/>
                                          </p:stCondLst>
                                        </p:cTn>
                                        <p:tgtEl>
                                          <p:spTgt spid="54"/>
                                        </p:tgtEl>
                                        <p:attrNameLst>
                                          <p:attrName>style.visibility</p:attrName>
                                        </p:attrNameLst>
                                      </p:cBhvr>
                                      <p:to>
                                        <p:strVal val="visible"/>
                                      </p:to>
                                    </p:set>
                                    <p:animEffect transition="in" filter="dissolve">
                                      <p:cBhvr>
                                        <p:cTn id="158"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7" grpId="0" animBg="1"/>
      <p:bldP spid="42" grpId="0" animBg="1"/>
      <p:bldP spid="42" grpId="1" animBg="1"/>
      <p:bldP spid="44" grpId="0" animBg="1"/>
      <p:bldP spid="44" grpId="1" animBg="1"/>
      <p:bldP spid="45" grpId="0" animBg="1"/>
      <p:bldP spid="45" grpId="1" animBg="1"/>
      <p:bldP spid="46" grpId="0"/>
      <p:bldP spid="46" grpId="1"/>
      <p:bldP spid="47" grpId="0" animBg="1"/>
      <p:bldP spid="47" grpId="1" animBg="1"/>
      <p:bldP spid="48" grpId="0"/>
      <p:bldP spid="48" grpId="1"/>
      <p:bldP spid="53" grpId="0" animBg="1"/>
      <p:bldP spid="54" grpId="0" animBg="1"/>
      <p:bldP spid="32" grpId="0" animBg="1"/>
      <p:bldP spid="32" grpId="1" animBg="1"/>
      <p:bldP spid="68" grpId="0" animBg="1"/>
      <p:bldP spid="69" grpId="0" animBg="1"/>
      <p:bldP spid="70" grpId="0" animBg="1"/>
      <p:bldP spid="71" grpId="0" animBg="1"/>
    </p:bld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OAuth</a:t>
            </a:r>
            <a:r>
              <a:rPr lang="en-US" dirty="0" smtClean="0"/>
              <a:t> Authentication Flow</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5999" y="1629000"/>
            <a:ext cx="10850027" cy="4140000"/>
          </a:xfrm>
          <a:prstGeom prst="rect">
            <a:avLst/>
          </a:prstGeom>
        </p:spPr>
      </p:pic>
    </p:spTree>
    <p:extLst>
      <p:ext uri="{BB962C8B-B14F-4D97-AF65-F5344CB8AC3E}">
        <p14:creationId xmlns:p14="http://schemas.microsoft.com/office/powerpoint/2010/main" val="1450285370"/>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402776"/>
            <a:ext cx="11149013" cy="761747"/>
          </a:xfrm>
        </p:spPr>
        <p:txBody>
          <a:bodyPr/>
          <a:lstStyle/>
          <a:p>
            <a:r>
              <a:rPr lang="en-US" dirty="0" smtClean="0"/>
              <a:t>What is Mobile Services?</a:t>
            </a:r>
            <a:endParaRPr lang="en-US" dirty="0"/>
          </a:p>
        </p:txBody>
      </p:sp>
      <p:grpSp>
        <p:nvGrpSpPr>
          <p:cNvPr id="4" name="Group 3"/>
          <p:cNvGrpSpPr/>
          <p:nvPr/>
        </p:nvGrpSpPr>
        <p:grpSpPr>
          <a:xfrm>
            <a:off x="4711380" y="4845395"/>
            <a:ext cx="1524000" cy="1524000"/>
            <a:chOff x="2142565" y="3054079"/>
            <a:chExt cx="1524000" cy="1524000"/>
          </a:xfrm>
          <a:solidFill>
            <a:schemeClr val="accent1"/>
          </a:solidFill>
        </p:grpSpPr>
        <p:sp>
          <p:nvSpPr>
            <p:cNvPr id="5" name="Rectangle 4"/>
            <p:cNvSpPr/>
            <p:nvPr>
              <p:custDataLst>
                <p:tags r:id="rId7"/>
              </p:custDataLst>
            </p:nvPr>
          </p:nvSpPr>
          <p:spPr bwMode="auto">
            <a:xfrm>
              <a:off x="2142565" y="3054079"/>
              <a:ext cx="1524000" cy="1524000"/>
            </a:xfrm>
            <a:prstGeom prst="rect">
              <a:avLst/>
            </a:prstGeom>
            <a:solidFill>
              <a:schemeClr val="accent2"/>
            </a:solidFill>
            <a:ln w="10795" cap="flat" cmpd="sng" algn="ctr">
              <a:noFill/>
              <a:prstDash val="solid"/>
              <a:headEnd type="none" w="med" len="med"/>
              <a:tailEnd type="none" w="med" len="med"/>
            </a:ln>
            <a:effectLst/>
          </p:spPr>
          <p:txBody>
            <a:bodyPr vert="horz" wrap="square" lIns="68580" tIns="45720" rIns="68580" bIns="45720" numCol="1" rtlCol="0" anchor="b" anchorCtr="0" compatLnSpc="1">
              <a:prstTxWarp prst="textNoShape">
                <a:avLst/>
              </a:prstTxWarp>
            </a:bodyPr>
            <a:lstStyle/>
            <a:p>
              <a:pPr defTabSz="913719" fontAlgn="base">
                <a:spcBef>
                  <a:spcPct val="0"/>
                </a:spcBef>
                <a:spcAft>
                  <a:spcPct val="0"/>
                </a:spcAft>
                <a:defRPr/>
              </a:pPr>
              <a:r>
                <a:rPr lang="en-US" sz="1500" kern="0" dirty="0">
                  <a:gradFill flip="none" rotWithShape="1">
                    <a:gsLst>
                      <a:gs pos="0">
                        <a:srgbClr val="FFFFFF"/>
                      </a:gs>
                      <a:gs pos="100000">
                        <a:srgbClr val="FFFFFF"/>
                      </a:gs>
                    </a:gsLst>
                    <a:lin ang="5400000" scaled="0"/>
                    <a:tileRect/>
                  </a:gradFill>
                  <a:latin typeface="Segoe UI"/>
                </a:rPr>
                <a:t>Data</a:t>
              </a:r>
            </a:p>
          </p:txBody>
        </p:sp>
        <p:sp>
          <p:nvSpPr>
            <p:cNvPr id="6" name="Freeform 6"/>
            <p:cNvSpPr>
              <a:spLocks noEditPoints="1"/>
            </p:cNvSpPr>
            <p:nvPr/>
          </p:nvSpPr>
          <p:spPr bwMode="auto">
            <a:xfrm>
              <a:off x="2658094" y="3363025"/>
              <a:ext cx="528255" cy="804558"/>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914019">
                <a:defRPr/>
              </a:pPr>
              <a:endParaRPr lang="en-US" sz="2400" kern="0" dirty="0">
                <a:solidFill>
                  <a:sysClr val="windowText" lastClr="000000"/>
                </a:solidFill>
                <a:latin typeface="Segoe UI"/>
              </a:endParaRPr>
            </a:p>
          </p:txBody>
        </p:sp>
      </p:grpSp>
      <p:sp>
        <p:nvSpPr>
          <p:cNvPr id="7" name="Rectangle 6"/>
          <p:cNvSpPr/>
          <p:nvPr>
            <p:custDataLst>
              <p:tags r:id="rId1"/>
            </p:custDataLst>
          </p:nvPr>
        </p:nvSpPr>
        <p:spPr bwMode="auto">
          <a:xfrm>
            <a:off x="6328542" y="3229955"/>
            <a:ext cx="1524000" cy="1524000"/>
          </a:xfrm>
          <a:prstGeom prst="rect">
            <a:avLst/>
          </a:prstGeom>
          <a:solidFill>
            <a:schemeClr val="accent2"/>
          </a:solidFill>
          <a:ln w="10795" cap="flat" cmpd="sng" algn="ctr">
            <a:noFill/>
            <a:prstDash val="solid"/>
            <a:headEnd type="none" w="med" len="med"/>
            <a:tailEnd type="none" w="med" len="med"/>
          </a:ln>
          <a:effectLst/>
        </p:spPr>
        <p:txBody>
          <a:bodyPr vert="horz" wrap="square" lIns="68553" tIns="45701" rIns="68553" bIns="45701" numCol="1" rtlCol="0" anchor="b" anchorCtr="0" compatLnSpc="1">
            <a:prstTxWarp prst="textNoShape">
              <a:avLst/>
            </a:prstTxWarp>
          </a:bodyPr>
          <a:lstStyle/>
          <a:p>
            <a:pPr defTabSz="913719" fontAlgn="base">
              <a:spcBef>
                <a:spcPct val="0"/>
              </a:spcBef>
              <a:spcAft>
                <a:spcPct val="0"/>
              </a:spcAft>
              <a:defRPr/>
            </a:pPr>
            <a:r>
              <a:rPr lang="en-US" sz="1500" kern="0" dirty="0">
                <a:gradFill flip="none" rotWithShape="1">
                  <a:gsLst>
                    <a:gs pos="0">
                      <a:srgbClr val="FFFFFF"/>
                    </a:gs>
                    <a:gs pos="100000">
                      <a:srgbClr val="FFFFFF"/>
                    </a:gs>
                  </a:gsLst>
                  <a:lin ang="5400000" scaled="0"/>
                  <a:tileRect/>
                </a:gradFill>
                <a:latin typeface="Segoe UI"/>
              </a:rPr>
              <a:t>Notifications</a:t>
            </a:r>
          </a:p>
        </p:txBody>
      </p:sp>
      <p:grpSp>
        <p:nvGrpSpPr>
          <p:cNvPr id="8" name="Group 7"/>
          <p:cNvGrpSpPr/>
          <p:nvPr/>
        </p:nvGrpSpPr>
        <p:grpSpPr>
          <a:xfrm>
            <a:off x="6760561" y="3380753"/>
            <a:ext cx="451426" cy="962719"/>
            <a:chOff x="4005600" y="3173284"/>
            <a:chExt cx="555603" cy="1178245"/>
          </a:xfrm>
        </p:grpSpPr>
        <p:sp>
          <p:nvSpPr>
            <p:cNvPr id="9" name="Oval 16"/>
            <p:cNvSpPr>
              <a:spLocks noChangeArrowheads="1"/>
            </p:cNvSpPr>
            <p:nvPr/>
          </p:nvSpPr>
          <p:spPr bwMode="black">
            <a:xfrm>
              <a:off x="4308655" y="3173284"/>
              <a:ext cx="197828" cy="193569"/>
            </a:xfrm>
            <a:prstGeom prst="ellipse">
              <a:avLst/>
            </a:prstGeom>
            <a:solidFill>
              <a:srgbClr val="FFFFFF"/>
            </a:solidFill>
            <a:ln>
              <a:noFill/>
            </a:ln>
            <a:extLst/>
          </p:spPr>
          <p:txBody>
            <a:bodyPr vert="horz" wrap="square" lIns="91440" tIns="45720" rIns="91440" bIns="45720" numCol="1" anchor="t" anchorCtr="0" compatLnSpc="1">
              <a:prstTxWarp prst="textNoShape">
                <a:avLst/>
              </a:prstTxWarp>
            </a:bodyPr>
            <a:lstStyle/>
            <a:p>
              <a:pPr defTabSz="914019">
                <a:defRPr/>
              </a:pPr>
              <a:endParaRPr lang="en-US" sz="2400" kern="0">
                <a:solidFill>
                  <a:sysClr val="windowText" lastClr="000000"/>
                </a:solidFill>
                <a:latin typeface="Segoe UI"/>
              </a:endParaRPr>
            </a:p>
          </p:txBody>
        </p:sp>
        <p:sp>
          <p:nvSpPr>
            <p:cNvPr id="10" name="Freeform 17"/>
            <p:cNvSpPr>
              <a:spLocks/>
            </p:cNvSpPr>
            <p:nvPr/>
          </p:nvSpPr>
          <p:spPr bwMode="black">
            <a:xfrm>
              <a:off x="4133978" y="3411037"/>
              <a:ext cx="427225" cy="940492"/>
            </a:xfrm>
            <a:custGeom>
              <a:avLst/>
              <a:gdLst>
                <a:gd name="T0" fmla="*/ 76 w 86"/>
                <a:gd name="T1" fmla="*/ 0 h 189"/>
                <a:gd name="T2" fmla="*/ 80 w 86"/>
                <a:gd name="T3" fmla="*/ 3 h 189"/>
                <a:gd name="T4" fmla="*/ 83 w 86"/>
                <a:gd name="T5" fmla="*/ 11 h 189"/>
                <a:gd name="T6" fmla="*/ 78 w 86"/>
                <a:gd name="T7" fmla="*/ 21 h 189"/>
                <a:gd name="T8" fmla="*/ 44 w 86"/>
                <a:gd name="T9" fmla="*/ 47 h 189"/>
                <a:gd name="T10" fmla="*/ 39 w 86"/>
                <a:gd name="T11" fmla="*/ 50 h 189"/>
                <a:gd name="T12" fmla="*/ 39 w 86"/>
                <a:gd name="T13" fmla="*/ 81 h 189"/>
                <a:gd name="T14" fmla="*/ 2 w 86"/>
                <a:gd name="T15" fmla="*/ 173 h 189"/>
                <a:gd name="T16" fmla="*/ 9 w 86"/>
                <a:gd name="T17" fmla="*/ 188 h 189"/>
                <a:gd name="T18" fmla="*/ 13 w 86"/>
                <a:gd name="T19" fmla="*/ 189 h 189"/>
                <a:gd name="T20" fmla="*/ 24 w 86"/>
                <a:gd name="T21" fmla="*/ 181 h 189"/>
                <a:gd name="T22" fmla="*/ 63 w 86"/>
                <a:gd name="T23" fmla="*/ 83 h 189"/>
                <a:gd name="T24" fmla="*/ 63 w 86"/>
                <a:gd name="T25" fmla="*/ 177 h 189"/>
                <a:gd name="T26" fmla="*/ 74 w 86"/>
                <a:gd name="T27" fmla="*/ 189 h 189"/>
                <a:gd name="T28" fmla="*/ 86 w 86"/>
                <a:gd name="T29" fmla="*/ 177 h 189"/>
                <a:gd name="T30" fmla="*/ 86 w 86"/>
                <a:gd name="T31" fmla="*/ 72 h 189"/>
                <a:gd name="T32" fmla="*/ 86 w 86"/>
                <a:gd name="T33" fmla="*/ 17 h 189"/>
                <a:gd name="T34" fmla="*/ 76 w 86"/>
                <a:gd name="T35" fmla="*/ 0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6" h="189">
                  <a:moveTo>
                    <a:pt x="76" y="0"/>
                  </a:moveTo>
                  <a:cubicBezTo>
                    <a:pt x="78" y="1"/>
                    <a:pt x="79" y="2"/>
                    <a:pt x="80" y="3"/>
                  </a:cubicBezTo>
                  <a:cubicBezTo>
                    <a:pt x="82" y="6"/>
                    <a:pt x="83" y="8"/>
                    <a:pt x="83" y="11"/>
                  </a:cubicBezTo>
                  <a:cubicBezTo>
                    <a:pt x="83" y="15"/>
                    <a:pt x="81" y="18"/>
                    <a:pt x="78" y="21"/>
                  </a:cubicBezTo>
                  <a:cubicBezTo>
                    <a:pt x="44" y="47"/>
                    <a:pt x="44" y="47"/>
                    <a:pt x="44" y="47"/>
                  </a:cubicBezTo>
                  <a:cubicBezTo>
                    <a:pt x="42" y="49"/>
                    <a:pt x="40" y="49"/>
                    <a:pt x="39" y="50"/>
                  </a:cubicBezTo>
                  <a:cubicBezTo>
                    <a:pt x="39" y="81"/>
                    <a:pt x="39" y="81"/>
                    <a:pt x="39" y="81"/>
                  </a:cubicBezTo>
                  <a:cubicBezTo>
                    <a:pt x="2" y="173"/>
                    <a:pt x="2" y="173"/>
                    <a:pt x="2" y="173"/>
                  </a:cubicBezTo>
                  <a:cubicBezTo>
                    <a:pt x="0" y="179"/>
                    <a:pt x="3" y="186"/>
                    <a:pt x="9" y="188"/>
                  </a:cubicBezTo>
                  <a:cubicBezTo>
                    <a:pt x="10" y="189"/>
                    <a:pt x="12" y="189"/>
                    <a:pt x="13" y="189"/>
                  </a:cubicBezTo>
                  <a:cubicBezTo>
                    <a:pt x="18" y="189"/>
                    <a:pt x="22" y="186"/>
                    <a:pt x="24" y="181"/>
                  </a:cubicBezTo>
                  <a:cubicBezTo>
                    <a:pt x="63" y="83"/>
                    <a:pt x="63" y="83"/>
                    <a:pt x="63" y="83"/>
                  </a:cubicBezTo>
                  <a:cubicBezTo>
                    <a:pt x="63" y="177"/>
                    <a:pt x="63" y="177"/>
                    <a:pt x="63" y="177"/>
                  </a:cubicBezTo>
                  <a:cubicBezTo>
                    <a:pt x="63" y="184"/>
                    <a:pt x="68" y="189"/>
                    <a:pt x="74" y="189"/>
                  </a:cubicBezTo>
                  <a:cubicBezTo>
                    <a:pt x="81" y="189"/>
                    <a:pt x="86" y="184"/>
                    <a:pt x="86" y="177"/>
                  </a:cubicBezTo>
                  <a:cubicBezTo>
                    <a:pt x="86" y="72"/>
                    <a:pt x="86" y="72"/>
                    <a:pt x="86" y="72"/>
                  </a:cubicBezTo>
                  <a:cubicBezTo>
                    <a:pt x="86" y="17"/>
                    <a:pt x="86" y="17"/>
                    <a:pt x="86" y="17"/>
                  </a:cubicBezTo>
                  <a:cubicBezTo>
                    <a:pt x="86" y="8"/>
                    <a:pt x="83" y="2"/>
                    <a:pt x="76" y="0"/>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defTabSz="914019">
                <a:defRPr/>
              </a:pPr>
              <a:endParaRPr lang="en-US" sz="2400" kern="0">
                <a:solidFill>
                  <a:sysClr val="windowText" lastClr="000000"/>
                </a:solidFill>
                <a:latin typeface="Segoe UI"/>
              </a:endParaRPr>
            </a:p>
          </p:txBody>
        </p:sp>
        <p:sp>
          <p:nvSpPr>
            <p:cNvPr id="11" name="Freeform 18"/>
            <p:cNvSpPr>
              <a:spLocks/>
            </p:cNvSpPr>
            <p:nvPr/>
          </p:nvSpPr>
          <p:spPr bwMode="black">
            <a:xfrm>
              <a:off x="4180278" y="3366853"/>
              <a:ext cx="351461" cy="273521"/>
            </a:xfrm>
            <a:custGeom>
              <a:avLst/>
              <a:gdLst>
                <a:gd name="T0" fmla="*/ 30 w 71"/>
                <a:gd name="T1" fmla="*/ 33 h 55"/>
                <a:gd name="T2" fmla="*/ 18 w 71"/>
                <a:gd name="T3" fmla="*/ 6 h 55"/>
                <a:gd name="T4" fmla="*/ 6 w 71"/>
                <a:gd name="T5" fmla="*/ 2 h 55"/>
                <a:gd name="T6" fmla="*/ 2 w 71"/>
                <a:gd name="T7" fmla="*/ 14 h 55"/>
                <a:gd name="T8" fmla="*/ 20 w 71"/>
                <a:gd name="T9" fmla="*/ 50 h 55"/>
                <a:gd name="T10" fmla="*/ 25 w 71"/>
                <a:gd name="T11" fmla="*/ 55 h 55"/>
                <a:gd name="T12" fmla="*/ 27 w 71"/>
                <a:gd name="T13" fmla="*/ 55 h 55"/>
                <a:gd name="T14" fmla="*/ 33 w 71"/>
                <a:gd name="T15" fmla="*/ 53 h 55"/>
                <a:gd name="T16" fmla="*/ 67 w 71"/>
                <a:gd name="T17" fmla="*/ 27 h 55"/>
                <a:gd name="T18" fmla="*/ 69 w 71"/>
                <a:gd name="T19" fmla="*/ 15 h 55"/>
                <a:gd name="T20" fmla="*/ 56 w 71"/>
                <a:gd name="T21" fmla="*/ 13 h 55"/>
                <a:gd name="T22" fmla="*/ 30 w 71"/>
                <a:gd name="T23" fmla="*/ 3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1" h="55">
                  <a:moveTo>
                    <a:pt x="30" y="33"/>
                  </a:moveTo>
                  <a:cubicBezTo>
                    <a:pt x="18" y="6"/>
                    <a:pt x="18" y="6"/>
                    <a:pt x="18" y="6"/>
                  </a:cubicBezTo>
                  <a:cubicBezTo>
                    <a:pt x="16" y="2"/>
                    <a:pt x="10" y="0"/>
                    <a:pt x="6" y="2"/>
                  </a:cubicBezTo>
                  <a:cubicBezTo>
                    <a:pt x="2" y="4"/>
                    <a:pt x="0" y="10"/>
                    <a:pt x="2" y="14"/>
                  </a:cubicBezTo>
                  <a:cubicBezTo>
                    <a:pt x="20" y="50"/>
                    <a:pt x="20" y="50"/>
                    <a:pt x="20" y="50"/>
                  </a:cubicBezTo>
                  <a:cubicBezTo>
                    <a:pt x="21" y="53"/>
                    <a:pt x="23" y="54"/>
                    <a:pt x="25" y="55"/>
                  </a:cubicBezTo>
                  <a:cubicBezTo>
                    <a:pt x="26" y="55"/>
                    <a:pt x="27" y="55"/>
                    <a:pt x="27" y="55"/>
                  </a:cubicBezTo>
                  <a:cubicBezTo>
                    <a:pt x="29" y="55"/>
                    <a:pt x="31" y="55"/>
                    <a:pt x="33" y="53"/>
                  </a:cubicBezTo>
                  <a:cubicBezTo>
                    <a:pt x="67" y="27"/>
                    <a:pt x="67" y="27"/>
                    <a:pt x="67" y="27"/>
                  </a:cubicBezTo>
                  <a:cubicBezTo>
                    <a:pt x="71" y="24"/>
                    <a:pt x="71" y="18"/>
                    <a:pt x="69" y="15"/>
                  </a:cubicBezTo>
                  <a:cubicBezTo>
                    <a:pt x="66" y="11"/>
                    <a:pt x="60" y="10"/>
                    <a:pt x="56" y="13"/>
                  </a:cubicBezTo>
                  <a:lnTo>
                    <a:pt x="30" y="33"/>
                  </a:ln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defTabSz="914019">
                <a:defRPr/>
              </a:pPr>
              <a:endParaRPr lang="en-US" sz="2400" kern="0">
                <a:solidFill>
                  <a:sysClr val="windowText" lastClr="000000"/>
                </a:solidFill>
                <a:latin typeface="Segoe UI"/>
              </a:endParaRPr>
            </a:p>
          </p:txBody>
        </p:sp>
        <p:sp>
          <p:nvSpPr>
            <p:cNvPr id="12" name="Freeform 19"/>
            <p:cNvSpPr>
              <a:spLocks/>
            </p:cNvSpPr>
            <p:nvPr/>
          </p:nvSpPr>
          <p:spPr bwMode="black">
            <a:xfrm>
              <a:off x="4049796" y="3192221"/>
              <a:ext cx="119960" cy="218817"/>
            </a:xfrm>
            <a:custGeom>
              <a:avLst/>
              <a:gdLst>
                <a:gd name="T0" fmla="*/ 24 w 24"/>
                <a:gd name="T1" fmla="*/ 27 h 44"/>
                <a:gd name="T2" fmla="*/ 24 w 24"/>
                <a:gd name="T3" fmla="*/ 17 h 44"/>
                <a:gd name="T4" fmla="*/ 24 w 24"/>
                <a:gd name="T5" fmla="*/ 16 h 44"/>
                <a:gd name="T6" fmla="*/ 0 w 24"/>
                <a:gd name="T7" fmla="*/ 0 h 44"/>
                <a:gd name="T8" fmla="*/ 0 w 24"/>
                <a:gd name="T9" fmla="*/ 44 h 44"/>
                <a:gd name="T10" fmla="*/ 24 w 24"/>
                <a:gd name="T11" fmla="*/ 28 h 44"/>
                <a:gd name="T12" fmla="*/ 24 w 24"/>
                <a:gd name="T13" fmla="*/ 27 h 44"/>
              </a:gdLst>
              <a:ahLst/>
              <a:cxnLst>
                <a:cxn ang="0">
                  <a:pos x="T0" y="T1"/>
                </a:cxn>
                <a:cxn ang="0">
                  <a:pos x="T2" y="T3"/>
                </a:cxn>
                <a:cxn ang="0">
                  <a:pos x="T4" y="T5"/>
                </a:cxn>
                <a:cxn ang="0">
                  <a:pos x="T6" y="T7"/>
                </a:cxn>
                <a:cxn ang="0">
                  <a:pos x="T8" y="T9"/>
                </a:cxn>
                <a:cxn ang="0">
                  <a:pos x="T10" y="T11"/>
                </a:cxn>
                <a:cxn ang="0">
                  <a:pos x="T12" y="T13"/>
                </a:cxn>
              </a:cxnLst>
              <a:rect l="0" t="0" r="r" b="b"/>
              <a:pathLst>
                <a:path w="24" h="44">
                  <a:moveTo>
                    <a:pt x="24" y="27"/>
                  </a:moveTo>
                  <a:cubicBezTo>
                    <a:pt x="24" y="17"/>
                    <a:pt x="24" y="17"/>
                    <a:pt x="24" y="17"/>
                  </a:cubicBezTo>
                  <a:cubicBezTo>
                    <a:pt x="24" y="16"/>
                    <a:pt x="24" y="16"/>
                    <a:pt x="24" y="16"/>
                  </a:cubicBezTo>
                  <a:cubicBezTo>
                    <a:pt x="0" y="0"/>
                    <a:pt x="0" y="0"/>
                    <a:pt x="0" y="0"/>
                  </a:cubicBezTo>
                  <a:cubicBezTo>
                    <a:pt x="0" y="44"/>
                    <a:pt x="0" y="44"/>
                    <a:pt x="0" y="44"/>
                  </a:cubicBezTo>
                  <a:cubicBezTo>
                    <a:pt x="24" y="28"/>
                    <a:pt x="24" y="28"/>
                    <a:pt x="24" y="28"/>
                  </a:cubicBezTo>
                  <a:cubicBezTo>
                    <a:pt x="24" y="27"/>
                    <a:pt x="24" y="27"/>
                    <a:pt x="24" y="27"/>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defTabSz="914019">
                <a:defRPr/>
              </a:pPr>
              <a:endParaRPr lang="en-US" sz="2400" kern="0">
                <a:solidFill>
                  <a:sysClr val="windowText" lastClr="000000"/>
                </a:solidFill>
                <a:latin typeface="Segoe UI"/>
              </a:endParaRPr>
            </a:p>
          </p:txBody>
        </p:sp>
        <p:sp>
          <p:nvSpPr>
            <p:cNvPr id="13" name="Freeform 20"/>
            <p:cNvSpPr>
              <a:spLocks/>
            </p:cNvSpPr>
            <p:nvPr/>
          </p:nvSpPr>
          <p:spPr bwMode="black">
            <a:xfrm>
              <a:off x="4184488" y="3261652"/>
              <a:ext cx="90496" cy="79952"/>
            </a:xfrm>
            <a:custGeom>
              <a:avLst/>
              <a:gdLst>
                <a:gd name="T0" fmla="*/ 3 w 18"/>
                <a:gd name="T1" fmla="*/ 16 h 16"/>
                <a:gd name="T2" fmla="*/ 15 w 18"/>
                <a:gd name="T3" fmla="*/ 16 h 16"/>
                <a:gd name="T4" fmla="*/ 18 w 18"/>
                <a:gd name="T5" fmla="*/ 13 h 16"/>
                <a:gd name="T6" fmla="*/ 18 w 18"/>
                <a:gd name="T7" fmla="*/ 3 h 16"/>
                <a:gd name="T8" fmla="*/ 15 w 18"/>
                <a:gd name="T9" fmla="*/ 0 h 16"/>
                <a:gd name="T10" fmla="*/ 3 w 18"/>
                <a:gd name="T11" fmla="*/ 0 h 16"/>
                <a:gd name="T12" fmla="*/ 0 w 18"/>
                <a:gd name="T13" fmla="*/ 3 h 16"/>
                <a:gd name="T14" fmla="*/ 0 w 18"/>
                <a:gd name="T15" fmla="*/ 13 h 16"/>
                <a:gd name="T16" fmla="*/ 3 w 18"/>
                <a:gd name="T17"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6">
                  <a:moveTo>
                    <a:pt x="3" y="16"/>
                  </a:moveTo>
                  <a:cubicBezTo>
                    <a:pt x="15" y="16"/>
                    <a:pt x="15" y="16"/>
                    <a:pt x="15" y="16"/>
                  </a:cubicBezTo>
                  <a:cubicBezTo>
                    <a:pt x="17" y="16"/>
                    <a:pt x="18" y="15"/>
                    <a:pt x="18" y="13"/>
                  </a:cubicBezTo>
                  <a:cubicBezTo>
                    <a:pt x="18" y="3"/>
                    <a:pt x="18" y="3"/>
                    <a:pt x="18" y="3"/>
                  </a:cubicBezTo>
                  <a:cubicBezTo>
                    <a:pt x="18" y="1"/>
                    <a:pt x="17" y="0"/>
                    <a:pt x="15" y="0"/>
                  </a:cubicBezTo>
                  <a:cubicBezTo>
                    <a:pt x="3" y="0"/>
                    <a:pt x="3" y="0"/>
                    <a:pt x="3" y="0"/>
                  </a:cubicBezTo>
                  <a:cubicBezTo>
                    <a:pt x="1" y="0"/>
                    <a:pt x="0" y="1"/>
                    <a:pt x="0" y="3"/>
                  </a:cubicBezTo>
                  <a:cubicBezTo>
                    <a:pt x="0" y="13"/>
                    <a:pt x="0" y="13"/>
                    <a:pt x="0" y="13"/>
                  </a:cubicBezTo>
                  <a:cubicBezTo>
                    <a:pt x="0" y="15"/>
                    <a:pt x="1" y="16"/>
                    <a:pt x="3" y="16"/>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defTabSz="914019">
                <a:defRPr/>
              </a:pPr>
              <a:endParaRPr lang="en-US" sz="2400" kern="0">
                <a:solidFill>
                  <a:sysClr val="windowText" lastClr="000000"/>
                </a:solidFill>
                <a:latin typeface="Segoe UI"/>
              </a:endParaRPr>
            </a:p>
          </p:txBody>
        </p:sp>
        <p:sp>
          <p:nvSpPr>
            <p:cNvPr id="14" name="Freeform 21"/>
            <p:cNvSpPr>
              <a:spLocks/>
            </p:cNvSpPr>
            <p:nvPr/>
          </p:nvSpPr>
          <p:spPr bwMode="black">
            <a:xfrm>
              <a:off x="4005600" y="3173284"/>
              <a:ext cx="25255" cy="258793"/>
            </a:xfrm>
            <a:custGeom>
              <a:avLst/>
              <a:gdLst>
                <a:gd name="T0" fmla="*/ 3 w 5"/>
                <a:gd name="T1" fmla="*/ 0 h 52"/>
                <a:gd name="T2" fmla="*/ 2 w 5"/>
                <a:gd name="T3" fmla="*/ 0 h 52"/>
                <a:gd name="T4" fmla="*/ 0 w 5"/>
                <a:gd name="T5" fmla="*/ 2 h 52"/>
                <a:gd name="T6" fmla="*/ 0 w 5"/>
                <a:gd name="T7" fmla="*/ 50 h 52"/>
                <a:gd name="T8" fmla="*/ 2 w 5"/>
                <a:gd name="T9" fmla="*/ 52 h 52"/>
                <a:gd name="T10" fmla="*/ 3 w 5"/>
                <a:gd name="T11" fmla="*/ 52 h 52"/>
                <a:gd name="T12" fmla="*/ 5 w 5"/>
                <a:gd name="T13" fmla="*/ 50 h 52"/>
                <a:gd name="T14" fmla="*/ 5 w 5"/>
                <a:gd name="T15" fmla="*/ 2 h 52"/>
                <a:gd name="T16" fmla="*/ 3 w 5"/>
                <a:gd name="T1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52">
                  <a:moveTo>
                    <a:pt x="3" y="0"/>
                  </a:moveTo>
                  <a:cubicBezTo>
                    <a:pt x="2" y="0"/>
                    <a:pt x="2" y="0"/>
                    <a:pt x="2" y="0"/>
                  </a:cubicBezTo>
                  <a:cubicBezTo>
                    <a:pt x="1" y="0"/>
                    <a:pt x="0" y="1"/>
                    <a:pt x="0" y="2"/>
                  </a:cubicBezTo>
                  <a:cubicBezTo>
                    <a:pt x="0" y="50"/>
                    <a:pt x="0" y="50"/>
                    <a:pt x="0" y="50"/>
                  </a:cubicBezTo>
                  <a:cubicBezTo>
                    <a:pt x="0" y="51"/>
                    <a:pt x="1" y="52"/>
                    <a:pt x="2" y="52"/>
                  </a:cubicBezTo>
                  <a:cubicBezTo>
                    <a:pt x="3" y="52"/>
                    <a:pt x="3" y="52"/>
                    <a:pt x="3" y="52"/>
                  </a:cubicBezTo>
                  <a:cubicBezTo>
                    <a:pt x="4" y="52"/>
                    <a:pt x="5" y="51"/>
                    <a:pt x="5" y="50"/>
                  </a:cubicBezTo>
                  <a:cubicBezTo>
                    <a:pt x="5" y="2"/>
                    <a:pt x="5" y="2"/>
                    <a:pt x="5" y="2"/>
                  </a:cubicBezTo>
                  <a:cubicBezTo>
                    <a:pt x="5" y="1"/>
                    <a:pt x="4" y="0"/>
                    <a:pt x="3" y="0"/>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defTabSz="914019">
                <a:defRPr/>
              </a:pPr>
              <a:endParaRPr lang="en-US" sz="2400" kern="0">
                <a:solidFill>
                  <a:sysClr val="windowText" lastClr="000000"/>
                </a:solidFill>
                <a:latin typeface="Segoe UI"/>
              </a:endParaRPr>
            </a:p>
          </p:txBody>
        </p:sp>
      </p:grpSp>
      <p:grpSp>
        <p:nvGrpSpPr>
          <p:cNvPr id="15" name="Group 14"/>
          <p:cNvGrpSpPr/>
          <p:nvPr/>
        </p:nvGrpSpPr>
        <p:grpSpPr>
          <a:xfrm>
            <a:off x="3094220" y="3229955"/>
            <a:ext cx="1524000" cy="3139440"/>
            <a:chOff x="523683" y="3054079"/>
            <a:chExt cx="1524000" cy="3139440"/>
          </a:xfrm>
          <a:solidFill>
            <a:schemeClr val="accent2"/>
          </a:solidFill>
        </p:grpSpPr>
        <p:sp>
          <p:nvSpPr>
            <p:cNvPr id="16" name="Rectangle 15"/>
            <p:cNvSpPr/>
            <p:nvPr>
              <p:custDataLst>
                <p:tags r:id="rId6"/>
              </p:custDataLst>
            </p:nvPr>
          </p:nvSpPr>
          <p:spPr bwMode="auto">
            <a:xfrm>
              <a:off x="523683" y="3054079"/>
              <a:ext cx="1524000" cy="3139440"/>
            </a:xfrm>
            <a:prstGeom prst="rect">
              <a:avLst/>
            </a:prstGeom>
            <a:grpFill/>
            <a:ln w="10795" cap="flat" cmpd="sng" algn="ctr">
              <a:noFill/>
              <a:prstDash val="solid"/>
              <a:headEnd type="none" w="med" len="med"/>
              <a:tailEnd type="none" w="med" len="med"/>
            </a:ln>
            <a:effectLst/>
          </p:spPr>
          <p:txBody>
            <a:bodyPr vert="horz" wrap="square" lIns="140970" tIns="93980" rIns="140970" bIns="93980" numCol="1" rtlCol="0" anchor="b" anchorCtr="0" compatLnSpc="1">
              <a:prstTxWarp prst="textNoShape">
                <a:avLst/>
              </a:prstTxWarp>
            </a:bodyPr>
            <a:lstStyle/>
            <a:p>
              <a:pPr defTabSz="913719" fontAlgn="base">
                <a:spcBef>
                  <a:spcPct val="0"/>
                </a:spcBef>
                <a:spcAft>
                  <a:spcPct val="0"/>
                </a:spcAft>
                <a:defRPr/>
              </a:pPr>
              <a:r>
                <a:rPr lang="en-US" sz="1500" kern="0" dirty="0" err="1">
                  <a:gradFill flip="none" rotWithShape="1">
                    <a:gsLst>
                      <a:gs pos="0">
                        <a:srgbClr val="FFFFFF"/>
                      </a:gs>
                      <a:gs pos="100000">
                        <a:srgbClr val="FFFFFF"/>
                      </a:gs>
                    </a:gsLst>
                    <a:lin ang="5400000" scaled="0"/>
                    <a:tileRect/>
                  </a:gradFill>
                  <a:latin typeface="Segoe UI"/>
                </a:rPr>
                <a:t>Auth</a:t>
              </a:r>
              <a:endParaRPr lang="en-US" sz="1500" kern="0" dirty="0">
                <a:gradFill flip="none" rotWithShape="1">
                  <a:gsLst>
                    <a:gs pos="0">
                      <a:srgbClr val="FFFFFF"/>
                    </a:gs>
                    <a:gs pos="100000">
                      <a:srgbClr val="FFFFFF"/>
                    </a:gs>
                  </a:gsLst>
                  <a:lin ang="5400000" scaled="0"/>
                  <a:tileRect/>
                </a:gradFill>
                <a:latin typeface="Segoe UI"/>
              </a:endParaRPr>
            </a:p>
          </p:txBody>
        </p:sp>
        <p:sp>
          <p:nvSpPr>
            <p:cNvPr id="17" name="Freeform 164"/>
            <p:cNvSpPr>
              <a:spLocks noEditPoints="1"/>
            </p:cNvSpPr>
            <p:nvPr/>
          </p:nvSpPr>
          <p:spPr bwMode="black">
            <a:xfrm>
              <a:off x="847079" y="4011676"/>
              <a:ext cx="877207" cy="1216165"/>
            </a:xfrm>
            <a:custGeom>
              <a:avLst/>
              <a:gdLst>
                <a:gd name="T0" fmla="*/ 221 w 288"/>
                <a:gd name="T1" fmla="*/ 373 h 399"/>
                <a:gd name="T2" fmla="*/ 194 w 288"/>
                <a:gd name="T3" fmla="*/ 350 h 399"/>
                <a:gd name="T4" fmla="*/ 137 w 288"/>
                <a:gd name="T5" fmla="*/ 150 h 399"/>
                <a:gd name="T6" fmla="*/ 165 w 288"/>
                <a:gd name="T7" fmla="*/ 398 h 399"/>
                <a:gd name="T8" fmla="*/ 94 w 288"/>
                <a:gd name="T9" fmla="*/ 325 h 399"/>
                <a:gd name="T10" fmla="*/ 192 w 288"/>
                <a:gd name="T11" fmla="*/ 269 h 399"/>
                <a:gd name="T12" fmla="*/ 223 w 288"/>
                <a:gd name="T13" fmla="*/ 371 h 399"/>
                <a:gd name="T14" fmla="*/ 135 w 288"/>
                <a:gd name="T15" fmla="*/ 170 h 399"/>
                <a:gd name="T16" fmla="*/ 179 w 288"/>
                <a:gd name="T17" fmla="*/ 395 h 399"/>
                <a:gd name="T18" fmla="*/ 135 w 288"/>
                <a:gd name="T19" fmla="*/ 324 h 399"/>
                <a:gd name="T20" fmla="*/ 154 w 288"/>
                <a:gd name="T21" fmla="*/ 308 h 399"/>
                <a:gd name="T22" fmla="*/ 208 w 288"/>
                <a:gd name="T23" fmla="*/ 382 h 399"/>
                <a:gd name="T24" fmla="*/ 85 w 288"/>
                <a:gd name="T25" fmla="*/ 380 h 399"/>
                <a:gd name="T26" fmla="*/ 143 w 288"/>
                <a:gd name="T27" fmla="*/ 82 h 399"/>
                <a:gd name="T28" fmla="*/ 228 w 288"/>
                <a:gd name="T29" fmla="*/ 288 h 399"/>
                <a:gd name="T30" fmla="*/ 253 w 288"/>
                <a:gd name="T31" fmla="*/ 340 h 399"/>
                <a:gd name="T32" fmla="*/ 247 w 288"/>
                <a:gd name="T33" fmla="*/ 233 h 399"/>
                <a:gd name="T34" fmla="*/ 20 w 288"/>
                <a:gd name="T35" fmla="*/ 263 h 399"/>
                <a:gd name="T36" fmla="*/ 85 w 288"/>
                <a:gd name="T37" fmla="*/ 380 h 399"/>
                <a:gd name="T38" fmla="*/ 219 w 288"/>
                <a:gd name="T39" fmla="*/ 242 h 399"/>
                <a:gd name="T40" fmla="*/ 56 w 288"/>
                <a:gd name="T41" fmla="*/ 305 h 399"/>
                <a:gd name="T42" fmla="*/ 129 w 288"/>
                <a:gd name="T43" fmla="*/ 397 h 399"/>
                <a:gd name="T44" fmla="*/ 137 w 288"/>
                <a:gd name="T45" fmla="*/ 115 h 399"/>
                <a:gd name="T46" fmla="*/ 210 w 288"/>
                <a:gd name="T47" fmla="*/ 334 h 399"/>
                <a:gd name="T48" fmla="*/ 239 w 288"/>
                <a:gd name="T49" fmla="*/ 357 h 399"/>
                <a:gd name="T50" fmla="*/ 0 w 288"/>
                <a:gd name="T51" fmla="*/ 202 h 399"/>
                <a:gd name="T52" fmla="*/ 144 w 288"/>
                <a:gd name="T53" fmla="*/ 51 h 399"/>
                <a:gd name="T54" fmla="*/ 252 w 288"/>
                <a:gd name="T55" fmla="*/ 298 h 399"/>
                <a:gd name="T56" fmla="*/ 266 w 288"/>
                <a:gd name="T57" fmla="*/ 320 h 399"/>
                <a:gd name="T58" fmla="*/ 277 w 288"/>
                <a:gd name="T59" fmla="*/ 221 h 399"/>
                <a:gd name="T60" fmla="*/ 3 w 288"/>
                <a:gd name="T61" fmla="*/ 162 h 399"/>
                <a:gd name="T62" fmla="*/ 0 w 288"/>
                <a:gd name="T63" fmla="*/ 202 h 399"/>
                <a:gd name="T64" fmla="*/ 145 w 288"/>
                <a:gd name="T65" fmla="*/ 0 h 399"/>
                <a:gd name="T66" fmla="*/ 144 w 288"/>
                <a:gd name="T67" fmla="*/ 18 h 399"/>
                <a:gd name="T68" fmla="*/ 142 w 288"/>
                <a:gd name="T69" fmla="*/ 308 h 399"/>
                <a:gd name="T70" fmla="*/ 137 w 288"/>
                <a:gd name="T71" fmla="*/ 201 h 399"/>
                <a:gd name="T72" fmla="*/ 130 w 288"/>
                <a:gd name="T73" fmla="*/ 208 h 399"/>
                <a:gd name="T74" fmla="*/ 142 w 288"/>
                <a:gd name="T75" fmla="*/ 308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8" h="399">
                  <a:moveTo>
                    <a:pt x="223" y="371"/>
                  </a:moveTo>
                  <a:cubicBezTo>
                    <a:pt x="221" y="373"/>
                    <a:pt x="221" y="373"/>
                    <a:pt x="221" y="373"/>
                  </a:cubicBezTo>
                  <a:cubicBezTo>
                    <a:pt x="220" y="374"/>
                    <a:pt x="218" y="375"/>
                    <a:pt x="217" y="376"/>
                  </a:cubicBezTo>
                  <a:cubicBezTo>
                    <a:pt x="215" y="374"/>
                    <a:pt x="205" y="366"/>
                    <a:pt x="194" y="350"/>
                  </a:cubicBezTo>
                  <a:cubicBezTo>
                    <a:pt x="181" y="332"/>
                    <a:pt x="177" y="299"/>
                    <a:pt x="180" y="268"/>
                  </a:cubicBezTo>
                  <a:cubicBezTo>
                    <a:pt x="186" y="212"/>
                    <a:pt x="180" y="148"/>
                    <a:pt x="137" y="150"/>
                  </a:cubicBezTo>
                  <a:cubicBezTo>
                    <a:pt x="90" y="152"/>
                    <a:pt x="69" y="245"/>
                    <a:pt x="106" y="319"/>
                  </a:cubicBezTo>
                  <a:cubicBezTo>
                    <a:pt x="125" y="357"/>
                    <a:pt x="150" y="384"/>
                    <a:pt x="165" y="398"/>
                  </a:cubicBezTo>
                  <a:cubicBezTo>
                    <a:pt x="161" y="398"/>
                    <a:pt x="157" y="399"/>
                    <a:pt x="153" y="399"/>
                  </a:cubicBezTo>
                  <a:cubicBezTo>
                    <a:pt x="137" y="384"/>
                    <a:pt x="115" y="364"/>
                    <a:pt x="94" y="325"/>
                  </a:cubicBezTo>
                  <a:cubicBezTo>
                    <a:pt x="46" y="236"/>
                    <a:pt x="82" y="134"/>
                    <a:pt x="137" y="134"/>
                  </a:cubicBezTo>
                  <a:cubicBezTo>
                    <a:pt x="195" y="134"/>
                    <a:pt x="201" y="201"/>
                    <a:pt x="192" y="269"/>
                  </a:cubicBezTo>
                  <a:cubicBezTo>
                    <a:pt x="188" y="301"/>
                    <a:pt x="191" y="329"/>
                    <a:pt x="202" y="346"/>
                  </a:cubicBezTo>
                  <a:cubicBezTo>
                    <a:pt x="213" y="363"/>
                    <a:pt x="224" y="370"/>
                    <a:pt x="223" y="371"/>
                  </a:cubicBezTo>
                  <a:close/>
                  <a:moveTo>
                    <a:pt x="166" y="306"/>
                  </a:moveTo>
                  <a:cubicBezTo>
                    <a:pt x="163" y="275"/>
                    <a:pt x="185" y="172"/>
                    <a:pt x="135" y="170"/>
                  </a:cubicBezTo>
                  <a:cubicBezTo>
                    <a:pt x="104" y="169"/>
                    <a:pt x="77" y="248"/>
                    <a:pt x="125" y="329"/>
                  </a:cubicBezTo>
                  <a:cubicBezTo>
                    <a:pt x="143" y="361"/>
                    <a:pt x="166" y="383"/>
                    <a:pt x="179" y="395"/>
                  </a:cubicBezTo>
                  <a:cubicBezTo>
                    <a:pt x="182" y="394"/>
                    <a:pt x="185" y="393"/>
                    <a:pt x="188" y="392"/>
                  </a:cubicBezTo>
                  <a:cubicBezTo>
                    <a:pt x="177" y="381"/>
                    <a:pt x="153" y="358"/>
                    <a:pt x="135" y="324"/>
                  </a:cubicBezTo>
                  <a:cubicBezTo>
                    <a:pt x="101" y="266"/>
                    <a:pt x="110" y="186"/>
                    <a:pt x="135" y="186"/>
                  </a:cubicBezTo>
                  <a:cubicBezTo>
                    <a:pt x="168" y="186"/>
                    <a:pt x="149" y="268"/>
                    <a:pt x="154" y="308"/>
                  </a:cubicBezTo>
                  <a:cubicBezTo>
                    <a:pt x="160" y="352"/>
                    <a:pt x="187" y="377"/>
                    <a:pt x="200" y="386"/>
                  </a:cubicBezTo>
                  <a:cubicBezTo>
                    <a:pt x="203" y="385"/>
                    <a:pt x="205" y="384"/>
                    <a:pt x="208" y="382"/>
                  </a:cubicBezTo>
                  <a:cubicBezTo>
                    <a:pt x="199" y="375"/>
                    <a:pt x="170" y="350"/>
                    <a:pt x="166" y="306"/>
                  </a:cubicBezTo>
                  <a:close/>
                  <a:moveTo>
                    <a:pt x="85" y="380"/>
                  </a:moveTo>
                  <a:cubicBezTo>
                    <a:pt x="65" y="357"/>
                    <a:pt x="36" y="313"/>
                    <a:pt x="31" y="261"/>
                  </a:cubicBezTo>
                  <a:cubicBezTo>
                    <a:pt x="25" y="164"/>
                    <a:pt x="66" y="82"/>
                    <a:pt x="143" y="82"/>
                  </a:cubicBezTo>
                  <a:cubicBezTo>
                    <a:pt x="213" y="82"/>
                    <a:pt x="241" y="157"/>
                    <a:pt x="235" y="231"/>
                  </a:cubicBezTo>
                  <a:cubicBezTo>
                    <a:pt x="234" y="251"/>
                    <a:pt x="228" y="269"/>
                    <a:pt x="228" y="288"/>
                  </a:cubicBezTo>
                  <a:cubicBezTo>
                    <a:pt x="227" y="320"/>
                    <a:pt x="236" y="334"/>
                    <a:pt x="248" y="347"/>
                  </a:cubicBezTo>
                  <a:cubicBezTo>
                    <a:pt x="250" y="345"/>
                    <a:pt x="251" y="343"/>
                    <a:pt x="253" y="340"/>
                  </a:cubicBezTo>
                  <a:cubicBezTo>
                    <a:pt x="246" y="330"/>
                    <a:pt x="237" y="313"/>
                    <a:pt x="238" y="289"/>
                  </a:cubicBezTo>
                  <a:cubicBezTo>
                    <a:pt x="239" y="273"/>
                    <a:pt x="243" y="254"/>
                    <a:pt x="247" y="233"/>
                  </a:cubicBezTo>
                  <a:cubicBezTo>
                    <a:pt x="257" y="169"/>
                    <a:pt x="233" y="66"/>
                    <a:pt x="143" y="65"/>
                  </a:cubicBezTo>
                  <a:cubicBezTo>
                    <a:pt x="77" y="64"/>
                    <a:pt x="7" y="129"/>
                    <a:pt x="20" y="263"/>
                  </a:cubicBezTo>
                  <a:cubicBezTo>
                    <a:pt x="24" y="299"/>
                    <a:pt x="39" y="330"/>
                    <a:pt x="54" y="354"/>
                  </a:cubicBezTo>
                  <a:cubicBezTo>
                    <a:pt x="64" y="365"/>
                    <a:pt x="74" y="373"/>
                    <a:pt x="85" y="380"/>
                  </a:cubicBezTo>
                  <a:close/>
                  <a:moveTo>
                    <a:pt x="219" y="331"/>
                  </a:moveTo>
                  <a:cubicBezTo>
                    <a:pt x="211" y="309"/>
                    <a:pt x="212" y="277"/>
                    <a:pt x="219" y="242"/>
                  </a:cubicBezTo>
                  <a:cubicBezTo>
                    <a:pt x="228" y="183"/>
                    <a:pt x="216" y="99"/>
                    <a:pt x="137" y="99"/>
                  </a:cubicBezTo>
                  <a:cubicBezTo>
                    <a:pt x="73" y="99"/>
                    <a:pt x="16" y="198"/>
                    <a:pt x="56" y="305"/>
                  </a:cubicBezTo>
                  <a:cubicBezTo>
                    <a:pt x="72" y="346"/>
                    <a:pt x="96" y="376"/>
                    <a:pt x="113" y="393"/>
                  </a:cubicBezTo>
                  <a:cubicBezTo>
                    <a:pt x="118" y="395"/>
                    <a:pt x="123" y="396"/>
                    <a:pt x="129" y="397"/>
                  </a:cubicBezTo>
                  <a:cubicBezTo>
                    <a:pt x="113" y="382"/>
                    <a:pt x="84" y="348"/>
                    <a:pt x="67" y="300"/>
                  </a:cubicBezTo>
                  <a:cubicBezTo>
                    <a:pt x="37" y="213"/>
                    <a:pt x="79" y="116"/>
                    <a:pt x="137" y="115"/>
                  </a:cubicBezTo>
                  <a:cubicBezTo>
                    <a:pt x="189" y="114"/>
                    <a:pt x="216" y="168"/>
                    <a:pt x="208" y="239"/>
                  </a:cubicBezTo>
                  <a:cubicBezTo>
                    <a:pt x="201" y="274"/>
                    <a:pt x="200" y="310"/>
                    <a:pt x="210" y="334"/>
                  </a:cubicBezTo>
                  <a:cubicBezTo>
                    <a:pt x="217" y="351"/>
                    <a:pt x="228" y="359"/>
                    <a:pt x="233" y="363"/>
                  </a:cubicBezTo>
                  <a:cubicBezTo>
                    <a:pt x="235" y="361"/>
                    <a:pt x="237" y="359"/>
                    <a:pt x="239" y="357"/>
                  </a:cubicBezTo>
                  <a:cubicBezTo>
                    <a:pt x="235" y="354"/>
                    <a:pt x="225" y="347"/>
                    <a:pt x="219" y="331"/>
                  </a:cubicBezTo>
                  <a:close/>
                  <a:moveTo>
                    <a:pt x="0" y="202"/>
                  </a:moveTo>
                  <a:cubicBezTo>
                    <a:pt x="0" y="217"/>
                    <a:pt x="1" y="231"/>
                    <a:pt x="4" y="245"/>
                  </a:cubicBezTo>
                  <a:cubicBezTo>
                    <a:pt x="6" y="146"/>
                    <a:pt x="40" y="49"/>
                    <a:pt x="144" y="51"/>
                  </a:cubicBezTo>
                  <a:cubicBezTo>
                    <a:pt x="230" y="51"/>
                    <a:pt x="271" y="143"/>
                    <a:pt x="262" y="219"/>
                  </a:cubicBezTo>
                  <a:cubicBezTo>
                    <a:pt x="259" y="248"/>
                    <a:pt x="252" y="276"/>
                    <a:pt x="252" y="298"/>
                  </a:cubicBezTo>
                  <a:cubicBezTo>
                    <a:pt x="252" y="315"/>
                    <a:pt x="258" y="326"/>
                    <a:pt x="260" y="330"/>
                  </a:cubicBezTo>
                  <a:cubicBezTo>
                    <a:pt x="262" y="327"/>
                    <a:pt x="264" y="323"/>
                    <a:pt x="266" y="320"/>
                  </a:cubicBezTo>
                  <a:cubicBezTo>
                    <a:pt x="263" y="314"/>
                    <a:pt x="261" y="308"/>
                    <a:pt x="262" y="298"/>
                  </a:cubicBezTo>
                  <a:cubicBezTo>
                    <a:pt x="262" y="279"/>
                    <a:pt x="272" y="252"/>
                    <a:pt x="277" y="221"/>
                  </a:cubicBezTo>
                  <a:cubicBezTo>
                    <a:pt x="288" y="144"/>
                    <a:pt x="247" y="31"/>
                    <a:pt x="144" y="31"/>
                  </a:cubicBezTo>
                  <a:cubicBezTo>
                    <a:pt x="62" y="32"/>
                    <a:pt x="18" y="92"/>
                    <a:pt x="3" y="162"/>
                  </a:cubicBezTo>
                  <a:cubicBezTo>
                    <a:pt x="1" y="175"/>
                    <a:pt x="0" y="188"/>
                    <a:pt x="0" y="201"/>
                  </a:cubicBezTo>
                  <a:cubicBezTo>
                    <a:pt x="0" y="201"/>
                    <a:pt x="0" y="202"/>
                    <a:pt x="0" y="202"/>
                  </a:cubicBezTo>
                  <a:close/>
                  <a:moveTo>
                    <a:pt x="262" y="75"/>
                  </a:moveTo>
                  <a:cubicBezTo>
                    <a:pt x="244" y="44"/>
                    <a:pt x="206" y="0"/>
                    <a:pt x="145" y="0"/>
                  </a:cubicBezTo>
                  <a:cubicBezTo>
                    <a:pt x="108" y="0"/>
                    <a:pt x="80" y="18"/>
                    <a:pt x="58" y="40"/>
                  </a:cubicBezTo>
                  <a:cubicBezTo>
                    <a:pt x="60" y="39"/>
                    <a:pt x="91" y="18"/>
                    <a:pt x="144" y="18"/>
                  </a:cubicBezTo>
                  <a:cubicBezTo>
                    <a:pt x="220" y="18"/>
                    <a:pt x="262" y="75"/>
                    <a:pt x="262" y="75"/>
                  </a:cubicBezTo>
                  <a:close/>
                  <a:moveTo>
                    <a:pt x="142" y="308"/>
                  </a:moveTo>
                  <a:cubicBezTo>
                    <a:pt x="140" y="294"/>
                    <a:pt x="141" y="277"/>
                    <a:pt x="142" y="260"/>
                  </a:cubicBezTo>
                  <a:cubicBezTo>
                    <a:pt x="143" y="238"/>
                    <a:pt x="144" y="209"/>
                    <a:pt x="137" y="201"/>
                  </a:cubicBezTo>
                  <a:cubicBezTo>
                    <a:pt x="137" y="201"/>
                    <a:pt x="137" y="201"/>
                    <a:pt x="135" y="201"/>
                  </a:cubicBezTo>
                  <a:cubicBezTo>
                    <a:pt x="135" y="201"/>
                    <a:pt x="132" y="202"/>
                    <a:pt x="130" y="208"/>
                  </a:cubicBezTo>
                  <a:cubicBezTo>
                    <a:pt x="122" y="227"/>
                    <a:pt x="122" y="271"/>
                    <a:pt x="141" y="308"/>
                  </a:cubicBezTo>
                  <a:cubicBezTo>
                    <a:pt x="141" y="309"/>
                    <a:pt x="142" y="309"/>
                    <a:pt x="142" y="308"/>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pPr defTabSz="914019">
                <a:defRPr/>
              </a:pPr>
              <a:endParaRPr lang="en-US" sz="2400" kern="0">
                <a:solidFill>
                  <a:sysClr val="windowText" lastClr="000000"/>
                </a:solidFill>
                <a:latin typeface="Segoe UI"/>
              </a:endParaRPr>
            </a:p>
          </p:txBody>
        </p:sp>
      </p:grpSp>
      <p:grpSp>
        <p:nvGrpSpPr>
          <p:cNvPr id="18" name="Group 17"/>
          <p:cNvGrpSpPr/>
          <p:nvPr/>
        </p:nvGrpSpPr>
        <p:grpSpPr>
          <a:xfrm>
            <a:off x="4711380" y="3234185"/>
            <a:ext cx="1524000" cy="1524000"/>
            <a:chOff x="2155586" y="4666056"/>
            <a:chExt cx="1524000" cy="1524000"/>
          </a:xfrm>
          <a:solidFill>
            <a:schemeClr val="accent1"/>
          </a:solidFill>
        </p:grpSpPr>
        <p:sp>
          <p:nvSpPr>
            <p:cNvPr id="19" name="Rectangle 18"/>
            <p:cNvSpPr/>
            <p:nvPr>
              <p:custDataLst>
                <p:tags r:id="rId5"/>
              </p:custDataLst>
            </p:nvPr>
          </p:nvSpPr>
          <p:spPr bwMode="auto">
            <a:xfrm>
              <a:off x="2155586" y="4666056"/>
              <a:ext cx="1524000" cy="1524000"/>
            </a:xfrm>
            <a:prstGeom prst="rect">
              <a:avLst/>
            </a:prstGeom>
            <a:solidFill>
              <a:schemeClr val="accent2"/>
            </a:solidFill>
            <a:ln w="10795" cap="flat" cmpd="sng" algn="ctr">
              <a:noFill/>
              <a:prstDash val="solid"/>
              <a:headEnd type="none" w="med" len="med"/>
              <a:tailEnd type="none" w="med" len="med"/>
            </a:ln>
            <a:effectLst/>
          </p:spPr>
          <p:txBody>
            <a:bodyPr vert="horz" wrap="square" lIns="68580" tIns="45720" rIns="68580" bIns="45720" numCol="1" rtlCol="0" anchor="b" anchorCtr="0" compatLnSpc="1">
              <a:prstTxWarp prst="textNoShape">
                <a:avLst/>
              </a:prstTxWarp>
            </a:bodyPr>
            <a:lstStyle/>
            <a:p>
              <a:pPr defTabSz="913719" fontAlgn="base">
                <a:spcBef>
                  <a:spcPct val="0"/>
                </a:spcBef>
                <a:spcAft>
                  <a:spcPct val="0"/>
                </a:spcAft>
                <a:defRPr/>
              </a:pPr>
              <a:r>
                <a:rPr lang="en-US" sz="1500" kern="0" dirty="0" smtClean="0">
                  <a:gradFill flip="none" rotWithShape="1">
                    <a:gsLst>
                      <a:gs pos="0">
                        <a:srgbClr val="FFFFFF"/>
                      </a:gs>
                      <a:gs pos="100000">
                        <a:srgbClr val="FFFFFF"/>
                      </a:gs>
                    </a:gsLst>
                    <a:lin ang="5400000" scaled="0"/>
                    <a:tileRect/>
                  </a:gradFill>
                  <a:latin typeface="Segoe UI"/>
                </a:rPr>
                <a:t>Server Scripts + Custom API</a:t>
              </a:r>
              <a:endParaRPr lang="en-US" sz="1500" kern="0" dirty="0">
                <a:gradFill flip="none" rotWithShape="1">
                  <a:gsLst>
                    <a:gs pos="0">
                      <a:srgbClr val="FFFFFF"/>
                    </a:gs>
                    <a:gs pos="100000">
                      <a:srgbClr val="FFFFFF"/>
                    </a:gs>
                  </a:gsLst>
                  <a:lin ang="5400000" scaled="0"/>
                  <a:tileRect/>
                </a:gradFill>
                <a:latin typeface="Segoe UI"/>
              </a:endParaRPr>
            </a:p>
          </p:txBody>
        </p:sp>
        <p:grpSp>
          <p:nvGrpSpPr>
            <p:cNvPr id="20" name="Group 19"/>
            <p:cNvGrpSpPr/>
            <p:nvPr/>
          </p:nvGrpSpPr>
          <p:grpSpPr bwMode="black">
            <a:xfrm>
              <a:off x="2405244" y="4807551"/>
              <a:ext cx="975049" cy="828286"/>
              <a:chOff x="5184775" y="26584"/>
              <a:chExt cx="1500188" cy="1220786"/>
            </a:xfrm>
            <a:grpFill/>
          </p:grpSpPr>
          <p:sp>
            <p:nvSpPr>
              <p:cNvPr id="21" name="Freeform 86"/>
              <p:cNvSpPr>
                <a:spLocks noEditPoints="1"/>
              </p:cNvSpPr>
              <p:nvPr/>
            </p:nvSpPr>
            <p:spPr bwMode="black">
              <a:xfrm>
                <a:off x="5184775" y="145646"/>
                <a:ext cx="1095375" cy="1101724"/>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19">
                  <a:defRPr/>
                </a:pPr>
                <a:endParaRPr lang="en-US" sz="1600" kern="0">
                  <a:solidFill>
                    <a:sysClr val="windowText" lastClr="000000"/>
                  </a:solidFill>
                  <a:latin typeface="Segoe UI"/>
                </a:endParaRPr>
              </a:p>
            </p:txBody>
          </p:sp>
          <p:sp>
            <p:nvSpPr>
              <p:cNvPr id="22" name="Oval 87"/>
              <p:cNvSpPr>
                <a:spLocks noChangeArrowheads="1"/>
              </p:cNvSpPr>
              <p:nvPr/>
            </p:nvSpPr>
            <p:spPr bwMode="black">
              <a:xfrm>
                <a:off x="5630862" y="613958"/>
                <a:ext cx="203200" cy="203200"/>
              </a:xfrm>
              <a:prstGeom prst="ellipse">
                <a:avLst/>
              </a:pr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19">
                  <a:defRPr/>
                </a:pPr>
                <a:endParaRPr lang="en-US" sz="1600" kern="0">
                  <a:solidFill>
                    <a:sysClr val="windowText" lastClr="000000"/>
                  </a:solidFill>
                  <a:latin typeface="Segoe UI"/>
                </a:endParaRPr>
              </a:p>
            </p:txBody>
          </p:sp>
          <p:sp>
            <p:nvSpPr>
              <p:cNvPr id="23" name="Freeform 88"/>
              <p:cNvSpPr>
                <a:spLocks noEditPoints="1"/>
              </p:cNvSpPr>
              <p:nvPr/>
            </p:nvSpPr>
            <p:spPr bwMode="black">
              <a:xfrm>
                <a:off x="6129338" y="26584"/>
                <a:ext cx="555625" cy="598489"/>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19">
                  <a:defRPr/>
                </a:pPr>
                <a:endParaRPr lang="en-US" sz="1600" kern="0">
                  <a:solidFill>
                    <a:sysClr val="windowText" lastClr="000000"/>
                  </a:solidFill>
                  <a:latin typeface="Segoe UI"/>
                </a:endParaRPr>
              </a:p>
            </p:txBody>
          </p:sp>
        </p:grpSp>
      </p:grpSp>
      <p:grpSp>
        <p:nvGrpSpPr>
          <p:cNvPr id="24" name="Group 23"/>
          <p:cNvGrpSpPr/>
          <p:nvPr/>
        </p:nvGrpSpPr>
        <p:grpSpPr>
          <a:xfrm>
            <a:off x="6330618" y="4845395"/>
            <a:ext cx="1524000" cy="1524000"/>
            <a:chOff x="3758005" y="4666056"/>
            <a:chExt cx="1524000" cy="1524000"/>
          </a:xfrm>
          <a:solidFill>
            <a:schemeClr val="accent2"/>
          </a:solidFill>
        </p:grpSpPr>
        <p:sp>
          <p:nvSpPr>
            <p:cNvPr id="25" name="Rectangle 24"/>
            <p:cNvSpPr/>
            <p:nvPr>
              <p:custDataLst>
                <p:tags r:id="rId4"/>
              </p:custDataLst>
            </p:nvPr>
          </p:nvSpPr>
          <p:spPr bwMode="auto">
            <a:xfrm>
              <a:off x="3758005" y="4666056"/>
              <a:ext cx="1524000" cy="1524000"/>
            </a:xfrm>
            <a:prstGeom prst="rect">
              <a:avLst/>
            </a:prstGeom>
            <a:grpFill/>
            <a:ln w="10795" cap="flat" cmpd="sng" algn="ctr">
              <a:noFill/>
              <a:prstDash val="solid"/>
              <a:headEnd type="none" w="med" len="med"/>
              <a:tailEnd type="none" w="med" len="med"/>
            </a:ln>
            <a:effectLst/>
          </p:spPr>
          <p:txBody>
            <a:bodyPr vert="horz" wrap="square" lIns="68580" tIns="45720" rIns="68580" bIns="45720" numCol="1" rtlCol="0" anchor="b" anchorCtr="0" compatLnSpc="1">
              <a:prstTxWarp prst="textNoShape">
                <a:avLst/>
              </a:prstTxWarp>
            </a:bodyPr>
            <a:lstStyle/>
            <a:p>
              <a:pPr defTabSz="913719" fontAlgn="base">
                <a:spcBef>
                  <a:spcPct val="0"/>
                </a:spcBef>
                <a:spcAft>
                  <a:spcPct val="0"/>
                </a:spcAft>
                <a:defRPr/>
              </a:pPr>
              <a:r>
                <a:rPr lang="en-US" sz="1500" kern="0" dirty="0" smtClean="0">
                  <a:gradFill flip="none" rotWithShape="1">
                    <a:gsLst>
                      <a:gs pos="0">
                        <a:srgbClr val="FFFFFF"/>
                      </a:gs>
                      <a:gs pos="100000">
                        <a:srgbClr val="FFFFFF"/>
                      </a:gs>
                    </a:gsLst>
                    <a:lin ang="5400000" scaled="0"/>
                    <a:tileRect/>
                  </a:gradFill>
                  <a:latin typeface="Segoe UI"/>
                </a:rPr>
                <a:t>Scheduler</a:t>
              </a:r>
              <a:endParaRPr lang="en-US" sz="1500" kern="0" dirty="0">
                <a:gradFill flip="none" rotWithShape="1">
                  <a:gsLst>
                    <a:gs pos="0">
                      <a:srgbClr val="FFFFFF"/>
                    </a:gs>
                    <a:gs pos="100000">
                      <a:srgbClr val="FFFFFF"/>
                    </a:gs>
                  </a:gsLst>
                  <a:lin ang="5400000" scaled="0"/>
                  <a:tileRect/>
                </a:gradFill>
                <a:latin typeface="Segoe UI"/>
              </a:endParaRPr>
            </a:p>
          </p:txBody>
        </p:sp>
        <p:pic>
          <p:nvPicPr>
            <p:cNvPr id="26" name="Picture 4" descr="C:\Users\Jonahs\Dropbox\Projects SCOTT\MEET Windows Azure\source\Background\tile-icon-cache.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63735" y="4942458"/>
              <a:ext cx="851488" cy="851488"/>
            </a:xfrm>
            <a:prstGeom prst="rect">
              <a:avLst/>
            </a:prstGeom>
            <a:grpFill/>
            <a:extLst/>
          </p:spPr>
        </p:pic>
      </p:grpSp>
      <p:grpSp>
        <p:nvGrpSpPr>
          <p:cNvPr id="27" name="Group 26"/>
          <p:cNvGrpSpPr/>
          <p:nvPr/>
        </p:nvGrpSpPr>
        <p:grpSpPr>
          <a:xfrm>
            <a:off x="3094220" y="1262447"/>
            <a:ext cx="6650548" cy="1945208"/>
            <a:chOff x="523683" y="1595421"/>
            <a:chExt cx="4975779" cy="1370389"/>
          </a:xfrm>
        </p:grpSpPr>
        <p:sp>
          <p:nvSpPr>
            <p:cNvPr id="28" name="Rectangle 27"/>
            <p:cNvSpPr/>
            <p:nvPr/>
          </p:nvSpPr>
          <p:spPr bwMode="auto">
            <a:xfrm>
              <a:off x="523683" y="1595421"/>
              <a:ext cx="4777177" cy="1298232"/>
            </a:xfrm>
            <a:prstGeom prst="rect">
              <a:avLst/>
            </a:prstGeom>
            <a:solidFill>
              <a:srgbClr val="FFFFFF"/>
            </a:solidFill>
            <a:ln w="10795" cap="flat" cmpd="sng" algn="ctr">
              <a:solidFill>
                <a:schemeClr val="bg2"/>
              </a:solid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3719" fontAlgn="base">
                <a:spcBef>
                  <a:spcPct val="0"/>
                </a:spcBef>
                <a:spcAft>
                  <a:spcPct val="0"/>
                </a:spcAft>
                <a:defRPr/>
              </a:pPr>
              <a:endParaRPr lang="en-US" sz="2000" kern="0" dirty="0">
                <a:gradFill>
                  <a:gsLst>
                    <a:gs pos="0">
                      <a:srgbClr val="FFFFFF"/>
                    </a:gs>
                    <a:gs pos="100000">
                      <a:srgbClr val="FFFFFF"/>
                    </a:gs>
                  </a:gsLst>
                  <a:lin ang="5400000" scaled="0"/>
                </a:gradFill>
                <a:latin typeface="Segoe UI"/>
              </a:endParaRPr>
            </a:p>
          </p:txBody>
        </p:sp>
        <p:pic>
          <p:nvPicPr>
            <p:cNvPr id="29" name="Picture 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490800" y="1814593"/>
              <a:ext cx="4008662" cy="1151217"/>
            </a:xfrm>
            <a:prstGeom prst="rect">
              <a:avLst/>
            </a:prstGeom>
            <a:noFill/>
            <a:ln w="9525">
              <a:no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pic>
      </p:grpSp>
      <p:grpSp>
        <p:nvGrpSpPr>
          <p:cNvPr id="30" name="Group 29"/>
          <p:cNvGrpSpPr/>
          <p:nvPr/>
        </p:nvGrpSpPr>
        <p:grpSpPr>
          <a:xfrm>
            <a:off x="7973725" y="3231289"/>
            <a:ext cx="1524000" cy="1524000"/>
            <a:chOff x="7973725" y="3231289"/>
            <a:chExt cx="1524000" cy="1524000"/>
          </a:xfrm>
          <a:solidFill>
            <a:schemeClr val="accent2"/>
          </a:solidFill>
        </p:grpSpPr>
        <p:sp>
          <p:nvSpPr>
            <p:cNvPr id="31" name="Rectangle 30"/>
            <p:cNvSpPr/>
            <p:nvPr>
              <p:custDataLst>
                <p:tags r:id="rId3"/>
              </p:custDataLst>
            </p:nvPr>
          </p:nvSpPr>
          <p:spPr bwMode="auto">
            <a:xfrm>
              <a:off x="7973725" y="3231289"/>
              <a:ext cx="1524000" cy="1524000"/>
            </a:xfrm>
            <a:prstGeom prst="rect">
              <a:avLst/>
            </a:prstGeom>
            <a:grpFill/>
            <a:ln w="10795" cap="flat" cmpd="sng" algn="ctr">
              <a:noFill/>
              <a:prstDash val="solid"/>
              <a:headEnd type="none" w="med" len="med"/>
              <a:tailEnd type="none" w="med" len="med"/>
            </a:ln>
            <a:effectLst/>
          </p:spPr>
          <p:txBody>
            <a:bodyPr vert="horz" wrap="square" lIns="68580" tIns="45720" rIns="68580" bIns="45720" numCol="1" rtlCol="0" anchor="b" anchorCtr="0" compatLnSpc="1">
              <a:prstTxWarp prst="textNoShape">
                <a:avLst/>
              </a:prstTxWarp>
            </a:bodyPr>
            <a:lstStyle/>
            <a:p>
              <a:pPr defTabSz="913719" fontAlgn="base">
                <a:spcBef>
                  <a:spcPct val="0"/>
                </a:spcBef>
                <a:spcAft>
                  <a:spcPct val="0"/>
                </a:spcAft>
                <a:defRPr/>
              </a:pPr>
              <a:r>
                <a:rPr lang="en-US" sz="1500" kern="0" dirty="0" smtClean="0">
                  <a:gradFill flip="none" rotWithShape="1">
                    <a:gsLst>
                      <a:gs pos="0">
                        <a:srgbClr val="FFFFFF"/>
                      </a:gs>
                      <a:gs pos="100000">
                        <a:srgbClr val="FFFFFF"/>
                      </a:gs>
                    </a:gsLst>
                    <a:lin ang="5400000" scaled="0"/>
                    <a:tileRect/>
                  </a:gradFill>
                  <a:latin typeface="Segoe UI"/>
                </a:rPr>
                <a:t>Logging &amp; </a:t>
              </a:r>
              <a:r>
                <a:rPr lang="en-US" sz="1500" kern="0" dirty="0" err="1" smtClean="0">
                  <a:gradFill flip="none" rotWithShape="1">
                    <a:gsLst>
                      <a:gs pos="0">
                        <a:srgbClr val="FFFFFF"/>
                      </a:gs>
                      <a:gs pos="100000">
                        <a:srgbClr val="FFFFFF"/>
                      </a:gs>
                    </a:gsLst>
                    <a:lin ang="5400000" scaled="0"/>
                    <a:tileRect/>
                  </a:gradFill>
                  <a:latin typeface="Segoe UI"/>
                </a:rPr>
                <a:t>Diag</a:t>
              </a:r>
              <a:endParaRPr lang="en-US" sz="1500" kern="0" dirty="0">
                <a:gradFill flip="none" rotWithShape="1">
                  <a:gsLst>
                    <a:gs pos="0">
                      <a:srgbClr val="FFFFFF"/>
                    </a:gs>
                    <a:gs pos="100000">
                      <a:srgbClr val="FFFFFF"/>
                    </a:gs>
                  </a:gsLst>
                  <a:lin ang="5400000" scaled="0"/>
                  <a:tileRect/>
                </a:gradFill>
                <a:latin typeface="Segoe UI"/>
              </a:endParaRPr>
            </a:p>
          </p:txBody>
        </p:sp>
        <p:grpSp>
          <p:nvGrpSpPr>
            <p:cNvPr id="32" name="Group 31"/>
            <p:cNvGrpSpPr/>
            <p:nvPr/>
          </p:nvGrpSpPr>
          <p:grpSpPr>
            <a:xfrm>
              <a:off x="8258106" y="3524595"/>
              <a:ext cx="851488" cy="827454"/>
              <a:chOff x="8258106" y="3524595"/>
              <a:chExt cx="851488" cy="827454"/>
            </a:xfrm>
            <a:grpFill/>
          </p:grpSpPr>
          <p:cxnSp>
            <p:nvCxnSpPr>
              <p:cNvPr id="33" name="Straight Connector 32"/>
              <p:cNvCxnSpPr/>
              <p:nvPr/>
            </p:nvCxnSpPr>
            <p:spPr>
              <a:xfrm>
                <a:off x="8258106" y="3912629"/>
                <a:ext cx="851488" cy="0"/>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258106" y="4024373"/>
                <a:ext cx="851488" cy="0"/>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258106" y="4131069"/>
                <a:ext cx="851488" cy="0"/>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8258106" y="4240022"/>
                <a:ext cx="851488" cy="0"/>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8258106" y="4352049"/>
                <a:ext cx="851488" cy="0"/>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38" name="Right Arrow 37"/>
              <p:cNvSpPr/>
              <p:nvPr/>
            </p:nvSpPr>
            <p:spPr bwMode="auto">
              <a:xfrm rot="5400000">
                <a:off x="8551541" y="3608273"/>
                <a:ext cx="226060" cy="219704"/>
              </a:xfrm>
              <a:prstGeom prst="rightArrow">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fontAlgn="base">
                  <a:spcBef>
                    <a:spcPct val="0"/>
                  </a:spcBef>
                  <a:spcAft>
                    <a:spcPct val="0"/>
                  </a:spcAft>
                </a:pPr>
                <a:endParaRPr lang="en-US" sz="2300" dirty="0">
                  <a:gradFill>
                    <a:gsLst>
                      <a:gs pos="0">
                        <a:srgbClr val="FFFFFF"/>
                      </a:gs>
                      <a:gs pos="100000">
                        <a:srgbClr val="FFFFFF"/>
                      </a:gs>
                    </a:gsLst>
                    <a:lin ang="5400000" scaled="0"/>
                  </a:gradFill>
                  <a:latin typeface="Segoe UI"/>
                </a:endParaRPr>
              </a:p>
            </p:txBody>
          </p:sp>
          <p:cxnSp>
            <p:nvCxnSpPr>
              <p:cNvPr id="39" name="Straight Connector 38"/>
              <p:cNvCxnSpPr/>
              <p:nvPr/>
            </p:nvCxnSpPr>
            <p:spPr>
              <a:xfrm>
                <a:off x="8258106" y="3524595"/>
                <a:ext cx="851488" cy="0"/>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grpSp>
      </p:grpSp>
      <p:grpSp>
        <p:nvGrpSpPr>
          <p:cNvPr id="40" name="Group 39"/>
          <p:cNvGrpSpPr/>
          <p:nvPr/>
        </p:nvGrpSpPr>
        <p:grpSpPr>
          <a:xfrm>
            <a:off x="7976225" y="4845395"/>
            <a:ext cx="1524000" cy="1524000"/>
            <a:chOff x="6325159" y="4845395"/>
            <a:chExt cx="1524000" cy="1524000"/>
          </a:xfrm>
          <a:solidFill>
            <a:schemeClr val="accent2"/>
          </a:solidFill>
        </p:grpSpPr>
        <p:sp>
          <p:nvSpPr>
            <p:cNvPr id="41" name="Rectangle 40"/>
            <p:cNvSpPr/>
            <p:nvPr>
              <p:custDataLst>
                <p:tags r:id="rId2"/>
              </p:custDataLst>
            </p:nvPr>
          </p:nvSpPr>
          <p:spPr bwMode="auto">
            <a:xfrm>
              <a:off x="6325159" y="4845395"/>
              <a:ext cx="1524000" cy="1524000"/>
            </a:xfrm>
            <a:prstGeom prst="rect">
              <a:avLst/>
            </a:prstGeom>
            <a:grpFill/>
            <a:ln w="10795" cap="flat" cmpd="sng" algn="ctr">
              <a:noFill/>
              <a:prstDash val="solid"/>
              <a:headEnd type="none" w="med" len="med"/>
              <a:tailEnd type="none" w="med" len="med"/>
            </a:ln>
            <a:effectLst/>
          </p:spPr>
          <p:txBody>
            <a:bodyPr vert="horz" wrap="square" lIns="68580" tIns="45720" rIns="68580" bIns="45720" numCol="1" rtlCol="0" anchor="b" anchorCtr="0" compatLnSpc="1">
              <a:prstTxWarp prst="textNoShape">
                <a:avLst/>
              </a:prstTxWarp>
            </a:bodyPr>
            <a:lstStyle/>
            <a:p>
              <a:pPr defTabSz="913719" fontAlgn="base">
                <a:spcBef>
                  <a:spcPct val="0"/>
                </a:spcBef>
                <a:spcAft>
                  <a:spcPct val="0"/>
                </a:spcAft>
                <a:defRPr/>
              </a:pPr>
              <a:r>
                <a:rPr lang="en-US" sz="1500" kern="0" dirty="0" smtClean="0">
                  <a:gradFill flip="none" rotWithShape="1">
                    <a:gsLst>
                      <a:gs pos="0">
                        <a:srgbClr val="FFFFFF"/>
                      </a:gs>
                      <a:gs pos="100000">
                        <a:srgbClr val="FFFFFF"/>
                      </a:gs>
                    </a:gsLst>
                    <a:lin ang="5400000" scaled="0"/>
                    <a:tileRect/>
                  </a:gradFill>
                  <a:latin typeface="Segoe UI"/>
                </a:rPr>
                <a:t>Scale</a:t>
              </a:r>
              <a:endParaRPr lang="en-US" sz="1500" kern="0" dirty="0">
                <a:gradFill flip="none" rotWithShape="1">
                  <a:gsLst>
                    <a:gs pos="0">
                      <a:srgbClr val="FFFFFF"/>
                    </a:gs>
                    <a:gs pos="100000">
                      <a:srgbClr val="FFFFFF"/>
                    </a:gs>
                  </a:gsLst>
                  <a:lin ang="5400000" scaled="0"/>
                  <a:tileRect/>
                </a:gradFill>
                <a:latin typeface="Segoe UI"/>
              </a:endParaRPr>
            </a:p>
          </p:txBody>
        </p:sp>
        <p:cxnSp>
          <p:nvCxnSpPr>
            <p:cNvPr id="42" name="Straight Connector 41"/>
            <p:cNvCxnSpPr/>
            <p:nvPr/>
          </p:nvCxnSpPr>
          <p:spPr>
            <a:xfrm flipV="1">
              <a:off x="6484821" y="5733040"/>
              <a:ext cx="309061" cy="1905"/>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V="1">
              <a:off x="7061488" y="5696011"/>
              <a:ext cx="247650" cy="3809"/>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V="1">
              <a:off x="6780161" y="5697346"/>
              <a:ext cx="71055" cy="36964"/>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6844248" y="5676391"/>
              <a:ext cx="105264" cy="203678"/>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V="1">
              <a:off x="6950335" y="5309600"/>
              <a:ext cx="65028" cy="580100"/>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7015565" y="5302442"/>
              <a:ext cx="62865" cy="413386"/>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V="1">
              <a:off x="7297708" y="5416563"/>
              <a:ext cx="328208" cy="284394"/>
            </a:xfrm>
            <a:prstGeom prst="straightConnector1">
              <a:avLst/>
            </a:prstGeom>
            <a:grpFill/>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grpSp>
      <p:pic>
        <p:nvPicPr>
          <p:cNvPr id="55" name="Picture 54"/>
          <p:cNvPicPr>
            <a:picLocks noChangeAspect="1"/>
          </p:cNvPicPr>
          <p:nvPr/>
        </p:nvPicPr>
        <p:blipFill>
          <a:blip r:embed="rId12"/>
          <a:stretch>
            <a:fillRect/>
          </a:stretch>
        </p:blipFill>
        <p:spPr>
          <a:xfrm>
            <a:off x="3246437" y="1363662"/>
            <a:ext cx="1562100" cy="1549400"/>
          </a:xfrm>
          <a:prstGeom prst="rect">
            <a:avLst/>
          </a:prstGeom>
        </p:spPr>
      </p:pic>
    </p:spTree>
    <p:extLst>
      <p:ext uri="{BB962C8B-B14F-4D97-AF65-F5344CB8AC3E}">
        <p14:creationId xmlns:p14="http://schemas.microsoft.com/office/powerpoint/2010/main" val="311314300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par>
                                <p:cTn id="8" presetID="10" presetClass="entr" presetSubtype="0" fill="hold" nodeType="withEffect">
                                  <p:stCondLst>
                                    <p:cond delay="0"/>
                                  </p:stCondLst>
                                  <p:childTnLst>
                                    <p:set>
                                      <p:cBhvr>
                                        <p:cTn id="9" dur="1" fill="hold">
                                          <p:stCondLst>
                                            <p:cond delay="0"/>
                                          </p:stCondLst>
                                        </p:cTn>
                                        <p:tgtEl>
                                          <p:spTgt spid="55"/>
                                        </p:tgtEl>
                                        <p:attrNameLst>
                                          <p:attrName>style.visibility</p:attrName>
                                        </p:attrNameLst>
                                      </p:cBhvr>
                                      <p:to>
                                        <p:strVal val="visible"/>
                                      </p:to>
                                    </p:set>
                                    <p:animEffect transition="in" filter="fade">
                                      <p:cBhvr>
                                        <p:cTn id="10" dur="500"/>
                                        <p:tgtEl>
                                          <p:spTgt spid="5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par>
                                <p:cTn id="21" presetID="10" presetClass="entr" presetSubtype="0" fill="hold"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500"/>
                                        <p:tgtEl>
                                          <p:spTgt spid="15"/>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fade">
                                      <p:cBhvr>
                                        <p:cTn id="33" dur="500"/>
                                        <p:tgtEl>
                                          <p:spTgt spid="18"/>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40"/>
                                        </p:tgtEl>
                                        <p:attrNameLst>
                                          <p:attrName>style.visibility</p:attrName>
                                        </p:attrNameLst>
                                      </p:cBhvr>
                                      <p:to>
                                        <p:strVal val="visible"/>
                                      </p:to>
                                    </p:set>
                                    <p:animEffect transition="in" filter="fade">
                                      <p:cBhvr>
                                        <p:cTn id="38" dur="500"/>
                                        <p:tgtEl>
                                          <p:spTgt spid="40"/>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30"/>
                                        </p:tgtEl>
                                        <p:attrNameLst>
                                          <p:attrName>style.visibility</p:attrName>
                                        </p:attrNameLst>
                                      </p:cBhvr>
                                      <p:to>
                                        <p:strVal val="visible"/>
                                      </p:to>
                                    </p:set>
                                    <p:animEffect transition="in" filter="fade">
                                      <p:cBhvr>
                                        <p:cTn id="43" dur="500"/>
                                        <p:tgtEl>
                                          <p:spTgt spid="30"/>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24"/>
                                        </p:tgtEl>
                                        <p:attrNameLst>
                                          <p:attrName>style.visibility</p:attrName>
                                        </p:attrNameLst>
                                      </p:cBhvr>
                                      <p:to>
                                        <p:strVal val="visible"/>
                                      </p:to>
                                    </p:set>
                                    <p:animEffect transition="in" filter="fade">
                                      <p:cBhvr>
                                        <p:cTn id="48"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776942" y="2932152"/>
            <a:ext cx="5877518" cy="1107996"/>
          </a:xfrm>
          <a:prstGeom prst="rect">
            <a:avLst/>
          </a:prstGeom>
        </p:spPr>
        <p:txBody>
          <a:bodyPr wrap="none">
            <a:spAutoFit/>
          </a:bodyPr>
          <a:lstStyle/>
          <a:p>
            <a:pPr lvl="0" defTabSz="914099" fontAlgn="base">
              <a:spcBef>
                <a:spcPct val="0"/>
              </a:spcBef>
              <a:spcAft>
                <a:spcPct val="0"/>
              </a:spcAft>
            </a:pPr>
            <a:r>
              <a:rPr lang="en-US" sz="6600" dirty="0" smtClean="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Getting Started</a:t>
            </a:r>
            <a:endParaRPr lang="en-US" sz="66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696283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402776"/>
            <a:ext cx="11149013" cy="761747"/>
          </a:xfrm>
        </p:spPr>
        <p:txBody>
          <a:bodyPr/>
          <a:lstStyle/>
          <a:p>
            <a:r>
              <a:rPr lang="en-US" dirty="0" smtClean="0"/>
              <a:t>Structured Storage</a:t>
            </a:r>
            <a:endParaRPr lang="en-US" dirty="0"/>
          </a:p>
        </p:txBody>
      </p:sp>
      <p:sp>
        <p:nvSpPr>
          <p:cNvPr id="3" name="Text Placeholder 2"/>
          <p:cNvSpPr>
            <a:spLocks noGrp="1"/>
          </p:cNvSpPr>
          <p:nvPr>
            <p:ph type="body" sz="quarter" idx="10"/>
          </p:nvPr>
        </p:nvSpPr>
        <p:spPr>
          <a:xfrm>
            <a:off x="519112" y="1370525"/>
            <a:ext cx="11149013" cy="5189113"/>
          </a:xfrm>
        </p:spPr>
        <p:txBody>
          <a:bodyPr/>
          <a:lstStyle/>
          <a:p>
            <a:r>
              <a:rPr lang="en-US" sz="3600" dirty="0" smtClean="0"/>
              <a:t>Powered by SQL Database</a:t>
            </a:r>
          </a:p>
          <a:p>
            <a:r>
              <a:rPr lang="en-US" sz="3600" dirty="0" smtClean="0"/>
              <a:t>Same DB – Multiple Mobile Services</a:t>
            </a:r>
          </a:p>
          <a:p>
            <a:r>
              <a:rPr lang="en-US" sz="3600" b="1" spc="-71" dirty="0" smtClean="0">
                <a:gradFill>
                  <a:gsLst>
                    <a:gs pos="2917">
                      <a:schemeClr val="tx1"/>
                    </a:gs>
                    <a:gs pos="30000">
                      <a:schemeClr val="tx1"/>
                    </a:gs>
                  </a:gsLst>
                  <a:lin ang="5400000" scaled="0"/>
                </a:gradFill>
              </a:rPr>
              <a:t>	</a:t>
            </a:r>
            <a:r>
              <a:rPr lang="en-US" sz="3600" b="1" spc="-71" dirty="0" err="1" smtClean="0">
                <a:gradFill>
                  <a:gsLst>
                    <a:gs pos="2917">
                      <a:schemeClr val="tx1"/>
                    </a:gs>
                    <a:gs pos="30000">
                      <a:schemeClr val="tx1"/>
                    </a:gs>
                  </a:gsLst>
                  <a:lin ang="5400000" scaled="0"/>
                </a:gradFill>
              </a:rPr>
              <a:t>AppX.</a:t>
            </a:r>
            <a:r>
              <a:rPr lang="en-US" sz="3600" spc="-71" dirty="0" err="1" smtClean="0">
                <a:gradFill>
                  <a:gsLst>
                    <a:gs pos="2917">
                      <a:schemeClr val="tx1"/>
                    </a:gs>
                    <a:gs pos="30000">
                      <a:schemeClr val="tx1"/>
                    </a:gs>
                  </a:gsLst>
                  <a:lin ang="5400000" scaled="0"/>
                </a:gradFill>
              </a:rPr>
              <a:t>Todoitem</a:t>
            </a:r>
            <a:endParaRPr lang="en-US" sz="3600" spc="-71" dirty="0">
              <a:gradFill>
                <a:gsLst>
                  <a:gs pos="2917">
                    <a:schemeClr val="tx1"/>
                  </a:gs>
                  <a:gs pos="30000">
                    <a:schemeClr val="tx1"/>
                  </a:gs>
                </a:gsLst>
                <a:lin ang="5400000" scaled="0"/>
              </a:gradFill>
            </a:endParaRPr>
          </a:p>
          <a:p>
            <a:r>
              <a:rPr lang="en-US" sz="3600" b="1" spc="-71" dirty="0" smtClean="0">
                <a:gradFill>
                  <a:gsLst>
                    <a:gs pos="2917">
                      <a:schemeClr val="tx1"/>
                    </a:gs>
                    <a:gs pos="30000">
                      <a:schemeClr val="tx1"/>
                    </a:gs>
                  </a:gsLst>
                  <a:lin ang="5400000" scaled="0"/>
                </a:gradFill>
              </a:rPr>
              <a:t>	</a:t>
            </a:r>
            <a:r>
              <a:rPr lang="en-US" sz="3600" b="1" spc="-71" dirty="0" err="1" smtClean="0">
                <a:gradFill>
                  <a:gsLst>
                    <a:gs pos="2917">
                      <a:schemeClr val="tx1"/>
                    </a:gs>
                    <a:gs pos="30000">
                      <a:schemeClr val="tx1"/>
                    </a:gs>
                  </a:gsLst>
                  <a:lin ang="5400000" scaled="0"/>
                </a:gradFill>
              </a:rPr>
              <a:t>AppY.</a:t>
            </a:r>
            <a:r>
              <a:rPr lang="en-US" sz="3600" spc="-71" dirty="0" err="1" smtClean="0">
                <a:gradFill>
                  <a:gsLst>
                    <a:gs pos="2917">
                      <a:schemeClr val="tx1"/>
                    </a:gs>
                    <a:gs pos="30000">
                      <a:schemeClr val="tx1"/>
                    </a:gs>
                  </a:gsLst>
                  <a:lin ang="5400000" scaled="0"/>
                </a:gradFill>
              </a:rPr>
              <a:t>Todoitem</a:t>
            </a:r>
            <a:endParaRPr lang="en-US" sz="3600" dirty="0" smtClean="0"/>
          </a:p>
          <a:p>
            <a:r>
              <a:rPr lang="en-US" sz="3600" dirty="0" smtClean="0"/>
              <a:t>Data management in</a:t>
            </a:r>
          </a:p>
          <a:p>
            <a:r>
              <a:rPr lang="en-US" sz="3200" dirty="0" smtClean="0">
                <a:solidFill>
                  <a:srgbClr val="292929"/>
                </a:solidFill>
              </a:rPr>
              <a:t>	Windows Azure Portal</a:t>
            </a:r>
          </a:p>
          <a:p>
            <a:r>
              <a:rPr lang="en-US" sz="3200" dirty="0" smtClean="0">
                <a:solidFill>
                  <a:srgbClr val="292929"/>
                </a:solidFill>
              </a:rPr>
              <a:t>	SQL Portal, SQL Management Studio</a:t>
            </a:r>
          </a:p>
          <a:p>
            <a:r>
              <a:rPr lang="en-US" sz="3200" dirty="0" smtClean="0">
                <a:solidFill>
                  <a:srgbClr val="292929"/>
                </a:solidFill>
              </a:rPr>
              <a:t>	REST API</a:t>
            </a:r>
          </a:p>
          <a:p>
            <a:r>
              <a:rPr lang="en-US" sz="3200" dirty="0" smtClean="0">
                <a:solidFill>
                  <a:srgbClr val="292929"/>
                </a:solidFill>
              </a:rPr>
              <a:t>	CLI Tools</a:t>
            </a:r>
            <a:endParaRPr lang="en-US" sz="3200" dirty="0">
              <a:solidFill>
                <a:srgbClr val="292929"/>
              </a:solidFill>
            </a:endParaRPr>
          </a:p>
        </p:txBody>
      </p:sp>
    </p:spTree>
    <p:extLst>
      <p:ext uri="{BB962C8B-B14F-4D97-AF65-F5344CB8AC3E}">
        <p14:creationId xmlns:p14="http://schemas.microsoft.com/office/powerpoint/2010/main" val="2655358741"/>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402776"/>
            <a:ext cx="11149013" cy="761747"/>
          </a:xfrm>
        </p:spPr>
        <p:txBody>
          <a:bodyPr/>
          <a:lstStyle/>
          <a:p>
            <a:r>
              <a:rPr lang="en-US" dirty="0" smtClean="0"/>
              <a:t>The REST API</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104217951"/>
              </p:ext>
            </p:extLst>
          </p:nvPr>
        </p:nvGraphicFramePr>
        <p:xfrm>
          <a:off x="434741" y="3669306"/>
          <a:ext cx="11386581" cy="1854200"/>
        </p:xfrm>
        <a:graphic>
          <a:graphicData uri="http://schemas.openxmlformats.org/drawingml/2006/table">
            <a:tbl>
              <a:tblPr firstRow="1" bandRow="1">
                <a:tableStyleId>{5C22544A-7EE6-4342-B048-85BDC9FD1C3A}</a:tableStyleId>
              </a:tblPr>
              <a:tblGrid>
                <a:gridCol w="3795527"/>
                <a:gridCol w="3795527"/>
                <a:gridCol w="3795527"/>
              </a:tblGrid>
              <a:tr h="370840">
                <a:tc>
                  <a:txBody>
                    <a:bodyPr/>
                    <a:lstStyle/>
                    <a:p>
                      <a:r>
                        <a:rPr lang="en-US" dirty="0" smtClean="0"/>
                        <a:t>Action</a:t>
                      </a:r>
                      <a:endParaRPr lang="en-US" dirty="0"/>
                    </a:p>
                  </a:txBody>
                  <a:tcPr>
                    <a:solidFill>
                      <a:schemeClr val="accent2"/>
                    </a:solidFill>
                  </a:tcPr>
                </a:tc>
                <a:tc>
                  <a:txBody>
                    <a:bodyPr/>
                    <a:lstStyle/>
                    <a:p>
                      <a:r>
                        <a:rPr lang="en-US" dirty="0" smtClean="0"/>
                        <a:t>HTTP Verb</a:t>
                      </a:r>
                      <a:endParaRPr lang="en-US" dirty="0"/>
                    </a:p>
                  </a:txBody>
                  <a:tcPr>
                    <a:solidFill>
                      <a:schemeClr val="accent2"/>
                    </a:solidFill>
                  </a:tcPr>
                </a:tc>
                <a:tc>
                  <a:txBody>
                    <a:bodyPr/>
                    <a:lstStyle/>
                    <a:p>
                      <a:r>
                        <a:rPr lang="en-US" dirty="0" smtClean="0"/>
                        <a:t>URL Suffix</a:t>
                      </a:r>
                      <a:endParaRPr lang="en-US" dirty="0"/>
                    </a:p>
                  </a:txBody>
                  <a:tcPr>
                    <a:solidFill>
                      <a:schemeClr val="accent2"/>
                    </a:solidFill>
                  </a:tcPr>
                </a:tc>
              </a:tr>
              <a:tr h="370840">
                <a:tc>
                  <a:txBody>
                    <a:bodyPr/>
                    <a:lstStyle/>
                    <a:p>
                      <a:r>
                        <a:rPr lang="en-US" dirty="0" smtClean="0"/>
                        <a:t>Create</a:t>
                      </a:r>
                      <a:endParaRPr lang="en-US" dirty="0"/>
                    </a:p>
                  </a:txBody>
                  <a:tcPr>
                    <a:solidFill>
                      <a:schemeClr val="accent2">
                        <a:lumMod val="40000"/>
                        <a:lumOff val="60000"/>
                      </a:schemeClr>
                    </a:solidFill>
                  </a:tcPr>
                </a:tc>
                <a:tc>
                  <a:txBody>
                    <a:bodyPr/>
                    <a:lstStyle/>
                    <a:p>
                      <a:r>
                        <a:rPr lang="en-US" dirty="0" smtClean="0"/>
                        <a:t>POST</a:t>
                      </a:r>
                      <a:endParaRPr lang="en-US" dirty="0"/>
                    </a:p>
                  </a:txBody>
                  <a:tcPr>
                    <a:solidFill>
                      <a:schemeClr val="accent2">
                        <a:lumMod val="40000"/>
                        <a:lumOff val="60000"/>
                      </a:schemeClr>
                    </a:solidFill>
                  </a:tcPr>
                </a:tc>
                <a:tc>
                  <a:txBody>
                    <a:bodyPr/>
                    <a:lstStyle/>
                    <a:p>
                      <a:r>
                        <a:rPr lang="en-US" dirty="0" smtClean="0"/>
                        <a:t>/</a:t>
                      </a:r>
                      <a:r>
                        <a:rPr lang="en-US" dirty="0" err="1" smtClean="0"/>
                        <a:t>TodoItem</a:t>
                      </a:r>
                      <a:endParaRPr lang="en-US" dirty="0"/>
                    </a:p>
                  </a:txBody>
                  <a:tcPr>
                    <a:solidFill>
                      <a:schemeClr val="accent2">
                        <a:lumMod val="40000"/>
                        <a:lumOff val="60000"/>
                      </a:schemeClr>
                    </a:solidFill>
                  </a:tcPr>
                </a:tc>
              </a:tr>
              <a:tr h="370840">
                <a:tc>
                  <a:txBody>
                    <a:bodyPr/>
                    <a:lstStyle/>
                    <a:p>
                      <a:r>
                        <a:rPr lang="en-US" dirty="0" smtClean="0"/>
                        <a:t>Read</a:t>
                      </a:r>
                      <a:endParaRPr lang="en-US" dirty="0"/>
                    </a:p>
                  </a:txBody>
                  <a:tcPr>
                    <a:solidFill>
                      <a:schemeClr val="accent2">
                        <a:lumMod val="20000"/>
                        <a:lumOff val="80000"/>
                      </a:schemeClr>
                    </a:solidFill>
                  </a:tcPr>
                </a:tc>
                <a:tc>
                  <a:txBody>
                    <a:bodyPr/>
                    <a:lstStyle/>
                    <a:p>
                      <a:r>
                        <a:rPr lang="en-US" dirty="0" smtClean="0"/>
                        <a:t>GET</a:t>
                      </a:r>
                      <a:endParaRPr lang="en-US" dirty="0"/>
                    </a:p>
                  </a:txBody>
                  <a:tcPr>
                    <a:solidFill>
                      <a:schemeClr val="accent2">
                        <a:lumMod val="20000"/>
                        <a:lumOff val="80000"/>
                      </a:schemeClr>
                    </a:solidFill>
                  </a:tcPr>
                </a:tc>
                <a:tc>
                  <a:txBody>
                    <a:bodyPr/>
                    <a:lstStyle/>
                    <a:p>
                      <a:r>
                        <a:rPr lang="en-US" dirty="0" smtClean="0"/>
                        <a:t>/</a:t>
                      </a:r>
                      <a:r>
                        <a:rPr lang="en-US" dirty="0" err="1" smtClean="0"/>
                        <a:t>TodoItem</a:t>
                      </a:r>
                      <a:r>
                        <a:rPr lang="en-US" dirty="0" smtClean="0"/>
                        <a:t>?$filter=id%3D42</a:t>
                      </a:r>
                      <a:endParaRPr lang="en-US" dirty="0"/>
                    </a:p>
                  </a:txBody>
                  <a:tcPr>
                    <a:solidFill>
                      <a:schemeClr val="accent2">
                        <a:lumMod val="20000"/>
                        <a:lumOff val="80000"/>
                      </a:schemeClr>
                    </a:solidFill>
                  </a:tcPr>
                </a:tc>
              </a:tr>
              <a:tr h="370840">
                <a:tc>
                  <a:txBody>
                    <a:bodyPr/>
                    <a:lstStyle/>
                    <a:p>
                      <a:r>
                        <a:rPr lang="en-US" dirty="0" smtClean="0"/>
                        <a:t>Update</a:t>
                      </a:r>
                      <a:endParaRPr lang="en-US" dirty="0"/>
                    </a:p>
                  </a:txBody>
                  <a:tcPr>
                    <a:solidFill>
                      <a:schemeClr val="accent2">
                        <a:lumMod val="40000"/>
                        <a:lumOff val="60000"/>
                      </a:schemeClr>
                    </a:solidFill>
                  </a:tcPr>
                </a:tc>
                <a:tc>
                  <a:txBody>
                    <a:bodyPr/>
                    <a:lstStyle/>
                    <a:p>
                      <a:r>
                        <a:rPr lang="en-US" dirty="0" smtClean="0"/>
                        <a:t>PATCH</a:t>
                      </a:r>
                      <a:endParaRPr lang="en-US" dirty="0"/>
                    </a:p>
                  </a:txBody>
                  <a:tcPr>
                    <a:solidFill>
                      <a:schemeClr val="accent2">
                        <a:lumMod val="40000"/>
                        <a:lumOff val="60000"/>
                      </a:schemeClr>
                    </a:solidFill>
                  </a:tcPr>
                </a:tc>
                <a:tc>
                  <a:txBody>
                    <a:bodyPr/>
                    <a:lstStyle/>
                    <a:p>
                      <a:r>
                        <a:rPr lang="en-US" dirty="0" smtClean="0"/>
                        <a:t>/</a:t>
                      </a:r>
                      <a:r>
                        <a:rPr lang="en-US" dirty="0" err="1" smtClean="0"/>
                        <a:t>TodoItem</a:t>
                      </a:r>
                      <a:r>
                        <a:rPr lang="en-US" dirty="0" smtClean="0"/>
                        <a:t>/id</a:t>
                      </a:r>
                      <a:endParaRPr lang="en-US" dirty="0"/>
                    </a:p>
                  </a:txBody>
                  <a:tcPr>
                    <a:solidFill>
                      <a:schemeClr val="accent2">
                        <a:lumMod val="40000"/>
                        <a:lumOff val="60000"/>
                      </a:schemeClr>
                    </a:solidFill>
                  </a:tcPr>
                </a:tc>
              </a:tr>
              <a:tr h="370840">
                <a:tc>
                  <a:txBody>
                    <a:bodyPr/>
                    <a:lstStyle/>
                    <a:p>
                      <a:r>
                        <a:rPr lang="en-US" dirty="0" smtClean="0"/>
                        <a:t>Delete</a:t>
                      </a:r>
                      <a:endParaRPr lang="en-US" dirty="0"/>
                    </a:p>
                  </a:txBody>
                  <a:tcPr>
                    <a:solidFill>
                      <a:schemeClr val="accent2">
                        <a:lumMod val="20000"/>
                        <a:lumOff val="80000"/>
                      </a:schemeClr>
                    </a:solidFill>
                  </a:tcPr>
                </a:tc>
                <a:tc>
                  <a:txBody>
                    <a:bodyPr/>
                    <a:lstStyle/>
                    <a:p>
                      <a:r>
                        <a:rPr lang="en-US" dirty="0" smtClean="0"/>
                        <a:t>DELETE</a:t>
                      </a:r>
                      <a:endParaRPr lang="en-US" dirty="0"/>
                    </a:p>
                  </a:txBody>
                  <a:tcPr>
                    <a:solidFill>
                      <a:schemeClr val="accent2">
                        <a:lumMod val="20000"/>
                        <a:lumOff val="80000"/>
                      </a:schemeClr>
                    </a:solidFill>
                  </a:tcPr>
                </a:tc>
                <a:tc>
                  <a:txBody>
                    <a:bodyPr/>
                    <a:lstStyle/>
                    <a:p>
                      <a:r>
                        <a:rPr lang="en-US" dirty="0" smtClean="0"/>
                        <a:t>/</a:t>
                      </a:r>
                      <a:r>
                        <a:rPr lang="en-US" dirty="0" err="1" smtClean="0"/>
                        <a:t>TodoItem</a:t>
                      </a:r>
                      <a:r>
                        <a:rPr lang="en-US" dirty="0" smtClean="0"/>
                        <a:t>/id</a:t>
                      </a:r>
                      <a:endParaRPr lang="en-US" dirty="0"/>
                    </a:p>
                  </a:txBody>
                  <a:tcPr>
                    <a:solidFill>
                      <a:schemeClr val="accent2">
                        <a:lumMod val="20000"/>
                        <a:lumOff val="80000"/>
                      </a:schemeClr>
                    </a:solidFill>
                  </a:tcPr>
                </a:tc>
              </a:tr>
            </a:tbl>
          </a:graphicData>
        </a:graphic>
      </p:graphicFrame>
      <p:sp>
        <p:nvSpPr>
          <p:cNvPr id="5" name="TextBox 4"/>
          <p:cNvSpPr txBox="1"/>
          <p:nvPr/>
        </p:nvSpPr>
        <p:spPr>
          <a:xfrm>
            <a:off x="434741" y="2919663"/>
            <a:ext cx="7829708" cy="738664"/>
          </a:xfrm>
          <a:prstGeom prst="rect">
            <a:avLst/>
          </a:prstGeom>
          <a:noFill/>
        </p:spPr>
        <p:txBody>
          <a:bodyPr wrap="none" lIns="182880" tIns="146304" rIns="182880" bIns="146304" rtlCol="0">
            <a:spAutoFit/>
          </a:bodyPr>
          <a:lstStyle/>
          <a:p>
            <a:pPr>
              <a:lnSpc>
                <a:spcPct val="90000"/>
              </a:lnSpc>
              <a:spcAft>
                <a:spcPts val="600"/>
              </a:spcAft>
            </a:pPr>
            <a:r>
              <a:rPr lang="en-US" sz="3200" dirty="0" smtClean="0">
                <a:gradFill>
                  <a:gsLst>
                    <a:gs pos="2917">
                      <a:schemeClr val="tx1"/>
                    </a:gs>
                    <a:gs pos="30000">
                      <a:schemeClr val="tx1"/>
                    </a:gs>
                  </a:gsLst>
                  <a:lin ang="5400000" scaled="0"/>
                </a:gradFill>
                <a:latin typeface="+mj-lt"/>
              </a:rPr>
              <a:t>Data Operations and their REST Equivalents</a:t>
            </a:r>
          </a:p>
        </p:txBody>
      </p:sp>
      <p:sp>
        <p:nvSpPr>
          <p:cNvPr id="6" name="TextBox 5"/>
          <p:cNvSpPr txBox="1"/>
          <p:nvPr/>
        </p:nvSpPr>
        <p:spPr>
          <a:xfrm>
            <a:off x="434741" y="1336424"/>
            <a:ext cx="5252079" cy="738664"/>
          </a:xfrm>
          <a:prstGeom prst="rect">
            <a:avLst/>
          </a:prstGeom>
          <a:noFill/>
        </p:spPr>
        <p:txBody>
          <a:bodyPr wrap="none" lIns="182880" tIns="146304" rIns="182880" bIns="146304" rtlCol="0">
            <a:spAutoFit/>
          </a:bodyPr>
          <a:lstStyle/>
          <a:p>
            <a:pPr>
              <a:lnSpc>
                <a:spcPct val="90000"/>
              </a:lnSpc>
              <a:spcAft>
                <a:spcPts val="600"/>
              </a:spcAft>
            </a:pPr>
            <a:r>
              <a:rPr lang="en-US" sz="3200" dirty="0" smtClean="0">
                <a:gradFill>
                  <a:gsLst>
                    <a:gs pos="2917">
                      <a:schemeClr val="tx1"/>
                    </a:gs>
                    <a:gs pos="30000">
                      <a:schemeClr val="tx1"/>
                    </a:gs>
                  </a:gsLst>
                  <a:lin ang="5400000" scaled="0"/>
                </a:gradFill>
                <a:latin typeface="+mj-lt"/>
              </a:rPr>
              <a:t>Base REST API Endpoint URL</a:t>
            </a:r>
          </a:p>
        </p:txBody>
      </p:sp>
      <p:sp>
        <p:nvSpPr>
          <p:cNvPr id="7" name="Rectangle 6"/>
          <p:cNvSpPr/>
          <p:nvPr/>
        </p:nvSpPr>
        <p:spPr bwMode="auto">
          <a:xfrm>
            <a:off x="434741" y="2075087"/>
            <a:ext cx="11470105" cy="844575"/>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r>
              <a:rPr lang="en-US" sz="3200" dirty="0" smtClean="0">
                <a:latin typeface="+mj-lt"/>
              </a:rPr>
              <a:t>https://Mobileservice.azure-mobile.net/tables</a:t>
            </a:r>
            <a:r>
              <a:rPr lang="en-US" sz="3200" dirty="0">
                <a:latin typeface="+mj-lt"/>
              </a:rPr>
              <a:t>/*</a:t>
            </a:r>
          </a:p>
        </p:txBody>
      </p:sp>
    </p:spTree>
    <p:extLst>
      <p:ext uri="{BB962C8B-B14F-4D97-AF65-F5344CB8AC3E}">
        <p14:creationId xmlns:p14="http://schemas.microsoft.com/office/powerpoint/2010/main" val="517153179"/>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402776"/>
            <a:ext cx="11149013" cy="761747"/>
          </a:xfrm>
        </p:spPr>
        <p:txBody>
          <a:bodyPr/>
          <a:lstStyle/>
          <a:p>
            <a:r>
              <a:rPr lang="en-US" dirty="0" smtClean="0"/>
              <a:t>JSON to SQL Type Mappings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818900263"/>
              </p:ext>
            </p:extLst>
          </p:nvPr>
        </p:nvGraphicFramePr>
        <p:xfrm>
          <a:off x="960121" y="1584963"/>
          <a:ext cx="10393679" cy="3339588"/>
        </p:xfrm>
        <a:graphic>
          <a:graphicData uri="http://schemas.openxmlformats.org/drawingml/2006/table">
            <a:tbl>
              <a:tblPr firstRow="1" firstCol="1" bandRow="1">
                <a:tableStyleId>{68D230F3-CF80-4859-8CE7-A43EE81993B5}</a:tableStyleId>
              </a:tblPr>
              <a:tblGrid>
                <a:gridCol w="4602480"/>
                <a:gridCol w="5791199"/>
              </a:tblGrid>
              <a:tr h="528320">
                <a:tc>
                  <a:txBody>
                    <a:bodyPr/>
                    <a:lstStyle/>
                    <a:p>
                      <a:pPr marL="0" marR="0">
                        <a:spcBef>
                          <a:spcPts val="0"/>
                        </a:spcBef>
                        <a:spcAft>
                          <a:spcPts val="0"/>
                        </a:spcAft>
                      </a:pPr>
                      <a:r>
                        <a:rPr lang="en-US" sz="2800" b="1" dirty="0">
                          <a:effectLst/>
                        </a:rPr>
                        <a:t>JSON Value</a:t>
                      </a:r>
                      <a:endParaRPr lang="en-US" sz="2800" b="1" dirty="0">
                        <a:effectLst/>
                        <a:latin typeface="Calibri"/>
                        <a:ea typeface="Calibri"/>
                        <a:cs typeface="Times New Roman"/>
                      </a:endParaRPr>
                    </a:p>
                  </a:txBody>
                  <a:tcPr marL="50800" marR="50800" marT="50800" marB="50800"/>
                </a:tc>
                <a:tc>
                  <a:txBody>
                    <a:bodyPr/>
                    <a:lstStyle/>
                    <a:p>
                      <a:pPr marL="0" marR="0">
                        <a:spcBef>
                          <a:spcPts val="0"/>
                        </a:spcBef>
                        <a:spcAft>
                          <a:spcPts val="0"/>
                        </a:spcAft>
                      </a:pPr>
                      <a:r>
                        <a:rPr lang="en-US" sz="2800">
                          <a:effectLst/>
                        </a:rPr>
                        <a:t>T-SQL Type</a:t>
                      </a:r>
                      <a:endParaRPr lang="en-US" sz="2800">
                        <a:effectLst/>
                        <a:latin typeface="Calibri"/>
                        <a:ea typeface="Calibri"/>
                        <a:cs typeface="Times New Roman"/>
                      </a:endParaRPr>
                    </a:p>
                  </a:txBody>
                  <a:tcPr marL="50800" marR="50800" marT="50800" marB="50800"/>
                </a:tc>
              </a:tr>
              <a:tr h="955040">
                <a:tc>
                  <a:txBody>
                    <a:bodyPr/>
                    <a:lstStyle/>
                    <a:p>
                      <a:pPr marL="0" marR="0">
                        <a:spcBef>
                          <a:spcPts val="0"/>
                        </a:spcBef>
                        <a:spcAft>
                          <a:spcPts val="0"/>
                        </a:spcAft>
                      </a:pPr>
                      <a:r>
                        <a:rPr lang="en-US" sz="2800" b="0" dirty="0">
                          <a:effectLst/>
                        </a:rPr>
                        <a:t>Numeric values (integer, decimal, floating point)</a:t>
                      </a:r>
                      <a:endParaRPr lang="en-US" sz="2800" b="0" dirty="0">
                        <a:effectLst/>
                        <a:latin typeface="Calibri"/>
                        <a:ea typeface="Calibri"/>
                        <a:cs typeface="Times New Roman"/>
                      </a:endParaRPr>
                    </a:p>
                  </a:txBody>
                  <a:tcPr marL="50800" marR="50800" marT="50800" marB="50800">
                    <a:solidFill>
                      <a:schemeClr val="accent2">
                        <a:lumMod val="60000"/>
                        <a:lumOff val="40000"/>
                        <a:alpha val="20000"/>
                      </a:schemeClr>
                    </a:solidFill>
                  </a:tcPr>
                </a:tc>
                <a:tc>
                  <a:txBody>
                    <a:bodyPr/>
                    <a:lstStyle/>
                    <a:p>
                      <a:pPr marL="0" marR="0">
                        <a:spcBef>
                          <a:spcPts val="0"/>
                        </a:spcBef>
                        <a:spcAft>
                          <a:spcPts val="0"/>
                        </a:spcAft>
                      </a:pPr>
                      <a:r>
                        <a:rPr lang="en-US" sz="2800" kern="1200" dirty="0" smtClean="0">
                          <a:solidFill>
                            <a:schemeClr val="tx1"/>
                          </a:solidFill>
                          <a:effectLst/>
                          <a:latin typeface="+mn-lt"/>
                          <a:ea typeface="+mn-ea"/>
                          <a:cs typeface="+mn-cs"/>
                        </a:rPr>
                        <a:t>Float(53)</a:t>
                      </a:r>
                      <a:endParaRPr lang="en-US" sz="2800" kern="1200" dirty="0">
                        <a:solidFill>
                          <a:schemeClr val="tx1"/>
                        </a:solidFill>
                        <a:effectLst/>
                        <a:latin typeface="+mn-lt"/>
                        <a:ea typeface="+mn-ea"/>
                        <a:cs typeface="+mn-cs"/>
                      </a:endParaRPr>
                    </a:p>
                  </a:txBody>
                  <a:tcPr marL="50800" marR="50800" marT="50800" marB="50800">
                    <a:solidFill>
                      <a:schemeClr val="accent2">
                        <a:lumMod val="60000"/>
                        <a:lumOff val="40000"/>
                        <a:alpha val="20000"/>
                      </a:schemeClr>
                    </a:solidFill>
                  </a:tcPr>
                </a:tc>
              </a:tr>
              <a:tr h="528320">
                <a:tc>
                  <a:txBody>
                    <a:bodyPr/>
                    <a:lstStyle/>
                    <a:p>
                      <a:pPr marL="0" marR="0">
                        <a:spcBef>
                          <a:spcPts val="0"/>
                        </a:spcBef>
                        <a:spcAft>
                          <a:spcPts val="0"/>
                        </a:spcAft>
                      </a:pPr>
                      <a:r>
                        <a:rPr lang="en-US" sz="2800" b="0" dirty="0">
                          <a:effectLst/>
                        </a:rPr>
                        <a:t>Boolean </a:t>
                      </a:r>
                      <a:endParaRPr lang="en-US" sz="2800" b="0" dirty="0">
                        <a:effectLst/>
                        <a:latin typeface="Calibri"/>
                        <a:ea typeface="Calibri"/>
                        <a:cs typeface="Times New Roman"/>
                      </a:endParaRPr>
                    </a:p>
                  </a:txBody>
                  <a:tcPr marL="50800" marR="50800" marT="50800" marB="50800"/>
                </a:tc>
                <a:tc>
                  <a:txBody>
                    <a:bodyPr/>
                    <a:lstStyle/>
                    <a:p>
                      <a:pPr marL="0" marR="0">
                        <a:spcBef>
                          <a:spcPts val="0"/>
                        </a:spcBef>
                        <a:spcAft>
                          <a:spcPts val="0"/>
                        </a:spcAft>
                      </a:pPr>
                      <a:r>
                        <a:rPr lang="en-US" sz="2800" dirty="0">
                          <a:effectLst/>
                        </a:rPr>
                        <a:t>Bit</a:t>
                      </a:r>
                      <a:endParaRPr lang="en-US" sz="2800" dirty="0">
                        <a:solidFill>
                          <a:srgbClr val="FF0000"/>
                        </a:solidFill>
                        <a:effectLst/>
                        <a:latin typeface="Calibri"/>
                        <a:ea typeface="Calibri"/>
                        <a:cs typeface="Times New Roman"/>
                      </a:endParaRPr>
                    </a:p>
                  </a:txBody>
                  <a:tcPr marL="50800" marR="50800" marT="50800" marB="50800"/>
                </a:tc>
              </a:tr>
              <a:tr h="528320">
                <a:tc>
                  <a:txBody>
                    <a:bodyPr/>
                    <a:lstStyle/>
                    <a:p>
                      <a:pPr marL="0" marR="0">
                        <a:spcBef>
                          <a:spcPts val="0"/>
                        </a:spcBef>
                        <a:spcAft>
                          <a:spcPts val="0"/>
                        </a:spcAft>
                      </a:pPr>
                      <a:r>
                        <a:rPr lang="en-US" sz="2800" b="0" dirty="0" err="1">
                          <a:effectLst/>
                        </a:rPr>
                        <a:t>DateTime</a:t>
                      </a:r>
                      <a:endParaRPr lang="en-US" sz="2800" b="0" dirty="0">
                        <a:effectLst/>
                        <a:latin typeface="Calibri"/>
                        <a:ea typeface="Calibri"/>
                        <a:cs typeface="Times New Roman"/>
                      </a:endParaRPr>
                    </a:p>
                  </a:txBody>
                  <a:tcPr marL="50800" marR="50800" marT="50800" marB="50800">
                    <a:solidFill>
                      <a:schemeClr val="accent2">
                        <a:lumMod val="60000"/>
                        <a:lumOff val="40000"/>
                        <a:alpha val="20000"/>
                      </a:schemeClr>
                    </a:solidFill>
                  </a:tcPr>
                </a:tc>
                <a:tc>
                  <a:txBody>
                    <a:bodyPr/>
                    <a:lstStyle/>
                    <a:p>
                      <a:pPr marL="0" marR="0">
                        <a:spcBef>
                          <a:spcPts val="0"/>
                        </a:spcBef>
                        <a:spcAft>
                          <a:spcPts val="0"/>
                        </a:spcAft>
                      </a:pPr>
                      <a:r>
                        <a:rPr lang="en-US" sz="2800" dirty="0" err="1">
                          <a:effectLst/>
                        </a:rPr>
                        <a:t>DateTimeOffset</a:t>
                      </a:r>
                      <a:r>
                        <a:rPr lang="en-US" sz="2800" dirty="0">
                          <a:effectLst/>
                        </a:rPr>
                        <a:t>(3)</a:t>
                      </a:r>
                      <a:endParaRPr lang="en-US" sz="2800" dirty="0">
                        <a:solidFill>
                          <a:srgbClr val="FF0000"/>
                        </a:solidFill>
                        <a:effectLst/>
                        <a:latin typeface="Calibri"/>
                        <a:ea typeface="Calibri"/>
                        <a:cs typeface="Times New Roman"/>
                      </a:endParaRPr>
                    </a:p>
                  </a:txBody>
                  <a:tcPr marL="50800" marR="50800" marT="50800" marB="50800">
                    <a:solidFill>
                      <a:schemeClr val="accent2">
                        <a:lumMod val="60000"/>
                        <a:lumOff val="40000"/>
                        <a:alpha val="20000"/>
                      </a:schemeClr>
                    </a:solidFill>
                  </a:tcPr>
                </a:tc>
              </a:tr>
              <a:tr h="799588">
                <a:tc>
                  <a:txBody>
                    <a:bodyPr/>
                    <a:lstStyle/>
                    <a:p>
                      <a:pPr marL="0" marR="0">
                        <a:spcBef>
                          <a:spcPts val="0"/>
                        </a:spcBef>
                        <a:spcAft>
                          <a:spcPts val="0"/>
                        </a:spcAft>
                      </a:pPr>
                      <a:r>
                        <a:rPr lang="en-US" sz="2800" b="0" dirty="0">
                          <a:effectLst/>
                        </a:rPr>
                        <a:t>String </a:t>
                      </a:r>
                      <a:endParaRPr lang="en-US" sz="2800" b="0" dirty="0">
                        <a:effectLst/>
                        <a:latin typeface="Calibri"/>
                        <a:ea typeface="Calibri"/>
                        <a:cs typeface="Times New Roman"/>
                      </a:endParaRPr>
                    </a:p>
                  </a:txBody>
                  <a:tcPr marL="50800" marR="50800" marT="50800" marB="50800"/>
                </a:tc>
                <a:tc>
                  <a:txBody>
                    <a:bodyPr/>
                    <a:lstStyle/>
                    <a:p>
                      <a:pPr marL="0" marR="0">
                        <a:spcBef>
                          <a:spcPts val="0"/>
                        </a:spcBef>
                        <a:spcAft>
                          <a:spcPts val="0"/>
                        </a:spcAft>
                      </a:pPr>
                      <a:r>
                        <a:rPr lang="en-US" sz="2800" dirty="0" err="1" smtClean="0">
                          <a:effectLst/>
                        </a:rPr>
                        <a:t>Nvarchar</a:t>
                      </a:r>
                      <a:r>
                        <a:rPr lang="en-US" sz="2800" dirty="0" smtClean="0">
                          <a:effectLst/>
                        </a:rPr>
                        <a:t>(max)</a:t>
                      </a:r>
                      <a:endParaRPr lang="en-US" sz="2800" dirty="0">
                        <a:solidFill>
                          <a:srgbClr val="FF0000"/>
                        </a:solidFill>
                        <a:effectLst/>
                        <a:latin typeface="Calibri"/>
                        <a:ea typeface="Calibri"/>
                        <a:cs typeface="Times New Roman"/>
                      </a:endParaRPr>
                    </a:p>
                  </a:txBody>
                  <a:tcPr marL="50800" marR="50800" marT="50800" marB="50800"/>
                </a:tc>
              </a:tr>
            </a:tbl>
          </a:graphicData>
        </a:graphic>
      </p:graphicFrame>
    </p:spTree>
    <p:extLst>
      <p:ext uri="{BB962C8B-B14F-4D97-AF65-F5344CB8AC3E}">
        <p14:creationId xmlns:p14="http://schemas.microsoft.com/office/powerpoint/2010/main" val="2717851513"/>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402776"/>
            <a:ext cx="11149013" cy="761747"/>
          </a:xfrm>
        </p:spPr>
        <p:txBody>
          <a:bodyPr/>
          <a:lstStyle/>
          <a:p>
            <a:r>
              <a:rPr lang="en-US" dirty="0" smtClean="0"/>
              <a:t>Server Side Scripts</a:t>
            </a:r>
            <a:endParaRPr lang="en-US" dirty="0"/>
          </a:p>
        </p:txBody>
      </p:sp>
      <p:sp>
        <p:nvSpPr>
          <p:cNvPr id="3" name="Text Placeholder 2"/>
          <p:cNvSpPr>
            <a:spLocks noGrp="1"/>
          </p:cNvSpPr>
          <p:nvPr>
            <p:ph type="body" sz="quarter" idx="10"/>
          </p:nvPr>
        </p:nvSpPr>
        <p:spPr>
          <a:xfrm>
            <a:off x="519112" y="1370525"/>
            <a:ext cx="11149013" cy="564257"/>
          </a:xfrm>
        </p:spPr>
        <p:txBody>
          <a:bodyPr/>
          <a:lstStyle/>
          <a:p>
            <a:r>
              <a:rPr lang="en-US" dirty="0" smtClean="0"/>
              <a:t>Customizing logic on the server</a:t>
            </a:r>
            <a:endParaRPr lang="en-US" dirty="0"/>
          </a:p>
        </p:txBody>
      </p:sp>
      <p:sp>
        <p:nvSpPr>
          <p:cNvPr id="4" name="Rectangle 3"/>
          <p:cNvSpPr/>
          <p:nvPr/>
        </p:nvSpPr>
        <p:spPr bwMode="auto">
          <a:xfrm>
            <a:off x="635000" y="2289617"/>
            <a:ext cx="5537200" cy="11557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err="1" smtClean="0">
                <a:gradFill>
                  <a:gsLst>
                    <a:gs pos="0">
                      <a:srgbClr val="FFFFFF"/>
                    </a:gs>
                    <a:gs pos="100000">
                      <a:srgbClr val="FFFFFF"/>
                    </a:gs>
                  </a:gsLst>
                  <a:lin ang="5400000" scaled="0"/>
                </a:gradFill>
                <a:latin typeface="+mj-lt"/>
                <a:ea typeface="Segoe UI" pitchFamily="34" charset="0"/>
                <a:cs typeface="Segoe UI" pitchFamily="34" charset="0"/>
              </a:rPr>
              <a:t>Node.js</a:t>
            </a: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 scripts</a:t>
            </a:r>
          </a:p>
        </p:txBody>
      </p:sp>
      <p:sp>
        <p:nvSpPr>
          <p:cNvPr id="5" name="Rectangle 4"/>
          <p:cNvSpPr/>
          <p:nvPr/>
        </p:nvSpPr>
        <p:spPr bwMode="auto">
          <a:xfrm>
            <a:off x="635000" y="3561095"/>
            <a:ext cx="5537200" cy="115570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Passes through to SQL by default</a:t>
            </a:r>
          </a:p>
        </p:txBody>
      </p:sp>
      <p:sp>
        <p:nvSpPr>
          <p:cNvPr id="6" name="Rectangle 5"/>
          <p:cNvSpPr/>
          <p:nvPr/>
        </p:nvSpPr>
        <p:spPr bwMode="auto">
          <a:xfrm>
            <a:off x="6299200" y="2289617"/>
            <a:ext cx="5537200" cy="11557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Intercept CRUD requests to tables</a:t>
            </a:r>
          </a:p>
        </p:txBody>
      </p:sp>
      <p:sp>
        <p:nvSpPr>
          <p:cNvPr id="7" name="Rectangle 6"/>
          <p:cNvSpPr/>
          <p:nvPr/>
        </p:nvSpPr>
        <p:spPr bwMode="auto">
          <a:xfrm>
            <a:off x="6299200" y="3561095"/>
            <a:ext cx="5537200" cy="11557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Fully customizable logic flow</a:t>
            </a:r>
          </a:p>
        </p:txBody>
      </p:sp>
    </p:spTree>
    <p:extLst>
      <p:ext uri="{BB962C8B-B14F-4D97-AF65-F5344CB8AC3E}">
        <p14:creationId xmlns:p14="http://schemas.microsoft.com/office/powerpoint/2010/main" val="15901047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MT_TILE" val="YES"/>
</p:tagLst>
</file>

<file path=ppt/tags/tag10.xml><?xml version="1.0" encoding="utf-8"?>
<p:tagLst xmlns:a="http://schemas.openxmlformats.org/drawingml/2006/main" xmlns:r="http://schemas.openxmlformats.org/officeDocument/2006/relationships" xmlns:p="http://schemas.openxmlformats.org/presentationml/2006/main">
  <p:tag name="MT_TILE" val="YES"/>
</p:tagLst>
</file>

<file path=ppt/tags/tag11.xml><?xml version="1.0" encoding="utf-8"?>
<p:tagLst xmlns:a="http://schemas.openxmlformats.org/drawingml/2006/main" xmlns:r="http://schemas.openxmlformats.org/officeDocument/2006/relationships" xmlns:p="http://schemas.openxmlformats.org/presentationml/2006/main">
  <p:tag name="MT_TILE" val="YES"/>
</p:tagLst>
</file>

<file path=ppt/tags/tag12.xml><?xml version="1.0" encoding="utf-8"?>
<p:tagLst xmlns:a="http://schemas.openxmlformats.org/drawingml/2006/main" xmlns:r="http://schemas.openxmlformats.org/officeDocument/2006/relationships" xmlns:p="http://schemas.openxmlformats.org/presentationml/2006/main">
  <p:tag name="MT_TILE" val="YES"/>
</p:tagLst>
</file>

<file path=ppt/tags/tag13.xml><?xml version="1.0" encoding="utf-8"?>
<p:tagLst xmlns:a="http://schemas.openxmlformats.org/drawingml/2006/main" xmlns:r="http://schemas.openxmlformats.org/officeDocument/2006/relationships" xmlns:p="http://schemas.openxmlformats.org/presentationml/2006/main">
  <p:tag name="MT_TILE" val="YES"/>
</p:tagLst>
</file>

<file path=ppt/tags/tag14.xml><?xml version="1.0" encoding="utf-8"?>
<p:tagLst xmlns:a="http://schemas.openxmlformats.org/drawingml/2006/main" xmlns:r="http://schemas.openxmlformats.org/officeDocument/2006/relationships" xmlns:p="http://schemas.openxmlformats.org/presentationml/2006/main">
  <p:tag name="MT_TILE" val="YES"/>
</p:tagLst>
</file>

<file path=ppt/tags/tag2.xml><?xml version="1.0" encoding="utf-8"?>
<p:tagLst xmlns:a="http://schemas.openxmlformats.org/drawingml/2006/main" xmlns:r="http://schemas.openxmlformats.org/officeDocument/2006/relationships" xmlns:p="http://schemas.openxmlformats.org/presentationml/2006/main">
  <p:tag name="MT_TILE" val="YES"/>
</p:tagLst>
</file>

<file path=ppt/tags/tag3.xml><?xml version="1.0" encoding="utf-8"?>
<p:tagLst xmlns:a="http://schemas.openxmlformats.org/drawingml/2006/main" xmlns:r="http://schemas.openxmlformats.org/officeDocument/2006/relationships" xmlns:p="http://schemas.openxmlformats.org/presentationml/2006/main">
  <p:tag name="MT_TILE" val="YES"/>
</p:tagLst>
</file>

<file path=ppt/tags/tag4.xml><?xml version="1.0" encoding="utf-8"?>
<p:tagLst xmlns:a="http://schemas.openxmlformats.org/drawingml/2006/main" xmlns:r="http://schemas.openxmlformats.org/officeDocument/2006/relationships" xmlns:p="http://schemas.openxmlformats.org/presentationml/2006/main">
  <p:tag name="MT_TILE" val="YES"/>
</p:tagLst>
</file>

<file path=ppt/tags/tag5.xml><?xml version="1.0" encoding="utf-8"?>
<p:tagLst xmlns:a="http://schemas.openxmlformats.org/drawingml/2006/main" xmlns:r="http://schemas.openxmlformats.org/officeDocument/2006/relationships" xmlns:p="http://schemas.openxmlformats.org/presentationml/2006/main">
  <p:tag name="MT_TILE" val="YES"/>
</p:tagLst>
</file>

<file path=ppt/tags/tag6.xml><?xml version="1.0" encoding="utf-8"?>
<p:tagLst xmlns:a="http://schemas.openxmlformats.org/drawingml/2006/main" xmlns:r="http://schemas.openxmlformats.org/officeDocument/2006/relationships" xmlns:p="http://schemas.openxmlformats.org/presentationml/2006/main">
  <p:tag name="MT_TILE" val="YES"/>
</p:tagLst>
</file>

<file path=ppt/tags/tag7.xml><?xml version="1.0" encoding="utf-8"?>
<p:tagLst xmlns:a="http://schemas.openxmlformats.org/drawingml/2006/main" xmlns:r="http://schemas.openxmlformats.org/officeDocument/2006/relationships" xmlns:p="http://schemas.openxmlformats.org/presentationml/2006/main">
  <p:tag name="MT_TILE" val="YES"/>
</p:tagLst>
</file>

<file path=ppt/tags/tag8.xml><?xml version="1.0" encoding="utf-8"?>
<p:tagLst xmlns:a="http://schemas.openxmlformats.org/drawingml/2006/main" xmlns:r="http://schemas.openxmlformats.org/officeDocument/2006/relationships" xmlns:p="http://schemas.openxmlformats.org/presentationml/2006/main">
  <p:tag name="MT_TILE" val="YES"/>
</p:tagLst>
</file>

<file path=ppt/tags/tag9.xml><?xml version="1.0" encoding="utf-8"?>
<p:tagLst xmlns:a="http://schemas.openxmlformats.org/drawingml/2006/main" xmlns:r="http://schemas.openxmlformats.org/officeDocument/2006/relationships" xmlns:p="http://schemas.openxmlformats.org/presentationml/2006/main">
  <p:tag name="MT_TILE" val="YES"/>
</p:tagLst>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1_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BB55AA0DA9F7246A3E3A4592ED13A8A" ma:contentTypeVersion="0" ma:contentTypeDescription="Create a new document." ma:contentTypeScope="" ma:versionID="90a2aafeac5fff22f0b26f64399238ba">
  <xsd:schema xmlns:xsd="http://www.w3.org/2001/XMLSchema" xmlns:xs="http://www.w3.org/2001/XMLSchema" xmlns:p="http://schemas.microsoft.com/office/2006/metadata/properties" targetNamespace="http://schemas.microsoft.com/office/2006/metadata/properties" ma:root="true" ma:fieldsID="6841151cf538834e171094e4faaf2d73">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E8DD694-0B1A-4D5D-AFFB-0714550A431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B882D8D6-9D38-4159-A398-AAC3689D3D7C}">
  <ds:schemaRefs>
    <ds:schemaRef ds:uri="http://schemas.microsoft.com/sharepoint/v3/contenttype/forms"/>
  </ds:schemaRefs>
</ds:datastoreItem>
</file>

<file path=customXml/itemProps3.xml><?xml version="1.0" encoding="utf-8"?>
<ds:datastoreItem xmlns:ds="http://schemas.openxmlformats.org/officeDocument/2006/customXml" ds:itemID="{69B2F97D-0457-4986-9734-D03EB073C5EA}">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22140</TotalTime>
  <Words>4707</Words>
  <Application>Microsoft Office PowerPoint</Application>
  <PresentationFormat>Custom</PresentationFormat>
  <Paragraphs>827</Paragraphs>
  <Slides>35</Slides>
  <Notes>33</Notes>
  <HiddenSlides>9</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35</vt:i4>
      </vt:variant>
    </vt:vector>
  </HeadingPairs>
  <TitlesOfParts>
    <vt:vector size="46" baseType="lpstr">
      <vt:lpstr>メイリオ</vt:lpstr>
      <vt:lpstr>Arial</vt:lpstr>
      <vt:lpstr>Calibri</vt:lpstr>
      <vt:lpstr>Consolas</vt:lpstr>
      <vt:lpstr>Segoe UI</vt:lpstr>
      <vt:lpstr>Segoe UI Light</vt:lpstr>
      <vt:lpstr>Segoe UI Semibold</vt:lpstr>
      <vt:lpstr>Times New Roman</vt:lpstr>
      <vt:lpstr>MS1444_Windows Azure Template 16x9_r08a</vt:lpstr>
      <vt:lpstr>White with Consolas font for code slides</vt:lpstr>
      <vt:lpstr>1_White with Consolas font for code slides</vt:lpstr>
      <vt:lpstr>Building Windows 8.1 Apps with Mobile Services</vt:lpstr>
      <vt:lpstr>PowerPoint Presentation</vt:lpstr>
      <vt:lpstr>Agenda</vt:lpstr>
      <vt:lpstr>What is Mobile Services?</vt:lpstr>
      <vt:lpstr>PowerPoint Presentation</vt:lpstr>
      <vt:lpstr>Structured Storage</vt:lpstr>
      <vt:lpstr>The REST API</vt:lpstr>
      <vt:lpstr>JSON to SQL Type Mappings</vt:lpstr>
      <vt:lpstr>Server Side Scripts</vt:lpstr>
      <vt:lpstr>Node Modules</vt:lpstr>
      <vt:lpstr>PowerPoint Presentation</vt:lpstr>
      <vt:lpstr>Push Notification Lifecycle Overview</vt:lpstr>
      <vt:lpstr>Push Notifications</vt:lpstr>
      <vt:lpstr>PowerPoint Presentation</vt:lpstr>
      <vt:lpstr>Auth*</vt:lpstr>
      <vt:lpstr>The User object</vt:lpstr>
      <vt:lpstr>PowerPoint Presentation</vt:lpstr>
      <vt:lpstr>More on script options: Custom API</vt:lpstr>
      <vt:lpstr>More on script options: The Scheduler</vt:lpstr>
      <vt:lpstr>PowerPoint Presentation</vt:lpstr>
      <vt:lpstr>Diagnostics, Logging, Scale</vt:lpstr>
      <vt:lpstr>Service Scale</vt:lpstr>
      <vt:lpstr>PowerPoint Presentation</vt:lpstr>
      <vt:lpstr>Mobile Services Tiers</vt:lpstr>
      <vt:lpstr>Windows Azure Mobile Services</vt:lpstr>
      <vt:lpstr>Resources</vt:lpstr>
      <vt:lpstr>PowerPoint Presentation</vt:lpstr>
      <vt:lpstr>PowerPoint Presentation</vt:lpstr>
      <vt:lpstr>Script Source Control</vt:lpstr>
      <vt:lpstr>PowerPoint Presentation</vt:lpstr>
      <vt:lpstr>Command Line Tools</vt:lpstr>
      <vt:lpstr>PowerPoint Presentation</vt:lpstr>
      <vt:lpstr>API Authorization</vt:lpstr>
      <vt:lpstr>Authenticated Users</vt:lpstr>
      <vt:lpstr>OAuth Authentication Flow</vt:lpstr>
    </vt:vector>
  </TitlesOfParts>
  <Company>Artitudes Design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Azure Overview</dc:title>
  <dc:subject>Windows Azure</dc:subject>
  <dc:creator>scottgu@microsoft.com;jonahs@microsoft.com</dc:creator>
  <cp:lastModifiedBy>Nick Harris</cp:lastModifiedBy>
  <cp:revision>663</cp:revision>
  <cp:lastPrinted>2011-12-06T05:57:58Z</cp:lastPrinted>
  <dcterms:created xsi:type="dcterms:W3CDTF">2011-03-29T16:07:22Z</dcterms:created>
  <dcterms:modified xsi:type="dcterms:W3CDTF">2013-10-11T04:29:42Z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0x0101002BB55AA0DA9F7246A3E3A4592ED13A8A</vt:lpwstr>
  </property>
</Properties>
</file>