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8" r:id="rId4"/>
    <p:sldId id="270" r:id="rId5"/>
    <p:sldId id="262" r:id="rId6"/>
    <p:sldId id="269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65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72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34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95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72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48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42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14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70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9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10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38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85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06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78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40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B985-FE00-4074-96A7-226582E3ABD5}" type="datetimeFigureOut">
              <a:rPr lang="es-ES" smtClean="0"/>
              <a:t>03/02/2020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C18E6-1BAA-4DD3-A33B-423F8DE594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7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iWBeCgn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5818FF3-4B69-4FDD-829B-1650956B5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26" y="3429000"/>
            <a:ext cx="4643382" cy="190269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550F857-7B1B-4FE1-A415-47DFF9B20C26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F6A1C1-7707-40B8-9CAE-102D44088986}"/>
              </a:ext>
            </a:extLst>
          </p:cNvPr>
          <p:cNvSpPr/>
          <p:nvPr/>
        </p:nvSpPr>
        <p:spPr>
          <a:xfrm>
            <a:off x="1" y="449029"/>
            <a:ext cx="2983344" cy="803564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10528BA-2803-4133-AA67-A096B0F88B6A}"/>
              </a:ext>
            </a:extLst>
          </p:cNvPr>
          <p:cNvSpPr/>
          <p:nvPr/>
        </p:nvSpPr>
        <p:spPr>
          <a:xfrm>
            <a:off x="2760701" y="1474722"/>
            <a:ext cx="735243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ARQUITECTURA DE</a:t>
            </a:r>
            <a:r>
              <a:rPr lang="es-ES" sz="4000" b="1" dirty="0">
                <a:ln w="0"/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s-ES" sz="4000" b="1" cap="none" spc="0" dirty="0">
                <a:ln w="0"/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LOS COMPUTADORES</a:t>
            </a:r>
            <a:endParaRPr lang="es-ES" sz="4000" b="1" cap="none" spc="0" dirty="0">
              <a:ln w="0"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058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6A24635-69E7-4C81-8815-6E42BD958802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3A9217-902A-4CAF-80E9-5791E4619C8D}"/>
              </a:ext>
            </a:extLst>
          </p:cNvPr>
          <p:cNvSpPr/>
          <p:nvPr/>
        </p:nvSpPr>
        <p:spPr>
          <a:xfrm>
            <a:off x="1" y="1250816"/>
            <a:ext cx="2983344" cy="90161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B8AFFE-FEE9-438C-A46B-F22442FB2C53}"/>
              </a:ext>
            </a:extLst>
          </p:cNvPr>
          <p:cNvSpPr txBox="1"/>
          <p:nvPr/>
        </p:nvSpPr>
        <p:spPr>
          <a:xfrm>
            <a:off x="2983345" y="604485"/>
            <a:ext cx="614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¿Qué es el rendimiento?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CACE638-9964-4D1D-9BDF-6E889417A1EB}"/>
                  </a:ext>
                </a:extLst>
              </p:cNvPr>
              <p:cNvSpPr txBox="1"/>
              <p:nvPr/>
            </p:nvSpPr>
            <p:spPr>
              <a:xfrm>
                <a:off x="3509818" y="1701621"/>
                <a:ext cx="4673601" cy="661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𝑹𝒆𝒏𝒅𝒊𝒎𝒊𝒆𝒏𝒕𝒐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𝑻𝒊𝒆𝒎𝒑𝒐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𝒆𝒋𝒆𝒄𝒖𝒄𝒊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CACE638-9964-4D1D-9BDF-6E889417A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8" y="1701621"/>
                <a:ext cx="4673601" cy="661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B6EAF52E-95B6-4C1F-995E-3FE5CEB61D5C}"/>
              </a:ext>
            </a:extLst>
          </p:cNvPr>
          <p:cNvSpPr/>
          <p:nvPr/>
        </p:nvSpPr>
        <p:spPr>
          <a:xfrm>
            <a:off x="2983345" y="3075768"/>
            <a:ext cx="4692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¿Por qué es importante?</a:t>
            </a:r>
            <a:endParaRPr lang="es-E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E6FDC6-6440-4281-86D0-B77D9F2C0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8" y="4258810"/>
            <a:ext cx="2279940" cy="16174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6AE8D5-CF09-40C4-A328-395D82AA3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91" y="3908966"/>
            <a:ext cx="1801091" cy="19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307AFF-C7F2-4937-87B0-5BAFD110CFF4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65F9B4-CA16-450D-8ECA-D2DB3AF94CFC}"/>
              </a:ext>
            </a:extLst>
          </p:cNvPr>
          <p:cNvSpPr/>
          <p:nvPr/>
        </p:nvSpPr>
        <p:spPr>
          <a:xfrm>
            <a:off x="0" y="2152427"/>
            <a:ext cx="2983344" cy="90161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6AB74B-4F15-4647-828C-118E5D21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39" y="1"/>
            <a:ext cx="9019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3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307AFF-C7F2-4937-87B0-5BAFD110CFF4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65F9B4-CA16-450D-8ECA-D2DB3AF94CFC}"/>
              </a:ext>
            </a:extLst>
          </p:cNvPr>
          <p:cNvSpPr/>
          <p:nvPr/>
        </p:nvSpPr>
        <p:spPr>
          <a:xfrm>
            <a:off x="0" y="2152427"/>
            <a:ext cx="2983344" cy="90161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041257-F35C-4F4D-84DE-78086B676C61}"/>
              </a:ext>
            </a:extLst>
          </p:cNvPr>
          <p:cNvSpPr txBox="1"/>
          <p:nvPr/>
        </p:nvSpPr>
        <p:spPr>
          <a:xfrm>
            <a:off x="3130062" y="3586997"/>
            <a:ext cx="52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INSTRUCCIONES EN PUNTO FLOTANTE (FLOPS)</a:t>
            </a:r>
          </a:p>
        </p:txBody>
      </p:sp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E8DF8275-85C4-4996-81A1-132039B1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4" y="2092083"/>
            <a:ext cx="4404384" cy="112897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436091-5FF0-4083-AB9C-45E3C56FD91D}"/>
              </a:ext>
            </a:extLst>
          </p:cNvPr>
          <p:cNvSpPr txBox="1"/>
          <p:nvPr/>
        </p:nvSpPr>
        <p:spPr>
          <a:xfrm>
            <a:off x="3130062" y="1695149"/>
            <a:ext cx="487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INSTRUCCIONES POR SEGUNDO (IPS)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E28268-2F16-4B07-9995-4067A6DC41CD}"/>
              </a:ext>
            </a:extLst>
          </p:cNvPr>
          <p:cNvSpPr txBox="1"/>
          <p:nvPr/>
        </p:nvSpPr>
        <p:spPr>
          <a:xfrm>
            <a:off x="3130062" y="4633198"/>
            <a:ext cx="52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CICLOS POR INSTRUCCIÓN (CPI)</a:t>
            </a:r>
          </a:p>
        </p:txBody>
      </p:sp>
      <p:pic>
        <p:nvPicPr>
          <p:cNvPr id="12" name="Imagen 11" descr="Imagen que contiene naranja, rojo&#10;&#10;Descripción generada automáticamente">
            <a:extLst>
              <a:ext uri="{FF2B5EF4-FFF2-40B4-BE49-F238E27FC236}">
                <a16:creationId xmlns:a16="http://schemas.microsoft.com/office/drawing/2014/main" id="{5268ACC5-1BCA-43CA-8B4D-E9F7F9C91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62" y="5271772"/>
            <a:ext cx="6243369" cy="66666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C9B1259-DBBE-4166-956C-A727521B3E96}"/>
              </a:ext>
            </a:extLst>
          </p:cNvPr>
          <p:cNvSpPr txBox="1"/>
          <p:nvPr/>
        </p:nvSpPr>
        <p:spPr>
          <a:xfrm>
            <a:off x="2983344" y="618171"/>
            <a:ext cx="5556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→ Métricas de rendimiento</a:t>
            </a:r>
          </a:p>
        </p:txBody>
      </p:sp>
    </p:spTree>
    <p:extLst>
      <p:ext uri="{BB962C8B-B14F-4D97-AF65-F5344CB8AC3E}">
        <p14:creationId xmlns:p14="http://schemas.microsoft.com/office/powerpoint/2010/main" val="61041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AC6B6A-8E89-4995-AB7F-2F73B49BE22A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2041DF-EAC4-4361-8858-8A3096305918}"/>
              </a:ext>
            </a:extLst>
          </p:cNvPr>
          <p:cNvSpPr/>
          <p:nvPr/>
        </p:nvSpPr>
        <p:spPr>
          <a:xfrm>
            <a:off x="0" y="3054037"/>
            <a:ext cx="2983344" cy="123163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2C7339-19A4-4C8F-882E-81B26BC86C9F}"/>
              </a:ext>
            </a:extLst>
          </p:cNvPr>
          <p:cNvSpPr txBox="1"/>
          <p:nvPr/>
        </p:nvSpPr>
        <p:spPr>
          <a:xfrm>
            <a:off x="2983344" y="481709"/>
            <a:ext cx="547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Tipos de programas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D8D9EE-C60B-459A-A295-56A13AE6A090}"/>
              </a:ext>
            </a:extLst>
          </p:cNvPr>
          <p:cNvSpPr txBox="1"/>
          <p:nvPr/>
        </p:nvSpPr>
        <p:spPr>
          <a:xfrm>
            <a:off x="4084605" y="2043288"/>
            <a:ext cx="45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de bajo nivel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42F22D-16F3-497D-B58C-5DC74E41E070}"/>
              </a:ext>
            </a:extLst>
          </p:cNvPr>
          <p:cNvSpPr txBox="1"/>
          <p:nvPr/>
        </p:nvSpPr>
        <p:spPr>
          <a:xfrm>
            <a:off x="4084605" y="2896059"/>
            <a:ext cx="6047874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Programas reales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Núcleos (Kernels)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Benchmarks sintéticos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Otros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467AA7-0587-42CA-B038-1CF2F94E734B}"/>
              </a:ext>
            </a:extLst>
          </p:cNvPr>
          <p:cNvSpPr txBox="1"/>
          <p:nvPr/>
        </p:nvSpPr>
        <p:spPr>
          <a:xfrm>
            <a:off x="4084605" y="1673956"/>
            <a:ext cx="45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de alto nivel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9856CC-CC04-4F20-8E90-64AEC6C2B3F3}"/>
              </a:ext>
            </a:extLst>
          </p:cNvPr>
          <p:cNvSpPr txBox="1"/>
          <p:nvPr/>
        </p:nvSpPr>
        <p:spPr>
          <a:xfrm>
            <a:off x="3507088" y="1134002"/>
            <a:ext cx="453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→ Según su ámbito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6A09F1-21F1-4591-A5FD-E70AADB6E30E}"/>
              </a:ext>
            </a:extLst>
          </p:cNvPr>
          <p:cNvSpPr txBox="1"/>
          <p:nvPr/>
        </p:nvSpPr>
        <p:spPr>
          <a:xfrm>
            <a:off x="3507088" y="2444956"/>
            <a:ext cx="531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→ Según su implementación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F40EDE-4CBE-4D03-BFDC-EF3FE5E7B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68" y="4692379"/>
            <a:ext cx="3912464" cy="171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AC6B6A-8E89-4995-AB7F-2F73B49BE22A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73FA0C-BBC9-4A98-B427-8206DE818453}"/>
              </a:ext>
            </a:extLst>
          </p:cNvPr>
          <p:cNvSpPr/>
          <p:nvPr/>
        </p:nvSpPr>
        <p:spPr>
          <a:xfrm>
            <a:off x="0" y="4285672"/>
            <a:ext cx="2983344" cy="1231635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83E8FDC-5357-4285-89D7-155B25EE7F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6"/>
          <a:stretch/>
        </p:blipFill>
        <p:spPr>
          <a:xfrm>
            <a:off x="2784232" y="1464659"/>
            <a:ext cx="7080738" cy="1835226"/>
          </a:xfrm>
          <a:prstGeom prst="rect">
            <a:avLst/>
          </a:prstGeom>
        </p:spPr>
      </p:pic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3B419D6-2077-4697-AEC0-E2B5D436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35"/>
          <a:stretch/>
        </p:blipFill>
        <p:spPr>
          <a:xfrm>
            <a:off x="5029200" y="3558116"/>
            <a:ext cx="3153508" cy="22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0F3433-77C6-4786-B814-DB63050CF8AD}"/>
              </a:ext>
            </a:extLst>
          </p:cNvPr>
          <p:cNvSpPr/>
          <p:nvPr/>
        </p:nvSpPr>
        <p:spPr>
          <a:xfrm>
            <a:off x="1" y="0"/>
            <a:ext cx="2632364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000" dirty="0"/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PRESENTACIÓN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INTRODUCCIÓN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MÉTRICAS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PROGRAMAS DE PRUEBA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EVALUACIÓN DE RESULTADOS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sz="20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F6A16BB-A07B-4FB1-82FF-C3F61C1F6425}"/>
              </a:ext>
            </a:extLst>
          </p:cNvPr>
          <p:cNvSpPr/>
          <p:nvPr/>
        </p:nvSpPr>
        <p:spPr>
          <a:xfrm>
            <a:off x="0" y="5517308"/>
            <a:ext cx="2983344" cy="1123638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Aharoni" panose="020B0604020202020204" pitchFamily="2" charset="-79"/>
                <a:cs typeface="Aharoni" panose="020B0604020202020204" pitchFamily="2" charset="-79"/>
              </a:rPr>
              <a:t>REFERENCIAS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E71006-7974-4768-9B1A-5DDAD98F4A7C}"/>
              </a:ext>
            </a:extLst>
          </p:cNvPr>
          <p:cNvSpPr txBox="1"/>
          <p:nvPr/>
        </p:nvSpPr>
        <p:spPr>
          <a:xfrm>
            <a:off x="2983344" y="745724"/>
            <a:ext cx="59298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R.A.E. (2014). </a:t>
            </a:r>
            <a:r>
              <a:rPr lang="es-ES" i="1" dirty="0"/>
              <a:t>Diccionario de la lengua española. </a:t>
            </a:r>
            <a:r>
              <a:rPr lang="es-ES" dirty="0"/>
              <a:t>Madrid. </a:t>
            </a:r>
          </a:p>
          <a:p>
            <a:endParaRPr lang="es-ES" dirty="0"/>
          </a:p>
          <a:p>
            <a:r>
              <a:rPr lang="es-ES" dirty="0" err="1"/>
              <a:t>Parhami</a:t>
            </a:r>
            <a:r>
              <a:rPr lang="es-ES" dirty="0"/>
              <a:t>, B. (2007). </a:t>
            </a:r>
            <a:r>
              <a:rPr lang="es-ES" i="1" dirty="0"/>
              <a:t>Arquitectura de las computadoras. </a:t>
            </a:r>
            <a:r>
              <a:rPr lang="es-ES" dirty="0"/>
              <a:t>Santa Bárbara: McGraw-Hill Interamericana. </a:t>
            </a:r>
          </a:p>
          <a:p>
            <a:endParaRPr lang="es-ES" dirty="0"/>
          </a:p>
          <a:p>
            <a:r>
              <a:rPr lang="es-ES" dirty="0"/>
              <a:t>Jimeno, A. (2020). Tema 2: Análisis de rendimiento, pp. 69-102</a:t>
            </a:r>
            <a:r>
              <a:rPr lang="es-ES" i="1" dirty="0"/>
              <a:t>. </a:t>
            </a:r>
            <a:r>
              <a:rPr lang="es-ES" dirty="0"/>
              <a:t>UACloud. </a:t>
            </a:r>
          </a:p>
          <a:p>
            <a:endParaRPr lang="es-ES" dirty="0"/>
          </a:p>
          <a:p>
            <a:r>
              <a:rPr lang="es-ES" dirty="0"/>
              <a:t>Anónimo (2012). Rendimiento, desempeño y métricas (pc/</a:t>
            </a:r>
            <a:r>
              <a:rPr lang="es-ES" dirty="0" err="1"/>
              <a:t>cpu</a:t>
            </a:r>
            <a:r>
              <a:rPr lang="es-ES" dirty="0"/>
              <a:t>). </a:t>
            </a:r>
            <a:r>
              <a:rPr lang="es-ES" i="1" dirty="0" err="1"/>
              <a:t>Electropedia</a:t>
            </a:r>
            <a:r>
              <a:rPr lang="es-ES" i="1" dirty="0"/>
              <a:t>. </a:t>
            </a:r>
            <a:r>
              <a:rPr lang="es-ES" u="sng" dirty="0"/>
              <a:t>http://electropediadigital.blogspot.com/2012/09/rendimiento-desempeno-y-metricas-pccpu.html </a:t>
            </a:r>
          </a:p>
          <a:p>
            <a:endParaRPr lang="es-ES" dirty="0"/>
          </a:p>
          <a:p>
            <a:r>
              <a:rPr lang="es-ES" dirty="0" err="1"/>
              <a:t>NateGentile</a:t>
            </a:r>
            <a:r>
              <a:rPr lang="es-ES" dirty="0"/>
              <a:t> (2019). Rompiendo el récord MUNDIAL con Ryzen 9 y Nitrógeno líquido.</a:t>
            </a:r>
          </a:p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https://www.youtube.com/watch?v=TiWBeCgnSes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847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263</Words>
  <Application>Microsoft Office PowerPoint</Application>
  <PresentationFormat>Panorámica</PresentationFormat>
  <Paragraphs>174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Rounded MT Bold</vt:lpstr>
      <vt:lpstr>Cambria Math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Wenceslao Diego</dc:creator>
  <cp:lastModifiedBy>Oscar Casado Lorenzo</cp:lastModifiedBy>
  <cp:revision>15</cp:revision>
  <dcterms:created xsi:type="dcterms:W3CDTF">2020-02-02T12:54:26Z</dcterms:created>
  <dcterms:modified xsi:type="dcterms:W3CDTF">2020-02-03T11:32:38Z</dcterms:modified>
</cp:coreProperties>
</file>