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5" r:id="rId10"/>
    <p:sldId id="266" r:id="rId11"/>
    <p:sldId id="268" r:id="rId12"/>
    <p:sldId id="264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Josué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C++ (1000)</c:v>
                </c:pt>
                <c:pt idx="1">
                  <c:v>x86 (1000)</c:v>
                </c:pt>
                <c:pt idx="2">
                  <c:v> C++ (3000)</c:v>
                </c:pt>
                <c:pt idx="3">
                  <c:v>x86 (3000)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0.13600000000000001</c:v>
                </c:pt>
                <c:pt idx="1">
                  <c:v>3.1E-2</c:v>
                </c:pt>
                <c:pt idx="2">
                  <c:v>0.36199999999999999</c:v>
                </c:pt>
                <c:pt idx="3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9-4621-8748-ED11257ABB1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Joaquín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C++ (1000)</c:v>
                </c:pt>
                <c:pt idx="1">
                  <c:v>x86 (1000)</c:v>
                </c:pt>
                <c:pt idx="2">
                  <c:v> C++ (3000)</c:v>
                </c:pt>
                <c:pt idx="3">
                  <c:v>x86 (3000)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0.121</c:v>
                </c:pt>
                <c:pt idx="1">
                  <c:v>3.5999999999999997E-2</c:v>
                </c:pt>
                <c:pt idx="2">
                  <c:v>0.29799999999999999</c:v>
                </c:pt>
                <c:pt idx="3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59-4621-8748-ED11257ABB1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Joaquín C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C++ (1000)</c:v>
                </c:pt>
                <c:pt idx="1">
                  <c:v>x86 (1000)</c:v>
                </c:pt>
                <c:pt idx="2">
                  <c:v> C++ (3000)</c:v>
                </c:pt>
                <c:pt idx="3">
                  <c:v>x86 (3000)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0.16400000000000001</c:v>
                </c:pt>
                <c:pt idx="1">
                  <c:v>3.9E-2</c:v>
                </c:pt>
                <c:pt idx="2">
                  <c:v>0.38500000000000001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59-4621-8748-ED11257ABB1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Jesús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C++ (1000)</c:v>
                </c:pt>
                <c:pt idx="1">
                  <c:v>x86 (1000)</c:v>
                </c:pt>
                <c:pt idx="2">
                  <c:v> C++ (3000)</c:v>
                </c:pt>
                <c:pt idx="3">
                  <c:v>x86 (3000)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3.3000000000000002E-2</c:v>
                </c:pt>
                <c:pt idx="1">
                  <c:v>2.7E-2</c:v>
                </c:pt>
                <c:pt idx="2">
                  <c:v>0.107</c:v>
                </c:pt>
                <c:pt idx="3">
                  <c:v>6.6000000000000003E-2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59-4621-8748-ED11257ABB1D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Diego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C++ (1000)</c:v>
                </c:pt>
                <c:pt idx="1">
                  <c:v>x86 (1000)</c:v>
                </c:pt>
                <c:pt idx="2">
                  <c:v> C++ (3000)</c:v>
                </c:pt>
                <c:pt idx="3">
                  <c:v>x86 (3000)</c:v>
                </c:pt>
              </c:strCache>
            </c:strRef>
          </c:cat>
          <c:val>
            <c:numRef>
              <c:f>Hoja1!$F$2:$F$5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2.5000000000000001E-2</c:v>
                </c:pt>
                <c:pt idx="2">
                  <c:v>0.32900000000000001</c:v>
                </c:pt>
                <c:pt idx="3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59-4621-8748-ED11257ABB1D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Jorge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C++ (1000)</c:v>
                </c:pt>
                <c:pt idx="1">
                  <c:v>x86 (1000)</c:v>
                </c:pt>
                <c:pt idx="2">
                  <c:v> C++ (3000)</c:v>
                </c:pt>
                <c:pt idx="3">
                  <c:v>x86 (3000)</c:v>
                </c:pt>
              </c:strCache>
            </c:strRef>
          </c:cat>
          <c:val>
            <c:numRef>
              <c:f>Hoja1!$G$2:$G$5</c:f>
              <c:numCache>
                <c:formatCode>General</c:formatCode>
                <c:ptCount val="4"/>
                <c:pt idx="0">
                  <c:v>9.2999999999999999E-2</c:v>
                </c:pt>
                <c:pt idx="1">
                  <c:v>2.1999999999999999E-2</c:v>
                </c:pt>
                <c:pt idx="2">
                  <c:v>0.23499999999999999</c:v>
                </c:pt>
                <c:pt idx="3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59-4621-8748-ED11257ABB1D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Oscar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C++ (1000)</c:v>
                </c:pt>
                <c:pt idx="1">
                  <c:v>x86 (1000)</c:v>
                </c:pt>
                <c:pt idx="2">
                  <c:v> C++ (3000)</c:v>
                </c:pt>
                <c:pt idx="3">
                  <c:v>x86 (3000)</c:v>
                </c:pt>
              </c:strCache>
            </c:strRef>
          </c:cat>
          <c:val>
            <c:numRef>
              <c:f>Hoja1!$H$2:$H$5</c:f>
              <c:numCache>
                <c:formatCode>General</c:formatCode>
                <c:ptCount val="4"/>
                <c:pt idx="0">
                  <c:v>0.111</c:v>
                </c:pt>
                <c:pt idx="1">
                  <c:v>0.03</c:v>
                </c:pt>
                <c:pt idx="2">
                  <c:v>0.29199999999999998</c:v>
                </c:pt>
                <c:pt idx="3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9-4621-8748-ED11257AB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8333920"/>
        <c:axId val="1559097872"/>
      </c:barChart>
      <c:catAx>
        <c:axId val="155833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59097872"/>
        <c:crosses val="autoZero"/>
        <c:auto val="1"/>
        <c:lblAlgn val="ctr"/>
        <c:lblOffset val="100"/>
        <c:noMultiLvlLbl val="0"/>
      </c:catAx>
      <c:valAx>
        <c:axId val="155909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5833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Josué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x86 (1000)</c:v>
                </c:pt>
                <c:pt idx="1">
                  <c:v>SSE (1000)</c:v>
                </c:pt>
                <c:pt idx="2">
                  <c:v>x86 (3000)</c:v>
                </c:pt>
                <c:pt idx="3">
                  <c:v>SSE (3000)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2.8000000000000001E-2</c:v>
                </c:pt>
                <c:pt idx="1">
                  <c:v>1.0999999999999999E-2</c:v>
                </c:pt>
                <c:pt idx="2">
                  <c:v>6.5000000000000002E-2</c:v>
                </c:pt>
                <c:pt idx="3">
                  <c:v>3.6999999999999998E-2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9-4621-8748-ED11257ABB1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Joaquín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x86 (1000)</c:v>
                </c:pt>
                <c:pt idx="1">
                  <c:v>SSE (1000)</c:v>
                </c:pt>
                <c:pt idx="2">
                  <c:v>x86 (3000)</c:v>
                </c:pt>
                <c:pt idx="3">
                  <c:v>SSE (3000)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2.5000000000000001E-2</c:v>
                </c:pt>
                <c:pt idx="1">
                  <c:v>8.9999999999999993E-3</c:v>
                </c:pt>
                <c:pt idx="2">
                  <c:v>6.0999999999999999E-2</c:v>
                </c:pt>
                <c:pt idx="3">
                  <c:v>3.9E-2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59-4621-8748-ED11257ABB1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Joaquín C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x86 (1000)</c:v>
                </c:pt>
                <c:pt idx="1">
                  <c:v>SSE (1000)</c:v>
                </c:pt>
                <c:pt idx="2">
                  <c:v>x86 (3000)</c:v>
                </c:pt>
                <c:pt idx="3">
                  <c:v>SSE (3000)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2.1000000000000001E-2</c:v>
                </c:pt>
                <c:pt idx="1">
                  <c:v>1.7000000000000001E-2</c:v>
                </c:pt>
                <c:pt idx="2">
                  <c:v>9.2999999999999999E-2</c:v>
                </c:pt>
                <c:pt idx="3">
                  <c:v>4.4999999999999998E-2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59-4621-8748-ED11257ABB1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Jesús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x86 (1000)</c:v>
                </c:pt>
                <c:pt idx="1">
                  <c:v>SSE (1000)</c:v>
                </c:pt>
                <c:pt idx="2">
                  <c:v>x86 (3000)</c:v>
                </c:pt>
                <c:pt idx="3">
                  <c:v>SSE (3000)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2.7E-2</c:v>
                </c:pt>
                <c:pt idx="1">
                  <c:v>2E-3</c:v>
                </c:pt>
                <c:pt idx="2">
                  <c:v>6.6000000000000003E-2</c:v>
                </c:pt>
                <c:pt idx="3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59-4621-8748-ED11257ABB1D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Diego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x86 (1000)</c:v>
                </c:pt>
                <c:pt idx="1">
                  <c:v>SSE (1000)</c:v>
                </c:pt>
                <c:pt idx="2">
                  <c:v>x86 (3000)</c:v>
                </c:pt>
                <c:pt idx="3">
                  <c:v>SSE (3000)</c:v>
                </c:pt>
              </c:strCache>
            </c:strRef>
          </c:cat>
          <c:val>
            <c:numRef>
              <c:f>Hoja1!$F$2:$F$5</c:f>
              <c:numCache>
                <c:formatCode>General</c:formatCode>
                <c:ptCount val="4"/>
                <c:pt idx="0">
                  <c:v>2.5000000000000001E-2</c:v>
                </c:pt>
                <c:pt idx="1">
                  <c:v>1.7999999999999999E-2</c:v>
                </c:pt>
                <c:pt idx="2">
                  <c:v>6.2E-2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59-4621-8748-ED11257ABB1D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Jorge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x86 (1000)</c:v>
                </c:pt>
                <c:pt idx="1">
                  <c:v>SSE (1000)</c:v>
                </c:pt>
                <c:pt idx="2">
                  <c:v>x86 (3000)</c:v>
                </c:pt>
                <c:pt idx="3">
                  <c:v>SSE (3000)</c:v>
                </c:pt>
              </c:strCache>
            </c:strRef>
          </c:cat>
          <c:val>
            <c:numRef>
              <c:f>Hoja1!$G$2:$G$5</c:f>
              <c:numCache>
                <c:formatCode>General</c:formatCode>
                <c:ptCount val="4"/>
                <c:pt idx="0">
                  <c:v>2.1999999999999999E-2</c:v>
                </c:pt>
                <c:pt idx="1">
                  <c:v>8.0000000000000002E-3</c:v>
                </c:pt>
                <c:pt idx="2">
                  <c:v>4.9000000000000002E-2</c:v>
                </c:pt>
                <c:pt idx="3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59-4621-8748-ED11257ABB1D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Oscar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x86 (1000)</c:v>
                </c:pt>
                <c:pt idx="1">
                  <c:v>SSE (1000)</c:v>
                </c:pt>
                <c:pt idx="2">
                  <c:v>x86 (3000)</c:v>
                </c:pt>
                <c:pt idx="3">
                  <c:v>SSE (3000)</c:v>
                </c:pt>
              </c:strCache>
            </c:strRef>
          </c:cat>
          <c:val>
            <c:numRef>
              <c:f>Hoja1!$H$2:$H$5</c:f>
              <c:numCache>
                <c:formatCode>General</c:formatCode>
                <c:ptCount val="4"/>
                <c:pt idx="0">
                  <c:v>0.03</c:v>
                </c:pt>
                <c:pt idx="1">
                  <c:v>1.6E-2</c:v>
                </c:pt>
                <c:pt idx="2">
                  <c:v>6.0999999999999999E-2</c:v>
                </c:pt>
                <c:pt idx="3">
                  <c:v>4.4999999999999998E-2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9-4621-8748-ED11257AB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8333920"/>
        <c:axId val="1559097872"/>
      </c:barChart>
      <c:catAx>
        <c:axId val="155833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59097872"/>
        <c:crosses val="autoZero"/>
        <c:auto val="1"/>
        <c:lblAlgn val="ctr"/>
        <c:lblOffset val="100"/>
        <c:noMultiLvlLbl val="0"/>
      </c:catAx>
      <c:valAx>
        <c:axId val="155909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5833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164.gzip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80.599999999999994</c:v>
                </c:pt>
                <c:pt idx="1">
                  <c:v>70.5</c:v>
                </c:pt>
                <c:pt idx="2">
                  <c:v>77</c:v>
                </c:pt>
                <c:pt idx="3">
                  <c:v>98.2</c:v>
                </c:pt>
                <c:pt idx="4">
                  <c:v>67.099999999999994</c:v>
                </c:pt>
                <c:pt idx="5">
                  <c:v>135</c:v>
                </c:pt>
                <c:pt idx="6">
                  <c:v>56.4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F-463E-B9C1-2519CED8F28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175.vpr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87.5</c:v>
                </c:pt>
                <c:pt idx="1">
                  <c:v>47.5</c:v>
                </c:pt>
                <c:pt idx="2">
                  <c:v>52.9</c:v>
                </c:pt>
                <c:pt idx="3">
                  <c:v>68.099999999999994</c:v>
                </c:pt>
                <c:pt idx="4">
                  <c:v>44.1</c:v>
                </c:pt>
                <c:pt idx="5">
                  <c:v>80</c:v>
                </c:pt>
                <c:pt idx="6">
                  <c:v>40.1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BF-463E-B9C1-2519CED8F28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176.gcc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Hoja1!$D$2:$D$8</c:f>
              <c:numCache>
                <c:formatCode>General</c:formatCode>
                <c:ptCount val="7"/>
                <c:pt idx="0">
                  <c:v>39.4</c:v>
                </c:pt>
                <c:pt idx="1">
                  <c:v>23.7</c:v>
                </c:pt>
                <c:pt idx="2">
                  <c:v>27.6</c:v>
                </c:pt>
                <c:pt idx="3">
                  <c:v>19.399999999999999</c:v>
                </c:pt>
                <c:pt idx="4">
                  <c:v>21.8</c:v>
                </c:pt>
                <c:pt idx="5">
                  <c:v>34.4</c:v>
                </c:pt>
                <c:pt idx="6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BF-463E-B9C1-2519CED8F288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181.mcf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Hoja1!$E$2:$E$8</c:f>
              <c:numCache>
                <c:formatCode>General</c:formatCode>
                <c:ptCount val="7"/>
                <c:pt idx="0">
                  <c:v>50.4</c:v>
                </c:pt>
                <c:pt idx="1">
                  <c:v>30.6</c:v>
                </c:pt>
                <c:pt idx="2">
                  <c:v>32.9</c:v>
                </c:pt>
                <c:pt idx="3">
                  <c:v>22</c:v>
                </c:pt>
                <c:pt idx="4">
                  <c:v>26.4</c:v>
                </c:pt>
                <c:pt idx="5">
                  <c:v>77.8</c:v>
                </c:pt>
                <c:pt idx="6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8BF-463E-B9C1-2519CED8F288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186.crafty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Hoja1!$F$2:$F$8</c:f>
              <c:numCache>
                <c:formatCode>General</c:formatCode>
                <c:ptCount val="7"/>
                <c:pt idx="0">
                  <c:v>46</c:v>
                </c:pt>
                <c:pt idx="1">
                  <c:v>27.2</c:v>
                </c:pt>
                <c:pt idx="2">
                  <c:v>30.8</c:v>
                </c:pt>
                <c:pt idx="3">
                  <c:v>20.8</c:v>
                </c:pt>
                <c:pt idx="4">
                  <c:v>25.8</c:v>
                </c:pt>
                <c:pt idx="5">
                  <c:v>38.4</c:v>
                </c:pt>
                <c:pt idx="6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8BF-463E-B9C1-2519CED8F288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197.parser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Hoja1!$G$2:$G$8</c:f>
              <c:numCache>
                <c:formatCode>General</c:formatCode>
                <c:ptCount val="7"/>
                <c:pt idx="0">
                  <c:v>128</c:v>
                </c:pt>
                <c:pt idx="1">
                  <c:v>66.8</c:v>
                </c:pt>
                <c:pt idx="2">
                  <c:v>75.900000000000006</c:v>
                </c:pt>
                <c:pt idx="3">
                  <c:v>52</c:v>
                </c:pt>
                <c:pt idx="4">
                  <c:v>63.8</c:v>
                </c:pt>
                <c:pt idx="5">
                  <c:v>105</c:v>
                </c:pt>
                <c:pt idx="6">
                  <c:v>53.1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8BF-463E-B9C1-2519CED8F288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252.eon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Hoja1!$H$2:$H$8</c:f>
              <c:numCache>
                <c:formatCode>General</c:formatCode>
                <c:ptCount val="7"/>
                <c:pt idx="0">
                  <c:v>39</c:v>
                </c:pt>
                <c:pt idx="1">
                  <c:v>28.7</c:v>
                </c:pt>
                <c:pt idx="2">
                  <c:v>29.8</c:v>
                </c:pt>
                <c:pt idx="3">
                  <c:v>20.3</c:v>
                </c:pt>
                <c:pt idx="4">
                  <c:v>25</c:v>
                </c:pt>
                <c:pt idx="5">
                  <c:v>34.700000000000003</c:v>
                </c:pt>
                <c:pt idx="6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8BF-463E-B9C1-2519CED8F288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254.gap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Hoja1!$I$2:$I$8</c:f>
              <c:numCache>
                <c:formatCode>General</c:formatCode>
                <c:ptCount val="7"/>
                <c:pt idx="0">
                  <c:v>46.9</c:v>
                </c:pt>
                <c:pt idx="1">
                  <c:v>33.6</c:v>
                </c:pt>
                <c:pt idx="2">
                  <c:v>28.1</c:v>
                </c:pt>
                <c:pt idx="3">
                  <c:v>20.399999999999999</c:v>
                </c:pt>
                <c:pt idx="4">
                  <c:v>25.2</c:v>
                </c:pt>
                <c:pt idx="5">
                  <c:v>40.200000000000003</c:v>
                </c:pt>
                <c:pt idx="6">
                  <c:v>23.7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8BF-463E-B9C1-2519CED8F288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255.vortex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Hoja1!$J$2:$J$8</c:f>
              <c:numCache>
                <c:formatCode>General</c:formatCode>
                <c:ptCount val="7"/>
                <c:pt idx="0">
                  <c:v>64.900000000000006</c:v>
                </c:pt>
                <c:pt idx="1">
                  <c:v>45.7</c:v>
                </c:pt>
                <c:pt idx="2">
                  <c:v>36.9</c:v>
                </c:pt>
                <c:pt idx="3">
                  <c:v>27.6</c:v>
                </c:pt>
                <c:pt idx="4">
                  <c:v>35.6</c:v>
                </c:pt>
                <c:pt idx="5">
                  <c:v>67.7</c:v>
                </c:pt>
                <c:pt idx="6">
                  <c:v>33.1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8BF-463E-B9C1-2519CED8F288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256.bzip2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Hoja1!$K$2:$K$8</c:f>
              <c:numCache>
                <c:formatCode>General</c:formatCode>
                <c:ptCount val="7"/>
                <c:pt idx="0">
                  <c:v>96.4</c:v>
                </c:pt>
                <c:pt idx="1">
                  <c:v>55</c:v>
                </c:pt>
                <c:pt idx="2">
                  <c:v>55</c:v>
                </c:pt>
                <c:pt idx="3">
                  <c:v>39.9</c:v>
                </c:pt>
                <c:pt idx="4">
                  <c:v>48.9</c:v>
                </c:pt>
                <c:pt idx="5">
                  <c:v>83.3</c:v>
                </c:pt>
                <c:pt idx="6">
                  <c:v>42.7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8BF-463E-B9C1-2519CED8F288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300.twolf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Joaquín C</c:v>
                </c:pt>
                <c:pt idx="1">
                  <c:v>Joaquín</c:v>
                </c:pt>
                <c:pt idx="2">
                  <c:v>Josué</c:v>
                </c:pt>
                <c:pt idx="3">
                  <c:v>Jorge</c:v>
                </c:pt>
                <c:pt idx="4">
                  <c:v>Oscar</c:v>
                </c:pt>
                <c:pt idx="5">
                  <c:v>Diego </c:v>
                </c:pt>
                <c:pt idx="6">
                  <c:v>Jesús</c:v>
                </c:pt>
              </c:strCache>
            </c:strRef>
          </c:cat>
          <c:val>
            <c:numRef>
              <c:f>Hoja1!$L$2:$L$8</c:f>
              <c:numCache>
                <c:formatCode>General</c:formatCode>
                <c:ptCount val="7"/>
                <c:pt idx="0">
                  <c:v>153</c:v>
                </c:pt>
                <c:pt idx="1">
                  <c:v>98.3</c:v>
                </c:pt>
                <c:pt idx="2">
                  <c:v>83.7</c:v>
                </c:pt>
                <c:pt idx="3">
                  <c:v>66.7</c:v>
                </c:pt>
                <c:pt idx="4">
                  <c:v>79.2</c:v>
                </c:pt>
                <c:pt idx="5">
                  <c:v>162</c:v>
                </c:pt>
                <c:pt idx="6">
                  <c:v>62.4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8BF-463E-B9C1-2519CED8F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1132544"/>
        <c:axId val="1513684512"/>
      </c:barChart>
      <c:catAx>
        <c:axId val="1511132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13684512"/>
        <c:crosses val="autoZero"/>
        <c:auto val="1"/>
        <c:lblAlgn val="ctr"/>
        <c:lblOffset val="100"/>
        <c:noMultiLvlLbl val="0"/>
      </c:catAx>
      <c:valAx>
        <c:axId val="151368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1113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8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5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1518-4093-4A9D-820C-6BE4A1C16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u="sng" dirty="0"/>
              <a:t>Arquitectura de los computadores</a:t>
            </a:r>
            <a:br>
              <a:rPr lang="es-ES" b="1" u="sng" dirty="0"/>
            </a:br>
            <a:r>
              <a:rPr lang="es-ES" b="1" u="sng" dirty="0"/>
              <a:t>Fase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DEC028-2A2E-45A9-8AAC-22349AB5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10116793" cy="29975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s-ES" u="sng" dirty="0">
                <a:solidFill>
                  <a:schemeClr val="bg1"/>
                </a:solidFill>
              </a:rPr>
              <a:t>Oscar CASADO LORENZO</a:t>
            </a:r>
          </a:p>
          <a:p>
            <a:pPr marL="342900" indent="-342900">
              <a:buFontTx/>
              <a:buChar char="-"/>
            </a:pPr>
            <a:r>
              <a:rPr lang="es-ES" u="sng" dirty="0">
                <a:solidFill>
                  <a:schemeClr val="bg1"/>
                </a:solidFill>
              </a:rPr>
              <a:t>Joaquín José Cerdán López</a:t>
            </a:r>
          </a:p>
          <a:p>
            <a:r>
              <a:rPr lang="es-ES" dirty="0">
                <a:solidFill>
                  <a:schemeClr val="bg1"/>
                </a:solidFill>
              </a:rPr>
              <a:t>-    </a:t>
            </a:r>
            <a:r>
              <a:rPr lang="es-ES" u="sng" dirty="0">
                <a:solidFill>
                  <a:schemeClr val="bg1"/>
                </a:solidFill>
              </a:rPr>
              <a:t>WEENCESLAO DIEGO PACHECO GUEVARA</a:t>
            </a:r>
          </a:p>
          <a:p>
            <a:r>
              <a:rPr lang="es-ES" dirty="0">
                <a:solidFill>
                  <a:schemeClr val="bg1"/>
                </a:solidFill>
              </a:rPr>
              <a:t>-    </a:t>
            </a:r>
            <a:r>
              <a:rPr lang="es-ES" u="sng" dirty="0">
                <a:solidFill>
                  <a:schemeClr val="bg1"/>
                </a:solidFill>
              </a:rPr>
              <a:t>JOAQUÍN AMAT PEREZ</a:t>
            </a:r>
          </a:p>
          <a:p>
            <a:r>
              <a:rPr lang="es-ES" dirty="0">
                <a:solidFill>
                  <a:schemeClr val="bg1"/>
                </a:solidFill>
              </a:rPr>
              <a:t>-    </a:t>
            </a:r>
            <a:r>
              <a:rPr lang="es-ES" u="sng" dirty="0">
                <a:solidFill>
                  <a:schemeClr val="bg1"/>
                </a:solidFill>
              </a:rPr>
              <a:t>JOSUÉ PEREA MARTÍNEZ</a:t>
            </a:r>
          </a:p>
          <a:p>
            <a:r>
              <a:rPr lang="es-ES" dirty="0">
                <a:solidFill>
                  <a:schemeClr val="bg1"/>
                </a:solidFill>
              </a:rPr>
              <a:t>-   </a:t>
            </a:r>
            <a:r>
              <a:rPr lang="es-ES" u="sng" dirty="0">
                <a:solidFill>
                  <a:schemeClr val="bg1"/>
                </a:solidFill>
              </a:rPr>
              <a:t> JORGE VAZQUEZ LOPEZ</a:t>
            </a:r>
          </a:p>
          <a:p>
            <a:pPr marL="342900" indent="-342900">
              <a:buFontTx/>
              <a:buChar char="-"/>
            </a:pPr>
            <a:r>
              <a:rPr lang="es-ES" u="sng" dirty="0">
                <a:solidFill>
                  <a:schemeClr val="bg1"/>
                </a:solidFill>
              </a:rPr>
              <a:t>JESÚS PLAZA ORTIZ</a:t>
            </a:r>
          </a:p>
          <a:p>
            <a:pPr marL="342900" indent="-34290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 descr="Fondo negro con letras blancas&#10;&#10;Descripción generada automáticamente">
            <a:extLst>
              <a:ext uri="{FF2B5EF4-FFF2-40B4-BE49-F238E27FC236}">
                <a16:creationId xmlns:a16="http://schemas.microsoft.com/office/drawing/2014/main" id="{72D41DBA-9E83-465A-A9B0-2054E73E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053" y="2139461"/>
            <a:ext cx="4338710" cy="43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20">
            <a:extLst>
              <a:ext uri="{FF2B5EF4-FFF2-40B4-BE49-F238E27FC236}">
                <a16:creationId xmlns:a16="http://schemas.microsoft.com/office/drawing/2014/main" id="{F466835A-4735-4F18-97B7-8D03799D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Recta de regresión </a:t>
            </a: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x86 vs SSE</a:t>
            </a:r>
          </a:p>
        </p:txBody>
      </p:sp>
      <p:graphicFrame>
        <p:nvGraphicFramePr>
          <p:cNvPr id="28" name="Marcador de contenido 27">
            <a:extLst>
              <a:ext uri="{FF2B5EF4-FFF2-40B4-BE49-F238E27FC236}">
                <a16:creationId xmlns:a16="http://schemas.microsoft.com/office/drawing/2014/main" id="{030508CB-6F80-4F50-AC5D-C26CAAAE8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95268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374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0363F3-EB79-438F-8199-E08A3BFC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u="sng" dirty="0" err="1"/>
              <a:t>spec</a:t>
            </a:r>
            <a:endParaRPr lang="es-ES" sz="3600" u="sng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52C7B0-7B15-4BEE-ABAD-5B671C4A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u="sng" dirty="0"/>
              <a:t>164.gzip</a:t>
            </a:r>
            <a:r>
              <a:rPr lang="es-ES" dirty="0"/>
              <a:t>: Utilidad de comprensión de datos </a:t>
            </a:r>
          </a:p>
          <a:p>
            <a:r>
              <a:rPr lang="es-ES" u="sng" dirty="0"/>
              <a:t>175.vpr</a:t>
            </a:r>
            <a:r>
              <a:rPr lang="es-ES" dirty="0"/>
              <a:t>: Direccionamiento y ubicación de circuitos FPGA</a:t>
            </a:r>
          </a:p>
          <a:p>
            <a:r>
              <a:rPr lang="es-ES" u="sng" dirty="0"/>
              <a:t>176.gcc</a:t>
            </a:r>
            <a:r>
              <a:rPr lang="es-ES" dirty="0"/>
              <a:t>: Compilador de C</a:t>
            </a:r>
          </a:p>
          <a:p>
            <a:r>
              <a:rPr lang="es-ES" u="sng" dirty="0"/>
              <a:t>181.mcf</a:t>
            </a:r>
            <a:r>
              <a:rPr lang="es-ES" dirty="0"/>
              <a:t>: Resolutor de costo mínimo de flujo de red </a:t>
            </a:r>
          </a:p>
          <a:p>
            <a:r>
              <a:rPr lang="es-ES" u="sng" dirty="0"/>
              <a:t>186.crafty</a:t>
            </a:r>
            <a:r>
              <a:rPr lang="es-ES" dirty="0"/>
              <a:t>: Programa de ajedrez</a:t>
            </a:r>
          </a:p>
          <a:p>
            <a:r>
              <a:rPr lang="es-ES" u="sng" dirty="0"/>
              <a:t>197.parser</a:t>
            </a:r>
            <a:r>
              <a:rPr lang="es-ES" dirty="0"/>
              <a:t>: Procesamiento del lenguaje natural </a:t>
            </a:r>
          </a:p>
          <a:p>
            <a:r>
              <a:rPr lang="es-ES" u="sng" dirty="0"/>
              <a:t>252.eon</a:t>
            </a:r>
            <a:r>
              <a:rPr lang="es-ES" dirty="0"/>
              <a:t>: Renderizado de imágenes 3d y generación de sombras </a:t>
            </a:r>
          </a:p>
          <a:p>
            <a:r>
              <a:rPr lang="es-ES" u="sng" dirty="0"/>
              <a:t>253.perlbmk</a:t>
            </a:r>
            <a:r>
              <a:rPr lang="es-ES" dirty="0"/>
              <a:t>: Diferentes </a:t>
            </a:r>
            <a:r>
              <a:rPr lang="es-ES" dirty="0" err="1"/>
              <a:t>benchmarks</a:t>
            </a:r>
            <a:r>
              <a:rPr lang="es-ES" dirty="0"/>
              <a:t> en Perl </a:t>
            </a:r>
          </a:p>
          <a:p>
            <a:r>
              <a:rPr lang="es-ES" u="sng" dirty="0"/>
              <a:t>254.gap</a:t>
            </a:r>
            <a:r>
              <a:rPr lang="es-ES" dirty="0"/>
              <a:t>: implementa un lenguaje y una librería para trabajar en grupos </a:t>
            </a:r>
          </a:p>
          <a:p>
            <a:r>
              <a:rPr lang="es-ES" u="sng" dirty="0"/>
              <a:t>255.vortex</a:t>
            </a:r>
            <a:r>
              <a:rPr lang="es-ES" dirty="0"/>
              <a:t>: Base de datos orientada a objetos </a:t>
            </a:r>
          </a:p>
          <a:p>
            <a:r>
              <a:rPr lang="es-ES" u="sng" dirty="0"/>
              <a:t>256.bzip2</a:t>
            </a:r>
            <a:r>
              <a:rPr lang="es-ES" dirty="0"/>
              <a:t>: Utilidad </a:t>
            </a:r>
            <a:r>
              <a:rPr lang="es-ES"/>
              <a:t>de compresión de datos</a:t>
            </a:r>
            <a:endParaRPr lang="es-ES" dirty="0"/>
          </a:p>
          <a:p>
            <a:r>
              <a:rPr lang="es-ES" u="sng" dirty="0"/>
              <a:t>300.twolf</a:t>
            </a:r>
            <a:r>
              <a:rPr lang="es-ES" dirty="0"/>
              <a:t>: Simulador de ubicación y ruteo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F84301-17D6-49B8-9F42-5D3216CF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El objetivo de los </a:t>
            </a:r>
            <a:r>
              <a:rPr lang="es-ES" sz="1800" dirty="0" err="1"/>
              <a:t>benchkmark</a:t>
            </a:r>
            <a:r>
              <a:rPr lang="es-ES" sz="1800" dirty="0"/>
              <a:t> CPU de </a:t>
            </a:r>
            <a:r>
              <a:rPr lang="es-ES" sz="1800" dirty="0" err="1"/>
              <a:t>Spec</a:t>
            </a:r>
            <a:r>
              <a:rPr lang="es-ES" sz="1800" dirty="0"/>
              <a:t> es proveer una media de rendimiento para comparar sistemas sobre una base de una carga de trabajo intensiva.</a:t>
            </a:r>
          </a:p>
        </p:txBody>
      </p:sp>
    </p:spTree>
    <p:extLst>
      <p:ext uri="{BB962C8B-B14F-4D97-AF65-F5344CB8AC3E}">
        <p14:creationId xmlns:p14="http://schemas.microsoft.com/office/powerpoint/2010/main" val="384808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4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634D2E-1D3A-4BDF-BF2D-73FE893A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u="sng"/>
              <a:t>Nuestros ordenadores en Speccpu</a:t>
            </a:r>
            <a:endParaRPr lang="es-ES" u="sng" dirty="0"/>
          </a:p>
        </p:txBody>
      </p:sp>
      <p:graphicFrame>
        <p:nvGraphicFramePr>
          <p:cNvPr id="36" name="Marcador de contenido 35">
            <a:extLst>
              <a:ext uri="{FF2B5EF4-FFF2-40B4-BE49-F238E27FC236}">
                <a16:creationId xmlns:a16="http://schemas.microsoft.com/office/drawing/2014/main" id="{FF0E21EF-2567-476A-8F66-0BF606D6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31861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120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1BAB4A-6533-42AE-850A-8D21E3BB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 err="1"/>
              <a:t>Tipos</a:t>
            </a:r>
            <a:r>
              <a:rPr lang="en-US" sz="3600" u="sng" dirty="0"/>
              <a:t> de Benchmark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2AE6AE3-8B3C-43C3-B4E7-E505B9F5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	</a:t>
            </a:r>
            <a:r>
              <a:rPr lang="en-US" sz="2000" dirty="0"/>
              <a:t>Para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entender</a:t>
            </a:r>
            <a:r>
              <a:rPr lang="en-US" sz="2000" dirty="0"/>
              <a:t> con mayor </a:t>
            </a:r>
            <a:r>
              <a:rPr lang="en-US" sz="2000" dirty="0" err="1"/>
              <a:t>detalle</a:t>
            </a:r>
            <a:r>
              <a:rPr lang="en-US" sz="2000" dirty="0"/>
              <a:t> el </a:t>
            </a:r>
            <a:r>
              <a:rPr lang="en-US" sz="2000" dirty="0" err="1"/>
              <a:t>proyecto</a:t>
            </a:r>
            <a:r>
              <a:rPr lang="en-US" sz="2000" dirty="0"/>
              <a:t>, </a:t>
            </a:r>
            <a:r>
              <a:rPr lang="en-US" sz="2000" dirty="0" err="1"/>
              <a:t>vamos</a:t>
            </a:r>
            <a:r>
              <a:rPr lang="en-US" sz="2000" dirty="0"/>
              <a:t> a </a:t>
            </a:r>
            <a:r>
              <a:rPr lang="en-US" sz="2000" dirty="0" err="1"/>
              <a:t>definir</a:t>
            </a:r>
            <a:r>
              <a:rPr lang="en-US" sz="2000" dirty="0"/>
              <a:t> los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benchmark que </a:t>
            </a:r>
            <a:r>
              <a:rPr lang="en-US" sz="2000" dirty="0" err="1"/>
              <a:t>existen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u="sng" dirty="0" err="1"/>
              <a:t>Definición</a:t>
            </a:r>
            <a:r>
              <a:rPr lang="en-US" sz="2000" u="sng" dirty="0"/>
              <a:t> de programs </a:t>
            </a:r>
            <a:r>
              <a:rPr lang="en-US" sz="2000" u="sng" dirty="0" err="1"/>
              <a:t>reales</a:t>
            </a:r>
            <a:endParaRPr lang="en-US" sz="2000" u="sng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u="sng" dirty="0" err="1"/>
              <a:t>Definición</a:t>
            </a:r>
            <a:r>
              <a:rPr lang="en-US" sz="2000" u="sng" dirty="0"/>
              <a:t> de </a:t>
            </a:r>
            <a:r>
              <a:rPr lang="en-US" sz="2000" u="sng" dirty="0" err="1"/>
              <a:t>nucleos</a:t>
            </a:r>
            <a:r>
              <a:rPr lang="en-US" sz="2000" u="sng" dirty="0"/>
              <a:t> (kernels)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u="sng" dirty="0" err="1"/>
              <a:t>Definición</a:t>
            </a:r>
            <a:r>
              <a:rPr lang="en-US" sz="2000" u="sng" dirty="0"/>
              <a:t> de Benchmarks </a:t>
            </a:r>
            <a:r>
              <a:rPr lang="en-US" sz="2000" u="sng" dirty="0" err="1"/>
              <a:t>reducidos</a:t>
            </a:r>
            <a:r>
              <a:rPr lang="en-US" sz="2000" u="sng" dirty="0"/>
              <a:t> (toys)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u="sng" dirty="0" err="1"/>
              <a:t>Definición</a:t>
            </a:r>
            <a:r>
              <a:rPr lang="en-US" sz="2000" u="sng" dirty="0"/>
              <a:t> de Benchmarks </a:t>
            </a:r>
            <a:r>
              <a:rPr lang="en-US" sz="2000" u="sng" dirty="0" err="1"/>
              <a:t>Sintéticos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978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D22CC2-A80B-4B9E-864C-09CAF75E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err="1"/>
              <a:t>Benchmarks reducidos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D24D562-EAF9-4CC5-894A-F82392FD8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/>
              <a:t>Criba de eratóstenes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689E6BA-80A1-4B85-A707-1450AFCBD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/>
              <a:t>Consiste en hallar todos los números primos menores de un número n mayor que 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DEE5DC0-E4A7-4DD9-9183-CF45A92E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u="sng"/>
              <a:t>Recta de regresión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81D4366-3219-4312-A2EE-6DD6F21CD2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/>
              <a:t>Utiliza el método de mínimos cuadrados. Este algoritmo lo veremos más a fondo ya que lo hemos elegido para hacer la práctica.</a:t>
            </a:r>
          </a:p>
        </p:txBody>
      </p:sp>
    </p:spTree>
    <p:extLst>
      <p:ext uri="{BB962C8B-B14F-4D97-AF65-F5344CB8AC3E}">
        <p14:creationId xmlns:p14="http://schemas.microsoft.com/office/powerpoint/2010/main" val="16661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D22CC2-A80B-4B9E-864C-09CAF75E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err="1"/>
              <a:t>Benchmarks reducidos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D24D562-EAF9-4CC5-894A-F82392FD8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Criba de eratóstenes</a:t>
            </a: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2145447F-83EC-4FC2-9652-A3CEEACDCF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606" y="3298825"/>
            <a:ext cx="4572000" cy="2266950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DEE5DC0-E4A7-4DD9-9183-CF45A92E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/>
              <a:t>Recta de regresión 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B4C7F95F-A92D-49E2-BFA0-7BF347458F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6681" y="3246437"/>
            <a:ext cx="4286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1F71-9E21-4E9F-9C18-77AC1259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u="sng" dirty="0"/>
              <a:t>Recta de regresión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79E4B787-3363-4780-A429-D31A7A602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E5BCF59C-94F5-447B-A651-8C5055F5BB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C721A1-D6D6-4405-A1D2-AC80117F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9" y="4071386"/>
            <a:ext cx="4585769" cy="14004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841DE4-8BDB-4713-B6E4-D77EF944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69" y="2710733"/>
            <a:ext cx="4581139" cy="13606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518A42-C235-4E56-A5E4-162B561A8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710733"/>
            <a:ext cx="4756731" cy="27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6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22ADF4-1F87-4D27-B452-B6368C1B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/>
              <a:t>La recta de regresión C 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D9938E56-6FAE-478A-876D-74219C5AC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u="sng"/>
              <a:t>Declaración de variables </a:t>
            </a:r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610117C-7549-48F8-99B1-092580901B7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15013" y="3693078"/>
            <a:ext cx="3208735" cy="781050"/>
          </a:xfrm>
        </p:spPr>
        <p:txBody>
          <a:bodyPr/>
          <a:lstStyle/>
          <a:p>
            <a:endParaRPr lang="es-ES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B9D10FC2-A5A3-4470-AE9F-E958D764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u="sng"/>
              <a:t>Cálculo de medias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0F41F7F8-6C96-4137-AD06-4CCBBC0A86E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8595A592-C6A9-44CF-9DD1-FC6C4F25B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u="sng"/>
              <a:t>Ecuación de la recta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0BCC0204-AF47-4EC2-A625-5179914FC75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E18EF0E-9151-4845-9AA4-6595B8F4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13" y="3693078"/>
            <a:ext cx="3223896" cy="78105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FAF801A9-1AEB-4EEA-BB48-E7AED86C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52" y="3693078"/>
            <a:ext cx="3223896" cy="177165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5D1B94F2-7BA3-4409-AA3C-1E2A3B2D6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514" y="3693078"/>
            <a:ext cx="3223896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7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22ADF4-1F87-4D27-B452-B6368C1B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/>
              <a:t>La recta de regresión x86 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D9938E56-6FAE-478A-876D-74219C5AC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/>
              <a:t>Cálculo de medias</a:t>
            </a:r>
          </a:p>
          <a:p>
            <a:pPr algn="ctr"/>
            <a:r>
              <a:rPr lang="es-ES" u="sng"/>
              <a:t>Bucle 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B9D10FC2-A5A3-4470-AE9F-E958D764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u="sng"/>
              <a:t>Cálculo de varianza</a:t>
            </a:r>
          </a:p>
          <a:p>
            <a:pPr algn="ctr"/>
            <a:r>
              <a:rPr lang="es-ES" u="sng"/>
              <a:t>Final </a:t>
            </a:r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8595A592-C6A9-44CF-9DD1-FC6C4F25B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u="sng"/>
              <a:t>Ecuación de la recta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5BAB6D3-6061-4DAC-B424-3B8E6A02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59" y="3482291"/>
            <a:ext cx="1981200" cy="9805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C78B6B9-CD35-4495-857B-515ECD51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59" y="4462885"/>
            <a:ext cx="1981200" cy="1047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ADD94F-FB8B-47D8-823C-CB3E96D1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60" y="5443479"/>
            <a:ext cx="1981200" cy="11246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489718-2FB5-4592-AFC1-6E3F22D25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058" y="3526470"/>
            <a:ext cx="1780900" cy="16629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A10E42-F65E-42F1-9748-50907BB9B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261" y="3482291"/>
            <a:ext cx="1981200" cy="25349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BC792B-6DBC-4631-AE0E-CADB652B9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967" y="3526470"/>
            <a:ext cx="1514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0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22ADF4-1F87-4D27-B452-B6368C1B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/>
              <a:t>La recta de regresión SSE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D9938E56-6FAE-478A-876D-74219C5AC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/>
              <a:t>Cálculo de medias</a:t>
            </a:r>
          </a:p>
          <a:p>
            <a:pPr algn="ctr"/>
            <a:r>
              <a:rPr lang="es-ES" u="sng"/>
              <a:t>Bucle 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B9D10FC2-A5A3-4470-AE9F-E958D764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u="sng"/>
              <a:t>Cálculo de varianza</a:t>
            </a:r>
          </a:p>
          <a:p>
            <a:pPr algn="ctr"/>
            <a:r>
              <a:rPr lang="es-ES" u="sng"/>
              <a:t>Final </a:t>
            </a:r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8595A592-C6A9-44CF-9DD1-FC6C4F25B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u="sng"/>
              <a:t>Ecuación de la recta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439EE1-4D3D-4B63-B101-53BEF425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59" y="3743325"/>
            <a:ext cx="1600200" cy="2505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30921A-B385-4C7E-919C-A1D920E9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37" y="3743325"/>
            <a:ext cx="1657350" cy="304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A0EAB75-CB40-4196-B6E2-9C577AB7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64" y="3743325"/>
            <a:ext cx="1495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20">
            <a:extLst>
              <a:ext uri="{FF2B5EF4-FFF2-40B4-BE49-F238E27FC236}">
                <a16:creationId xmlns:a16="http://schemas.microsoft.com/office/drawing/2014/main" id="{F466835A-4735-4F18-97B7-8D03799D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Recta de regresión </a:t>
            </a: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c vs x86</a:t>
            </a:r>
          </a:p>
        </p:txBody>
      </p:sp>
      <p:graphicFrame>
        <p:nvGraphicFramePr>
          <p:cNvPr id="28" name="Marcador de contenido 27">
            <a:extLst>
              <a:ext uri="{FF2B5EF4-FFF2-40B4-BE49-F238E27FC236}">
                <a16:creationId xmlns:a16="http://schemas.microsoft.com/office/drawing/2014/main" id="{030508CB-6F80-4F50-AC5D-C26CAAAE8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41457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485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346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Arquitectura de los computadores Fase 2</vt:lpstr>
      <vt:lpstr>Tipos de Benchmark </vt:lpstr>
      <vt:lpstr>Benchmarks reducidos </vt:lpstr>
      <vt:lpstr>Benchmarks reducidos </vt:lpstr>
      <vt:lpstr>Recta de regresión</vt:lpstr>
      <vt:lpstr>La recta de regresión C </vt:lpstr>
      <vt:lpstr>La recta de regresión x86 </vt:lpstr>
      <vt:lpstr>La recta de regresión SSE</vt:lpstr>
      <vt:lpstr>Recta de regresión  c vs x86</vt:lpstr>
      <vt:lpstr>Recta de regresión  x86 vs SSE</vt:lpstr>
      <vt:lpstr>spec</vt:lpstr>
      <vt:lpstr>Nuestros ordenadores en Speccpu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los computadores Fase 2</dc:title>
  <dc:creator>Joaquín Amat Pérez</dc:creator>
  <cp:lastModifiedBy>Joaquín Amat Pérez</cp:lastModifiedBy>
  <cp:revision>10</cp:revision>
  <dcterms:created xsi:type="dcterms:W3CDTF">2020-04-10T09:27:26Z</dcterms:created>
  <dcterms:modified xsi:type="dcterms:W3CDTF">2020-04-10T11:15:05Z</dcterms:modified>
</cp:coreProperties>
</file>