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59" r:id="rId8"/>
    <p:sldId id="270" r:id="rId9"/>
    <p:sldId id="283" r:id="rId10"/>
    <p:sldId id="272" r:id="rId11"/>
    <p:sldId id="271" r:id="rId12"/>
    <p:sldId id="284" r:id="rId13"/>
    <p:sldId id="273" r:id="rId14"/>
    <p:sldId id="274" r:id="rId15"/>
    <p:sldId id="285" r:id="rId16"/>
    <p:sldId id="275" r:id="rId17"/>
    <p:sldId id="276" r:id="rId18"/>
    <p:sldId id="286" r:id="rId19"/>
    <p:sldId id="263" r:id="rId20"/>
    <p:sldId id="264" r:id="rId21"/>
    <p:sldId id="265" r:id="rId22"/>
    <p:sldId id="288" r:id="rId23"/>
    <p:sldId id="287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35" d="100"/>
          <a:sy n="13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6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610D23-0CB5-C748-CC0D-1A0EBDD50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CS 7290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B02E6-714E-7361-66E8-37975B58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 err="1"/>
              <a:t>Nickhil</a:t>
            </a:r>
            <a:r>
              <a:rPr lang="en-US" sz="2000" i="1" dirty="0"/>
              <a:t> </a:t>
            </a:r>
            <a:r>
              <a:rPr lang="en-US" sz="2000" i="1" dirty="0" err="1"/>
              <a:t>Tekwani</a:t>
            </a:r>
            <a:r>
              <a:rPr lang="en-US" sz="2000" i="1" dirty="0"/>
              <a:t> (</a:t>
            </a:r>
            <a:r>
              <a:rPr lang="en-US" sz="2000" i="1" dirty="0" err="1"/>
              <a:t>tekwani.n@northeastern.edu</a:t>
            </a:r>
            <a:r>
              <a:rPr lang="en-US" sz="2000" i="1" dirty="0"/>
              <a:t>)</a:t>
            </a:r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21C09E61-F904-9A06-5BDE-9C4487395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0" r="11037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2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Cholera Monthly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36514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73258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3" name="Picture 1" descr="page19image23074288">
            <a:extLst>
              <a:ext uri="{FF2B5EF4-FFF2-40B4-BE49-F238E27FC236}">
                <a16:creationId xmlns:a16="http://schemas.microsoft.com/office/drawing/2014/main" id="{DA71C203-DA99-A6C3-AF99-44553D499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6" y="1207810"/>
            <a:ext cx="5756634" cy="37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DEAE4-C255-830A-655A-931427B22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81"/>
          <a:stretch/>
        </p:blipFill>
        <p:spPr>
          <a:xfrm>
            <a:off x="3661653" y="5245920"/>
            <a:ext cx="4274270" cy="1368592"/>
          </a:xfrm>
          <a:prstGeom prst="rect">
            <a:avLst/>
          </a:prstGeom>
        </p:spPr>
      </p:pic>
      <p:pic>
        <p:nvPicPr>
          <p:cNvPr id="5121" name="Picture 1" descr="page27image23350112">
            <a:extLst>
              <a:ext uri="{FF2B5EF4-FFF2-40B4-BE49-F238E27FC236}">
                <a16:creationId xmlns:a16="http://schemas.microsoft.com/office/drawing/2014/main" id="{8BF2908D-08AB-8A1F-9DED-288DFDE1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46" y="1234111"/>
            <a:ext cx="5687134" cy="36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6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Cholera Weekly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45944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82688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F8909-A3DB-58F6-E0D4-4E2BC9BC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2" y="1275168"/>
            <a:ext cx="5636718" cy="36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1D5DA-2BBA-B61E-BEA4-A1297DCBE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26"/>
          <a:stretch/>
        </p:blipFill>
        <p:spPr>
          <a:xfrm>
            <a:off x="3611251" y="5285052"/>
            <a:ext cx="4969497" cy="1422302"/>
          </a:xfrm>
          <a:prstGeom prst="rect">
            <a:avLst/>
          </a:prstGeom>
        </p:spPr>
      </p:pic>
      <p:pic>
        <p:nvPicPr>
          <p:cNvPr id="4097" name="Picture 1" descr="page27image23361136">
            <a:extLst>
              <a:ext uri="{FF2B5EF4-FFF2-40B4-BE49-F238E27FC236}">
                <a16:creationId xmlns:a16="http://schemas.microsoft.com/office/drawing/2014/main" id="{E3F74BDD-18C7-29C5-8A6D-F3B87A71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11" y="1275168"/>
            <a:ext cx="5636718" cy="36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0D9F-8DB4-AADA-342E-C2EB442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Cholera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2F9-85E4-642B-C387-19DD38C42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Monthly</a:t>
            </a:r>
          </a:p>
          <a:p>
            <a:r>
              <a:rPr lang="en-US" dirty="0" err="1"/>
              <a:t>Promed</a:t>
            </a:r>
            <a:r>
              <a:rPr lang="en-US" dirty="0"/>
              <a:t> seems to peak right before 2000, while WHO seems to peak right after</a:t>
            </a:r>
          </a:p>
          <a:p>
            <a:r>
              <a:rPr lang="en-US" dirty="0"/>
              <a:t>2004 to 2005 checks out</a:t>
            </a:r>
          </a:p>
          <a:p>
            <a:r>
              <a:rPr lang="en-US" dirty="0"/>
              <a:t>2010 to 2017 trending checks out</a:t>
            </a:r>
          </a:p>
          <a:p>
            <a:r>
              <a:rPr lang="en-US" dirty="0"/>
              <a:t>2022 seems a little off, but mostly irrelevant at modern years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D745-BF27-B062-D254-CEAC7A5AA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Weekly (2007-2010)</a:t>
            </a:r>
          </a:p>
          <a:p>
            <a:r>
              <a:rPr lang="en-US" dirty="0"/>
              <a:t>Sept 2007 peak checks out</a:t>
            </a:r>
          </a:p>
          <a:p>
            <a:r>
              <a:rPr lang="en-US" dirty="0"/>
              <a:t>Jan 2009 peak, WHO seems to be about 2 weeks delayed</a:t>
            </a:r>
          </a:p>
          <a:p>
            <a:r>
              <a:rPr lang="en-US" dirty="0"/>
              <a:t>2010 checks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Meningitis Monthly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36514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73258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6145" name="Picture 1" descr="page20image23538864">
            <a:extLst>
              <a:ext uri="{FF2B5EF4-FFF2-40B4-BE49-F238E27FC236}">
                <a16:creationId xmlns:a16="http://schemas.microsoft.com/office/drawing/2014/main" id="{4F52EAFF-F698-F98B-B0C9-86D13CE2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7" y="1251391"/>
            <a:ext cx="5663138" cy="36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43CCA-972A-FEF8-002A-3D96949EC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69"/>
          <a:stretch/>
        </p:blipFill>
        <p:spPr>
          <a:xfrm>
            <a:off x="3337089" y="5202094"/>
            <a:ext cx="4467912" cy="1480970"/>
          </a:xfrm>
          <a:prstGeom prst="rect">
            <a:avLst/>
          </a:prstGeom>
        </p:spPr>
      </p:pic>
      <p:pic>
        <p:nvPicPr>
          <p:cNvPr id="6146" name="Picture 2" descr="page28image23442848">
            <a:extLst>
              <a:ext uri="{FF2B5EF4-FFF2-40B4-BE49-F238E27FC236}">
                <a16:creationId xmlns:a16="http://schemas.microsoft.com/office/drawing/2014/main" id="{8C7F90ED-AA8E-125F-E605-4FB96EF7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92" y="1251391"/>
            <a:ext cx="5738395" cy="36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Meningitis Weekly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45944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82688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7169" name="Picture 1" descr="page20image23533040">
            <a:extLst>
              <a:ext uri="{FF2B5EF4-FFF2-40B4-BE49-F238E27FC236}">
                <a16:creationId xmlns:a16="http://schemas.microsoft.com/office/drawing/2014/main" id="{93E580CE-7B72-E48A-B5BA-AD8004E6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1" y="1243541"/>
            <a:ext cx="5658678" cy="370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316B-2FBE-BC51-6D56-CC9161399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58"/>
          <a:stretch/>
        </p:blipFill>
        <p:spPr>
          <a:xfrm>
            <a:off x="3562278" y="5290920"/>
            <a:ext cx="4473019" cy="1361802"/>
          </a:xfrm>
          <a:prstGeom prst="rect">
            <a:avLst/>
          </a:prstGeom>
        </p:spPr>
      </p:pic>
      <p:pic>
        <p:nvPicPr>
          <p:cNvPr id="7170" name="Picture 2" descr="page28image23443888">
            <a:extLst>
              <a:ext uri="{FF2B5EF4-FFF2-40B4-BE49-F238E27FC236}">
                <a16:creationId xmlns:a16="http://schemas.microsoft.com/office/drawing/2014/main" id="{79038962-05A6-B598-F9B0-A964A0A6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37" y="1241183"/>
            <a:ext cx="5640484" cy="37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4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0D9F-8DB4-AADA-342E-C2EB442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Meningitis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2F9-85E4-642B-C387-19DD38C42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Monthly</a:t>
            </a:r>
          </a:p>
          <a:p>
            <a:r>
              <a:rPr lang="en-US" dirty="0"/>
              <a:t>Pre 2008 all seems to check out</a:t>
            </a:r>
          </a:p>
          <a:p>
            <a:r>
              <a:rPr lang="en-US" dirty="0"/>
              <a:t>WHO’s 2012 peak was 3 months prior?</a:t>
            </a:r>
          </a:p>
          <a:p>
            <a:r>
              <a:rPr lang="en-US" dirty="0"/>
              <a:t>2017 onwards seems to check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D745-BF27-B062-D254-CEAC7A5AA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Weekly (2007-2010)</a:t>
            </a:r>
          </a:p>
          <a:p>
            <a:r>
              <a:rPr lang="en-US" dirty="0"/>
              <a:t>Both had the same peak April 2009, but </a:t>
            </a:r>
            <a:r>
              <a:rPr lang="en-US" dirty="0" err="1"/>
              <a:t>Promed</a:t>
            </a:r>
            <a:r>
              <a:rPr lang="en-US" dirty="0"/>
              <a:t> had a Q1 2009 peak that WHO did not</a:t>
            </a:r>
          </a:p>
          <a:p>
            <a:r>
              <a:rPr lang="en-US" dirty="0"/>
              <a:t> Not enough WHO data besides that time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2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Plague Monthly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36514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73258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8193" name="Picture 1" descr="page21image23444928">
            <a:extLst>
              <a:ext uri="{FF2B5EF4-FFF2-40B4-BE49-F238E27FC236}">
                <a16:creationId xmlns:a16="http://schemas.microsoft.com/office/drawing/2014/main" id="{DC1ED644-93B4-D1A9-D11D-AC713A84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297366"/>
            <a:ext cx="5803769" cy="37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2B319E-1894-DE64-1DE9-AE11DECC7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13"/>
          <a:stretch/>
        </p:blipFill>
        <p:spPr>
          <a:xfrm>
            <a:off x="3524571" y="5143237"/>
            <a:ext cx="4548434" cy="1533144"/>
          </a:xfrm>
          <a:prstGeom prst="rect">
            <a:avLst/>
          </a:prstGeom>
        </p:spPr>
      </p:pic>
      <p:pic>
        <p:nvPicPr>
          <p:cNvPr id="8194" name="Picture 2" descr="page29image23565392">
            <a:extLst>
              <a:ext uri="{FF2B5EF4-FFF2-40B4-BE49-F238E27FC236}">
                <a16:creationId xmlns:a16="http://schemas.microsoft.com/office/drawing/2014/main" id="{6F98D73A-1599-8183-0885-BB3C0718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45" y="1310624"/>
            <a:ext cx="5636147" cy="36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1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Plague Weekly – </a:t>
            </a:r>
            <a:r>
              <a:rPr lang="en-US" sz="3600" i="1" dirty="0"/>
              <a:t>Not Enough WHO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45944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82688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9217" name="Picture 1" descr="page21image23442640">
            <a:extLst>
              <a:ext uri="{FF2B5EF4-FFF2-40B4-BE49-F238E27FC236}">
                <a16:creationId xmlns:a16="http://schemas.microsoft.com/office/drawing/2014/main" id="{DFD2309D-6A12-79EE-3E4F-76D4738B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2" y="1306796"/>
            <a:ext cx="5747208" cy="376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6638CA-C0EF-3308-4ADA-393A6AF1D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55"/>
          <a:stretch/>
        </p:blipFill>
        <p:spPr>
          <a:xfrm>
            <a:off x="3641776" y="5206408"/>
            <a:ext cx="4908447" cy="1522429"/>
          </a:xfrm>
          <a:prstGeom prst="rect">
            <a:avLst/>
          </a:prstGeom>
        </p:spPr>
      </p:pic>
      <p:pic>
        <p:nvPicPr>
          <p:cNvPr id="9218" name="Picture 2" descr="page29image23560608">
            <a:extLst>
              <a:ext uri="{FF2B5EF4-FFF2-40B4-BE49-F238E27FC236}">
                <a16:creationId xmlns:a16="http://schemas.microsoft.com/office/drawing/2014/main" id="{E5ED4D59-B88E-8D67-5BD2-CA0EF6AB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52" y="1295011"/>
            <a:ext cx="5958644" cy="376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6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0D9F-8DB4-AADA-342E-C2EB442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Plague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2F9-85E4-642B-C387-19DD38C42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Monthly</a:t>
            </a:r>
          </a:p>
          <a:p>
            <a:r>
              <a:rPr lang="en-US" dirty="0"/>
              <a:t>2005 seems to check out, not much other data pre 2017</a:t>
            </a:r>
          </a:p>
          <a:p>
            <a:r>
              <a:rPr lang="en-US" dirty="0"/>
              <a:t> October 2017 they had the same peak, but </a:t>
            </a:r>
            <a:r>
              <a:rPr lang="en-US" dirty="0" err="1"/>
              <a:t>Promed</a:t>
            </a:r>
            <a:r>
              <a:rPr lang="en-US" dirty="0"/>
              <a:t> had another peak a month prior that WHO did not</a:t>
            </a:r>
          </a:p>
          <a:p>
            <a:r>
              <a:rPr lang="en-US" dirty="0"/>
              <a:t>Not enough data after 2017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D745-BF27-B062-D254-CEAC7A5AA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Weekly (2007-2010)</a:t>
            </a:r>
          </a:p>
          <a:p>
            <a:r>
              <a:rPr lang="en-US" dirty="0"/>
              <a:t>Not enough WHO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5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West Nile virus – </a:t>
            </a:r>
            <a:r>
              <a:rPr lang="en-US" sz="3600" i="1" dirty="0"/>
              <a:t>Not Enough WHO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4C64-28CA-E533-4CEE-F8D716C01FF2}"/>
              </a:ext>
            </a:extLst>
          </p:cNvPr>
          <p:cNvSpPr txBox="1"/>
          <p:nvPr/>
        </p:nvSpPr>
        <p:spPr>
          <a:xfrm>
            <a:off x="3414532" y="532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3CF69-7808-D3E6-CE65-D52E3226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2" y="786928"/>
            <a:ext cx="7116417" cy="3925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D65062-E9D9-1C95-22A9-A88C2AAC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26" y="3429000"/>
            <a:ext cx="3874685" cy="27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C04C-D827-C110-1441-D701D33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A01E-F301-ECF7-16B0-70F35AD3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u="sng" dirty="0"/>
              <a:t>Rumor</a:t>
            </a:r>
            <a:r>
              <a:rPr lang="en-US" sz="2400" dirty="0"/>
              <a:t>: WHO sometimes delays announcements regarding contagious diseases 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u="sng" dirty="0"/>
              <a:t>Research Question</a:t>
            </a:r>
            <a:r>
              <a:rPr lang="en-US" sz="2400" dirty="0"/>
              <a:t>: Does the World Health Organization (WHO) report information on diseases drastically slower than other sources?</a:t>
            </a:r>
            <a:endParaRPr lang="en-US" sz="2400" i="1" dirty="0"/>
          </a:p>
          <a:p>
            <a:pPr marL="3776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i="1" dirty="0"/>
          </a:p>
          <a:p>
            <a:pPr marL="37761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 dirty="0"/>
              <a:t>* Thanks to Professor Church for the initial </a:t>
            </a:r>
            <a:r>
              <a:rPr lang="en-US" i="1" dirty="0"/>
              <a:t>i</a:t>
            </a:r>
            <a:r>
              <a:rPr lang="en-US" sz="2400" i="1" dirty="0"/>
              <a:t>dea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56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Salmonella – </a:t>
            </a:r>
            <a:r>
              <a:rPr lang="en-US" sz="3600" i="1" dirty="0"/>
              <a:t>Not Enough WHO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4C64-28CA-E533-4CEE-F8D716C01FF2}"/>
              </a:ext>
            </a:extLst>
          </p:cNvPr>
          <p:cNvSpPr txBox="1"/>
          <p:nvPr/>
        </p:nvSpPr>
        <p:spPr>
          <a:xfrm>
            <a:off x="3414532" y="532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4D0D-E3F6-C1B0-9659-A94F301E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2" y="935761"/>
            <a:ext cx="7225612" cy="3894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6EEA46-BF8F-DD04-009E-78A8D25D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82" y="3478694"/>
            <a:ext cx="4492487" cy="28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3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Rabies – </a:t>
            </a:r>
            <a:r>
              <a:rPr lang="en-US" sz="3600" i="1" dirty="0"/>
              <a:t>Not Enough WHO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4C64-28CA-E533-4CEE-F8D716C01FF2}"/>
              </a:ext>
            </a:extLst>
          </p:cNvPr>
          <p:cNvSpPr txBox="1"/>
          <p:nvPr/>
        </p:nvSpPr>
        <p:spPr>
          <a:xfrm>
            <a:off x="3414532" y="532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68A53-0608-2BC9-139C-E806E499A6DD}"/>
              </a:ext>
            </a:extLst>
          </p:cNvPr>
          <p:cNvSpPr txBox="1"/>
          <p:nvPr/>
        </p:nvSpPr>
        <p:spPr>
          <a:xfrm>
            <a:off x="3935392" y="509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10ACB-F862-9058-6129-82A85CBA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6" y="796614"/>
            <a:ext cx="7173912" cy="443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5ADE7-FC96-D1B8-742E-B4E6E1CF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063" y="3517204"/>
            <a:ext cx="4502425" cy="30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EF3B-5326-D07D-4799-93123153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65BF-41B3-1F71-1AB4-EFF068BB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start of a rise to a peak as opposed to just peaks</a:t>
            </a:r>
          </a:p>
          <a:p>
            <a:r>
              <a:rPr lang="en-US" dirty="0"/>
              <a:t>Identify trends at an extremely granular level </a:t>
            </a:r>
          </a:p>
          <a:p>
            <a:pPr marL="0" indent="0">
              <a:buNone/>
            </a:pPr>
            <a:r>
              <a:rPr lang="en-US" sz="1800" i="1" dirty="0"/>
              <a:t>(such as graphs for each disease, each year, weekly. Or on a daily basis at a weeklong scale)</a:t>
            </a:r>
          </a:p>
          <a:p>
            <a:r>
              <a:rPr lang="en-US" dirty="0"/>
              <a:t>Get politicians/world health experts to corroborate information beyond just the numbers</a:t>
            </a:r>
          </a:p>
        </p:txBody>
      </p:sp>
    </p:spTree>
    <p:extLst>
      <p:ext uri="{BB962C8B-B14F-4D97-AF65-F5344CB8AC3E}">
        <p14:creationId xmlns:p14="http://schemas.microsoft.com/office/powerpoint/2010/main" val="154055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E5DB-4CB1-CED6-1C63-58CEB36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F14A-B41C-4BED-F783-76950E47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5166"/>
            <a:ext cx="10722932" cy="53544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2000" dirty="0"/>
              <a:t>Avian Flu (1915 records)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Monthly: 1 Medium Potential Discrepancy (Q4 2005)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Weekly* :  1 Strong Potential Discrepancy (Q1 2007)</a:t>
            </a:r>
          </a:p>
          <a:p>
            <a:pPr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2000" dirty="0"/>
              <a:t>Cholera (420 records)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Monthly : 1 Medium Potential Discrepancy (around 2000)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Weekly* : 1 Strong Potential Discrepancy (Jan 2009)</a:t>
            </a:r>
          </a:p>
          <a:p>
            <a:pPr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2000" dirty="0"/>
              <a:t>Meningitis (72 records)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Monthly : 1 Low Potential Discrepancy (2012)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Weekly* : 1 Low Potential Discrepancy (Q1 2009)</a:t>
            </a:r>
          </a:p>
          <a:p>
            <a:pPr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2000" dirty="0"/>
              <a:t>Plague (45 records)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Monthly : 1 Medium Potential Discrepancy (Q4 2017)</a:t>
            </a:r>
          </a:p>
          <a:p>
            <a:pPr marL="791280" lvl="1" indent="-342900">
              <a:lnSpc>
                <a:spcPct val="100000"/>
              </a:lnSpc>
              <a:spcBef>
                <a:spcPts val="1080"/>
              </a:spcBef>
              <a:buSzPts val="2400"/>
            </a:pPr>
            <a:r>
              <a:rPr lang="en-US" sz="1600" dirty="0"/>
              <a:t>Weekly* : Not enough WHO Data</a:t>
            </a:r>
          </a:p>
          <a:p>
            <a:r>
              <a:rPr lang="en-US" sz="2000" dirty="0"/>
              <a:t>West Nile (25), Salmonella (5), Rabies (0) didn’t have enough WHO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E8D2A-CE75-CFF0-5D75-27F2F531A5FF}"/>
              </a:ext>
            </a:extLst>
          </p:cNvPr>
          <p:cNvSpPr txBox="1"/>
          <p:nvPr/>
        </p:nvSpPr>
        <p:spPr>
          <a:xfrm>
            <a:off x="7261782" y="3467254"/>
            <a:ext cx="4144651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We do NOT have enough substantial evidence to 100% say that WHO is often delayed in its reporting.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</a:rPr>
              <a:t>* Note that weekly is only from 2007-2010</a:t>
            </a:r>
          </a:p>
        </p:txBody>
      </p:sp>
    </p:spTree>
    <p:extLst>
      <p:ext uri="{BB962C8B-B14F-4D97-AF65-F5344CB8AC3E}">
        <p14:creationId xmlns:p14="http://schemas.microsoft.com/office/powerpoint/2010/main" val="1156647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0D9F-8DB4-AADA-342E-C2EB442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Plague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2F9-85E4-642B-C387-19DD38C42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Monthly</a:t>
            </a:r>
          </a:p>
          <a:p>
            <a:r>
              <a:rPr lang="en-US" dirty="0"/>
              <a:t>2005 seems to check out, not much other data pre 2017</a:t>
            </a:r>
          </a:p>
          <a:p>
            <a:r>
              <a:rPr lang="en-US" dirty="0"/>
              <a:t> October 2017 they had the same peak, but </a:t>
            </a:r>
            <a:r>
              <a:rPr lang="en-US" dirty="0" err="1"/>
              <a:t>Promed</a:t>
            </a:r>
            <a:r>
              <a:rPr lang="en-US" dirty="0"/>
              <a:t> had another peak a month prior that WHO did not</a:t>
            </a:r>
          </a:p>
          <a:p>
            <a:r>
              <a:rPr lang="en-US" dirty="0"/>
              <a:t>Not enough data after 2017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D745-BF27-B062-D254-CEAC7A5AA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Weekly (2007-2010)</a:t>
            </a:r>
          </a:p>
          <a:p>
            <a:r>
              <a:rPr lang="en-US" dirty="0"/>
              <a:t>Not enough WHO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0951-ED7D-ABB5-4896-1F05098D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731B-360A-AD1A-60B7-73D440C1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0"/>
              </a:spcBef>
              <a:buSzPts val="2400"/>
            </a:pPr>
            <a:r>
              <a:rPr lang="en-US" sz="2400" u="sng" dirty="0"/>
              <a:t>Northeastern Discovery Cluster</a:t>
            </a:r>
            <a:r>
              <a:rPr lang="en-US" sz="2400" dirty="0"/>
              <a:t>: </a:t>
            </a:r>
            <a:endParaRPr lang="en-US" sz="1600" dirty="0"/>
          </a:p>
          <a:p>
            <a:pPr marL="791280" lvl="1" indent="-342900">
              <a:lnSpc>
                <a:spcPct val="150000"/>
              </a:lnSpc>
              <a:spcBef>
                <a:spcPts val="1080"/>
              </a:spcBef>
              <a:buSzPts val="2400"/>
            </a:pPr>
            <a:r>
              <a:rPr lang="en-US" sz="2200" dirty="0"/>
              <a:t>“deltas” (who and </a:t>
            </a:r>
            <a:r>
              <a:rPr lang="en-US" sz="2200" dirty="0" err="1"/>
              <a:t>promed</a:t>
            </a:r>
            <a:r>
              <a:rPr lang="en-US" sz="2200" dirty="0"/>
              <a:t> links)</a:t>
            </a:r>
          </a:p>
          <a:p>
            <a:pPr marL="791280" lvl="1" indent="-342900">
              <a:lnSpc>
                <a:spcPct val="150000"/>
              </a:lnSpc>
              <a:spcBef>
                <a:spcPts val="1080"/>
              </a:spcBef>
              <a:buSzPts val="2400"/>
            </a:pPr>
            <a:r>
              <a:rPr lang="en-US" sz="2200" dirty="0"/>
              <a:t>“ids” summary of </a:t>
            </a:r>
            <a:r>
              <a:rPr lang="en-US" sz="2200" dirty="0" err="1"/>
              <a:t>promed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1080"/>
              </a:spcBef>
              <a:buSzPts val="2400"/>
            </a:pPr>
            <a:r>
              <a:rPr lang="en-US" sz="2400" u="sng" dirty="0"/>
              <a:t>Goal</a:t>
            </a:r>
            <a:r>
              <a:rPr lang="en-US" sz="2400" dirty="0"/>
              <a:t>: Use dataset to determine if there is a delta between </a:t>
            </a:r>
            <a:r>
              <a:rPr lang="en-US" sz="2400" dirty="0" err="1"/>
              <a:t>Promed’s</a:t>
            </a:r>
            <a:r>
              <a:rPr lang="en-US" sz="2400" dirty="0"/>
              <a:t> crowdsourced reporting of a certain disease incident and WHO’s official reporting of a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7F4B-9374-D2DC-D8A3-DEA47E9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Promed</a:t>
            </a:r>
            <a:r>
              <a:rPr lang="en-US" dirty="0"/>
              <a:t>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CD65-76B7-49B9-90B6-7791569D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7794002" cy="3325570"/>
          </a:xfrm>
        </p:spPr>
        <p:txBody>
          <a:bodyPr>
            <a:normAutofit/>
          </a:bodyPr>
          <a:lstStyle/>
          <a:p>
            <a:r>
              <a:rPr lang="en-US" sz="2400" dirty="0"/>
              <a:t>Reg Ex within “subject” field to find top 20 relevant subjects</a:t>
            </a:r>
          </a:p>
          <a:p>
            <a:r>
              <a:rPr lang="en-US" sz="2400" dirty="0"/>
              <a:t>Split Date appropriately</a:t>
            </a:r>
          </a:p>
          <a:p>
            <a:r>
              <a:rPr lang="en-US" sz="2400" dirty="0"/>
              <a:t>Grouped into various </a:t>
            </a:r>
            <a:r>
              <a:rPr lang="en-US" sz="2400" dirty="0" err="1"/>
              <a:t>dataframes</a:t>
            </a:r>
            <a:r>
              <a:rPr lang="en-US" sz="2400" dirty="0"/>
              <a:t> for 8 diseases</a:t>
            </a:r>
          </a:p>
          <a:p>
            <a:r>
              <a:rPr lang="en-US" sz="2400" dirty="0"/>
              <a:t>40k+ Total Records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51D7E-059C-A9CD-67A5-30F560F23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664" y="510314"/>
            <a:ext cx="1909125" cy="464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12B61-9CC3-5F0A-79F0-0DCD5CF4C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41" y="5296384"/>
            <a:ext cx="6056919" cy="1025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B653F-ECD5-C6C1-C60D-4E3A84042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16" y="4877455"/>
            <a:ext cx="3632685" cy="14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9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B3BC-35F9-F676-E957-358ABE8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80A0-01C3-9E83-4D3F-34C6B094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7406"/>
            <a:ext cx="10722932" cy="4351338"/>
          </a:xfrm>
        </p:spPr>
        <p:txBody>
          <a:bodyPr/>
          <a:lstStyle/>
          <a:p>
            <a:r>
              <a:rPr lang="en-US" dirty="0"/>
              <a:t>~6k Total Records</a:t>
            </a:r>
          </a:p>
          <a:p>
            <a:r>
              <a:rPr lang="en-US" dirty="0"/>
              <a:t>Utilized delta dataset to associate WHO links with subjects from </a:t>
            </a:r>
            <a:r>
              <a:rPr lang="en-US" dirty="0" err="1"/>
              <a:t>Promed</a:t>
            </a:r>
            <a:r>
              <a:rPr lang="en-US" dirty="0"/>
              <a:t> “ids” (Merged based on UID of </a:t>
            </a:r>
            <a:r>
              <a:rPr lang="en-US" dirty="0" err="1"/>
              <a:t>Promed</a:t>
            </a:r>
            <a:r>
              <a:rPr lang="en-US" dirty="0"/>
              <a:t> link)</a:t>
            </a:r>
          </a:p>
          <a:p>
            <a:r>
              <a:rPr lang="en-US" dirty="0"/>
              <a:t>Split into appropriate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FA1DF-1002-DA52-243E-F03F6C1A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28" y="3765715"/>
            <a:ext cx="6738791" cy="1448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5A915-A98C-E1FF-DAC2-77457FC0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841" y="3786297"/>
            <a:ext cx="2553291" cy="128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85275C-5C41-4612-DDA3-40BDB63C3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636" y="5291693"/>
            <a:ext cx="3313700" cy="1294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715E5-5190-0292-588B-D95BA92BE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28" y="5338309"/>
            <a:ext cx="7293918" cy="12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52EB-1F50-FA22-8792-4B678E46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|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2B5C-FD15-0265-8BB5-B85E9CEA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into disease: </a:t>
            </a:r>
            <a:r>
              <a:rPr lang="en-US" dirty="0" err="1"/>
              <a:t>dataframe</a:t>
            </a:r>
            <a:r>
              <a:rPr lang="en-US" dirty="0"/>
              <a:t> mapping for both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data into 2 timeseries intervals (monthly across all time, weekly from 2007-2010)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5 top peaks from each subset for each disease from each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compare deltas </a:t>
            </a:r>
          </a:p>
        </p:txBody>
      </p:sp>
    </p:spTree>
    <p:extLst>
      <p:ext uri="{BB962C8B-B14F-4D97-AF65-F5344CB8AC3E}">
        <p14:creationId xmlns:p14="http://schemas.microsoft.com/office/powerpoint/2010/main" val="199078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Avian Flu Monthly</a:t>
            </a:r>
          </a:p>
        </p:txBody>
      </p:sp>
      <p:pic>
        <p:nvPicPr>
          <p:cNvPr id="1025" name="Picture 1" descr="page18image23252432">
            <a:extLst>
              <a:ext uri="{FF2B5EF4-FFF2-40B4-BE49-F238E27FC236}">
                <a16:creationId xmlns:a16="http://schemas.microsoft.com/office/drawing/2014/main" id="{216763D5-289E-38F2-A925-A53DF069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0" y="1252966"/>
            <a:ext cx="5580198" cy="35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55369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92113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F6013-0E0E-55F2-9DC6-EA029D8DD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45"/>
          <a:stretch/>
        </p:blipFill>
        <p:spPr>
          <a:xfrm>
            <a:off x="3455359" y="5078720"/>
            <a:ext cx="5117697" cy="1643515"/>
          </a:xfrm>
          <a:prstGeom prst="rect">
            <a:avLst/>
          </a:prstGeom>
        </p:spPr>
      </p:pic>
      <p:pic>
        <p:nvPicPr>
          <p:cNvPr id="1026" name="Picture 2" descr="page26image23234384">
            <a:extLst>
              <a:ext uri="{FF2B5EF4-FFF2-40B4-BE49-F238E27FC236}">
                <a16:creationId xmlns:a16="http://schemas.microsoft.com/office/drawing/2014/main" id="{E5A08129-E998-EA7A-8C36-730229FB3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84" y="1252966"/>
            <a:ext cx="5574848" cy="35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B74-1844-F1EC-0E5C-F5EDDC4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-151710"/>
            <a:ext cx="10722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Avian Flu Weekly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EDB0-8579-BC49-8785-B281DCF38095}"/>
              </a:ext>
            </a:extLst>
          </p:cNvPr>
          <p:cNvSpPr txBox="1">
            <a:spLocks/>
          </p:cNvSpPr>
          <p:nvPr/>
        </p:nvSpPr>
        <p:spPr>
          <a:xfrm>
            <a:off x="437322" y="736513"/>
            <a:ext cx="2030929" cy="49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Promed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AB0C20-3E37-F62B-11B6-2B072B0615D3}"/>
              </a:ext>
            </a:extLst>
          </p:cNvPr>
          <p:cNvSpPr txBox="1">
            <a:spLocks/>
          </p:cNvSpPr>
          <p:nvPr/>
        </p:nvSpPr>
        <p:spPr>
          <a:xfrm>
            <a:off x="6542127" y="673257"/>
            <a:ext cx="2030929" cy="62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F6013-0E0E-55F2-9DC6-EA029D8DD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79"/>
          <a:stretch/>
        </p:blipFill>
        <p:spPr>
          <a:xfrm>
            <a:off x="3476596" y="5203596"/>
            <a:ext cx="4712287" cy="1484522"/>
          </a:xfrm>
          <a:prstGeom prst="rect">
            <a:avLst/>
          </a:prstGeom>
        </p:spPr>
      </p:pic>
      <p:pic>
        <p:nvPicPr>
          <p:cNvPr id="2049" name="Picture 1" descr="page18image23259296">
            <a:extLst>
              <a:ext uri="{FF2B5EF4-FFF2-40B4-BE49-F238E27FC236}">
                <a16:creationId xmlns:a16="http://schemas.microsoft.com/office/drawing/2014/main" id="{74146B18-E8C5-4068-4543-7CC8C0E8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4" y="1297365"/>
            <a:ext cx="5698860" cy="36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26image23240208">
            <a:extLst>
              <a:ext uri="{FF2B5EF4-FFF2-40B4-BE49-F238E27FC236}">
                <a16:creationId xmlns:a16="http://schemas.microsoft.com/office/drawing/2014/main" id="{A9E6A07D-84A8-E220-EC1C-7700C39F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20" y="1297364"/>
            <a:ext cx="5698860" cy="36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0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0D9F-8DB4-AADA-342E-C2EB442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Avian Flu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2F9-85E4-642B-C387-19DD38C42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Monthly</a:t>
            </a:r>
          </a:p>
          <a:p>
            <a:r>
              <a:rPr lang="en-US" dirty="0"/>
              <a:t>Feb 2004 Peak checks out</a:t>
            </a:r>
          </a:p>
          <a:p>
            <a:r>
              <a:rPr lang="en-US" dirty="0"/>
              <a:t>Late 2005 Peak exists in </a:t>
            </a:r>
            <a:r>
              <a:rPr lang="en-US" dirty="0" err="1"/>
              <a:t>Promed</a:t>
            </a:r>
            <a:r>
              <a:rPr lang="en-US" dirty="0"/>
              <a:t> but not WHO, but we were seeing a general upwards trend still</a:t>
            </a:r>
          </a:p>
          <a:p>
            <a:r>
              <a:rPr lang="en-US" dirty="0"/>
              <a:t>Jan 2006 Peak Checks out</a:t>
            </a:r>
          </a:p>
          <a:p>
            <a:r>
              <a:rPr lang="en-US" dirty="0"/>
              <a:t>April 2013 Peaks is exact same day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D745-BF27-B062-D254-CEAC7A5AA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Weekly (2007-2010)</a:t>
            </a:r>
          </a:p>
          <a:p>
            <a:r>
              <a:rPr lang="en-US" dirty="0"/>
              <a:t>Q1 2007, </a:t>
            </a:r>
            <a:r>
              <a:rPr lang="en-US" dirty="0" err="1"/>
              <a:t>Promed</a:t>
            </a:r>
            <a:r>
              <a:rPr lang="en-US" dirty="0"/>
              <a:t> peaks a couple weeks before WHO</a:t>
            </a:r>
          </a:p>
          <a:p>
            <a:r>
              <a:rPr lang="en-US" dirty="0"/>
              <a:t>June 2007 checks out</a:t>
            </a:r>
          </a:p>
          <a:p>
            <a:r>
              <a:rPr lang="en-US" dirty="0"/>
              <a:t>Jan 2009 checks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693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763</Words>
  <Application>Microsoft Macintosh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Posterama</vt:lpstr>
      <vt:lpstr>SineVTI</vt:lpstr>
      <vt:lpstr>CS 7290 Final Project Presentation</vt:lpstr>
      <vt:lpstr>Project Background</vt:lpstr>
      <vt:lpstr>Dataset</vt:lpstr>
      <vt:lpstr>Promed Data Processing</vt:lpstr>
      <vt:lpstr>WHO Data Processing</vt:lpstr>
      <vt:lpstr>Time Series Analysis | Steps</vt:lpstr>
      <vt:lpstr>Avian Flu Monthly</vt:lpstr>
      <vt:lpstr>Avian Flu Weekly</vt:lpstr>
      <vt:lpstr>Avian Flu Results</vt:lpstr>
      <vt:lpstr>Cholera Monthly</vt:lpstr>
      <vt:lpstr>Cholera Weekly</vt:lpstr>
      <vt:lpstr>Cholera Results</vt:lpstr>
      <vt:lpstr>Meningitis Monthly</vt:lpstr>
      <vt:lpstr>Meningitis Weekly</vt:lpstr>
      <vt:lpstr>Meningitis Results</vt:lpstr>
      <vt:lpstr>Plague Monthly</vt:lpstr>
      <vt:lpstr>Plague Weekly – Not Enough WHO Data</vt:lpstr>
      <vt:lpstr>Plague Results</vt:lpstr>
      <vt:lpstr>West Nile virus – Not Enough WHO Data</vt:lpstr>
      <vt:lpstr>Salmonella – Not Enough WHO Data</vt:lpstr>
      <vt:lpstr>Rabies – Not Enough WHO Data</vt:lpstr>
      <vt:lpstr>Future Expansions</vt:lpstr>
      <vt:lpstr>Analysis Summary</vt:lpstr>
      <vt:lpstr>Plague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7290 Final Project Presentation</dc:title>
  <dc:creator>Nickhil Tekwani</dc:creator>
  <cp:lastModifiedBy>Nickhil Tekwani</cp:lastModifiedBy>
  <cp:revision>7</cp:revision>
  <dcterms:created xsi:type="dcterms:W3CDTF">2023-04-27T08:04:21Z</dcterms:created>
  <dcterms:modified xsi:type="dcterms:W3CDTF">2023-04-27T12:08:32Z</dcterms:modified>
</cp:coreProperties>
</file>