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Sorts Mill Goudy" panose="020B0604020202020204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ivI3dPHADeojs7CF9WBiBtWeA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24" autoAdjust="0"/>
  </p:normalViewPr>
  <p:slideViewPr>
    <p:cSldViewPr snapToGrid="0">
      <p:cViewPr varScale="1">
        <p:scale>
          <a:sx n="96" d="100"/>
          <a:sy n="96" d="100"/>
        </p:scale>
        <p:origin x="11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236f938741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politically sensitive countries are those with known political tensions, conflicts, or other issues that may affect the WHO's ability to make timely announcements.</a:t>
            </a:r>
            <a:endParaRPr/>
          </a:p>
        </p:txBody>
      </p:sp>
      <p:sp>
        <p:nvSpPr>
          <p:cNvPr id="216" name="Google Shape;216;g2236f93874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36f938741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observe that the average difference in days between WHO and </a:t>
            </a:r>
            <a:r>
              <a:rPr lang="en-US" sz="105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ProMED</a:t>
            </a:r>
            <a:r>
              <a:rPr lang="en-US" sz="10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announcements is 6101 days for non-sensitive countries and 6428 days for sensitive countries.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difference between these two averages is around </a:t>
            </a:r>
            <a:r>
              <a:rPr lang="en-US" sz="1050" b="1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327 days</a:t>
            </a:r>
            <a:r>
              <a:rPr lang="en-US" sz="10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indicating that there might be a delay in WHO announcements for politically sensitive countries compared to non-sensitive ones.</a:t>
            </a:r>
            <a:endParaRPr dirty="0"/>
          </a:p>
        </p:txBody>
      </p:sp>
      <p:sp>
        <p:nvSpPr>
          <p:cNvPr id="222" name="Google Shape;222;g2236f93874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36f938741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Threading: </a:t>
            </a:r>
            <a:r>
              <a:rPr lang="en-US" sz="1400" i="1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 are lots of updates over time, as the same issue is reported again and again.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i="1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makes it hard to address rumors like the one again because it is very likely that the same issue is being reported many times by both sources.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i="1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Deep Learning model may happen to find a match between one pair of these announcements, but that doesn’t really address the rumor if they are not related to the exact same announcement.</a:t>
            </a:r>
            <a:endParaRPr sz="1400" i="1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i="1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2236f93874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36f938741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2236f93874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2356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i="1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Who posts outbreaks of contagious diseases around the world over the last 30 years.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i="1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i="1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WHO is an official organization with a mandate to do this.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i="1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Promed</a:t>
            </a:r>
            <a:r>
              <a:rPr lang="en-US" sz="1050" i="1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 crowd-sourced alternative that issues more announcements.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i="1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i="1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 have been some rumors that WHO may be slow to make announcements if they are politically inconvenient. It is possible that crowd-sourced alternatives could scoop official sources. We would like to compare and contrast these two sources to address such rumors.</a:t>
            </a:r>
            <a:endParaRPr dirty="0"/>
          </a:p>
        </p:txBody>
      </p:sp>
      <p:sp>
        <p:nvSpPr>
          <p:cNvPr id="182" name="Google Shape;1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36f938741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236f9387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36f938741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 mean difference in days is approximately 6072, which indicates that there are significant differences between the announcement dates of WHO and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ProMED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in the dataset.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However, this number is affected by extreme values, as the standard deviation is quite large (8200).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 median difference in days is 296, which implies that at least 50% of the dataset has a difference in days of 296 or less. This suggests that a considerable proportion of the announcements are made within a relatively short time frame.</a:t>
            </a:r>
            <a:endParaRPr dirty="0"/>
          </a:p>
        </p:txBody>
      </p:sp>
      <p:sp>
        <p:nvSpPr>
          <p:cNvPr id="194" name="Google Shape;194;g2236f93874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236f938741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 correlation coefficients show that there is a weak negative correlation between the "Difference in Days" and "cosine" columns (-0.137724).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This indicates that there is a slight tendency for announcements with higher cosine similarity (more similar) to have smaller differences in days between them.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However, this relationship is quite weak and should not be considered a strong predictor yet</a:t>
            </a:r>
            <a:endParaRPr dirty="0"/>
          </a:p>
        </p:txBody>
      </p:sp>
      <p:sp>
        <p:nvSpPr>
          <p:cNvPr id="201" name="Google Shape;201;g2236f93874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36f938741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2236f93874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Sorts Mill Goudy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rts Mill Goudy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4855633" y="609600"/>
            <a:ext cx="6411924" cy="50800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913795" y="2673351"/>
            <a:ext cx="3706889" cy="30162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 descr="Slate-V2-H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orts Mill Goudy"/>
              <a:buNone/>
              <a:defRPr sz="32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>
            <a:spLocks noGrp="1"/>
          </p:cNvSpPr>
          <p:nvPr>
            <p:ph type="pic" idx="2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1473698" y="2679699"/>
            <a:ext cx="4588094" cy="31356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 descr="Slate-V2-H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rts Mill Goudy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>
            <a:spLocks noGrp="1"/>
          </p:cNvSpPr>
          <p:nvPr>
            <p:ph type="pic" idx="2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913795" y="5247728"/>
            <a:ext cx="10353762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orts Mill Goudy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2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2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Sorts Mill Goudy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“</a:t>
            </a:r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Sorts Mill Goudy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orts Mill Goudy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sz="22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2"/>
          </p:nvPr>
        </p:nvSpPr>
        <p:spPr>
          <a:xfrm>
            <a:off x="91379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3"/>
          </p:nvPr>
        </p:nvSpPr>
        <p:spPr>
          <a:xfrm>
            <a:off x="4446711" y="1885949"/>
            <a:ext cx="3300984" cy="7647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sz="22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4"/>
          </p:nvPr>
        </p:nvSpPr>
        <p:spPr>
          <a:xfrm>
            <a:off x="444143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5"/>
          </p:nvPr>
        </p:nvSpPr>
        <p:spPr>
          <a:xfrm>
            <a:off x="7966572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sz="22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6"/>
          </p:nvPr>
        </p:nvSpPr>
        <p:spPr>
          <a:xfrm>
            <a:off x="7966572" y="2768110"/>
            <a:ext cx="3300984" cy="302308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5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39" name="Google Shape;139;p25"/>
          <p:cNvSpPr>
            <a:spLocks noGrp="1"/>
          </p:cNvSpPr>
          <p:nvPr>
            <p:ph type="pic" idx="2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40" name="Google Shape;140;p25"/>
          <p:cNvSpPr txBox="1">
            <a:spLocks noGrp="1"/>
          </p:cNvSpPr>
          <p:nvPr>
            <p:ph type="body" idx="3"/>
          </p:nvPr>
        </p:nvSpPr>
        <p:spPr>
          <a:xfrm>
            <a:off x="913795" y="4572443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4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25"/>
          <p:cNvSpPr>
            <a:spLocks noGrp="1"/>
          </p:cNvSpPr>
          <p:nvPr>
            <p:ph type="pic" idx="5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43" name="Google Shape;143;p25"/>
          <p:cNvSpPr txBox="1">
            <a:spLocks noGrp="1"/>
          </p:cNvSpPr>
          <p:nvPr>
            <p:ph type="body" idx="6"/>
          </p:nvPr>
        </p:nvSpPr>
        <p:spPr>
          <a:xfrm>
            <a:off x="4441435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7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45" name="Google Shape;145;p25"/>
          <p:cNvSpPr>
            <a:spLocks noGrp="1"/>
          </p:cNvSpPr>
          <p:nvPr>
            <p:ph type="pic" idx="8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46" name="Google Shape;146;p25"/>
          <p:cNvSpPr txBox="1">
            <a:spLocks noGrp="1"/>
          </p:cNvSpPr>
          <p:nvPr>
            <p:ph type="body" idx="9"/>
          </p:nvPr>
        </p:nvSpPr>
        <p:spPr>
          <a:xfrm>
            <a:off x="7966572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Sorts Mill Goudy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4856841" cy="36226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2"/>
          </p:nvPr>
        </p:nvSpPr>
        <p:spPr>
          <a:xfrm>
            <a:off x="6410716" y="2076451"/>
            <a:ext cx="4856841" cy="36226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795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5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38357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2"/>
          </p:nvPr>
        </p:nvSpPr>
        <p:spPr>
          <a:xfrm>
            <a:off x="1046013" y="2702103"/>
            <a:ext cx="4764764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3"/>
          </p:nvPr>
        </p:nvSpPr>
        <p:spPr>
          <a:xfrm>
            <a:off x="6363166" y="1855152"/>
            <a:ext cx="4779582" cy="6924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4"/>
          </p:nvPr>
        </p:nvSpPr>
        <p:spPr>
          <a:xfrm>
            <a:off x="6363167" y="2702103"/>
            <a:ext cx="4779581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  <a:defRPr sz="4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835" algn="l" rtl="0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610"/>
              <a:buFont typeface="Noto Sans Symbols"/>
              <a:buChar char="◈"/>
              <a:defRPr sz="23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914400" marR="0" lvl="1" indent="-32194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70"/>
              <a:buFont typeface="Noto Sans Symbols"/>
              <a:buChar char="🞚"/>
              <a:defRPr sz="21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1371600" marR="0" lvl="2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🞚"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  <a:defRPr sz="4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835" algn="l" rtl="0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610"/>
              <a:buFont typeface="Noto Sans Symbols"/>
              <a:buChar char="◈"/>
              <a:defRPr sz="23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914400" marR="0" lvl="1" indent="-32194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70"/>
              <a:buFont typeface="Noto Sans Symbols"/>
              <a:buChar char="🞚"/>
              <a:defRPr sz="21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1371600" marR="0" lvl="2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🞚"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"/>
          <p:cNvSpPr/>
          <p:nvPr/>
        </p:nvSpPr>
        <p:spPr>
          <a:xfrm rot="5400000">
            <a:off x="7131809" y="1385982"/>
            <a:ext cx="4031414" cy="4100418"/>
          </a:xfrm>
          <a:custGeom>
            <a:avLst/>
            <a:gdLst/>
            <a:ahLst/>
            <a:cxnLst/>
            <a:rect l="l" t="t" r="r" b="b"/>
            <a:pathLst>
              <a:path w="1601" h="696" extrusionOk="0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381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endParaRPr sz="1800" b="0" i="0" u="none" strike="noStrike" cap="none">
              <a:solidFill>
                <a:srgbClr val="FFFFFF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56" name="Google Shape;156;p1"/>
          <p:cNvSpPr txBox="1"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</a:pPr>
            <a:r>
              <a:rPr lang="en-US" sz="4000"/>
              <a:t>Project Midpoint Checkpoint</a:t>
            </a:r>
            <a:endParaRPr/>
          </a:p>
        </p:txBody>
      </p:sp>
      <p:sp>
        <p:nvSpPr>
          <p:cNvPr id="157" name="Google Shape;157;p1"/>
          <p:cNvSpPr txBox="1"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None/>
            </a:pPr>
            <a:r>
              <a:rPr lang="en-US" sz="2300"/>
              <a:t>Nickhil Tekwani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None/>
            </a:pPr>
            <a:r>
              <a:rPr lang="en-US"/>
              <a:t>CS7290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36f938741_0_39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Event Analysis by Country || Part 2</a:t>
            </a:r>
            <a:endParaRPr/>
          </a:p>
        </p:txBody>
      </p:sp>
      <p:sp>
        <p:nvSpPr>
          <p:cNvPr id="219" name="Google Shape;219;g2236f938741_0_39"/>
          <p:cNvSpPr txBox="1">
            <a:spLocks noGrp="1"/>
          </p:cNvSpPr>
          <p:nvPr>
            <p:ph type="body" idx="1"/>
          </p:nvPr>
        </p:nvSpPr>
        <p:spPr>
          <a:xfrm>
            <a:off x="913795" y="1562100"/>
            <a:ext cx="10353900" cy="4686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78390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2400"/>
              <a:buChar char="◈"/>
            </a:pPr>
            <a:r>
              <a:rPr lang="en-US" sz="2400" dirty="0"/>
              <a:t>Categorized countries as “politically sensitive”</a:t>
            </a:r>
          </a:p>
          <a:p>
            <a:pPr marL="800100" lvl="1" indent="-378390">
              <a:lnSpc>
                <a:spcPct val="150000"/>
              </a:lnSpc>
              <a:spcBef>
                <a:spcPts val="1080"/>
              </a:spcBef>
              <a:buSzPts val="2400"/>
              <a:buChar char="◈"/>
            </a:pPr>
            <a:r>
              <a:rPr lang="en-US" sz="2200" dirty="0"/>
              <a:t>['China', 'Russia', 'Iran', 'North Korea', 'Saudi Arabia', 'Syria', 'Venezuela', 'Myanmar', 'Cuba', 'Sudan', 'Iraq', 'Afghanistan', 'Yemen', 'Libya', 'Zimbabwe']</a:t>
            </a:r>
            <a:endParaRPr sz="2200" dirty="0"/>
          </a:p>
          <a:p>
            <a:pPr marL="342900" lvl="0" indent="-378390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2400"/>
              <a:buChar char="◈"/>
            </a:pPr>
            <a:r>
              <a:rPr lang="en-US" sz="2400" dirty="0"/>
              <a:t>Rest of the 86 were in “non sensitive” bucket</a:t>
            </a:r>
            <a:endParaRPr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36f938741_0_48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Event Analysis by Country || Part 3</a:t>
            </a:r>
            <a:endParaRPr/>
          </a:p>
        </p:txBody>
      </p:sp>
      <p:sp>
        <p:nvSpPr>
          <p:cNvPr id="225" name="Google Shape;225;g2236f938741_0_48"/>
          <p:cNvSpPr txBox="1">
            <a:spLocks noGrp="1"/>
          </p:cNvSpPr>
          <p:nvPr>
            <p:ph type="body" idx="1"/>
          </p:nvPr>
        </p:nvSpPr>
        <p:spPr>
          <a:xfrm>
            <a:off x="913795" y="1562100"/>
            <a:ext cx="10353900" cy="4686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78390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2400"/>
              <a:buChar char="◈"/>
            </a:pPr>
            <a:r>
              <a:rPr lang="en-US" sz="2400" dirty="0"/>
              <a:t>Calculate the average difference in days for politically sensitive and non-sensitive countries</a:t>
            </a:r>
          </a:p>
          <a:p>
            <a:pPr marL="800100" lvl="1" indent="-378390">
              <a:lnSpc>
                <a:spcPct val="150000"/>
              </a:lnSpc>
              <a:spcBef>
                <a:spcPts val="1080"/>
              </a:spcBef>
              <a:buSzPts val="2400"/>
              <a:buChar char="◈"/>
            </a:pPr>
            <a:r>
              <a:rPr lang="en-US" sz="2200" dirty="0"/>
              <a:t>327 Day Difference</a:t>
            </a:r>
            <a:endParaRPr sz="2200" dirty="0"/>
          </a:p>
        </p:txBody>
      </p:sp>
      <p:pic>
        <p:nvPicPr>
          <p:cNvPr id="226" name="Google Shape;226;g2236f938741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950" y="2261400"/>
            <a:ext cx="5922224" cy="419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Preliminary Conclusion</a:t>
            </a:r>
            <a:endParaRPr/>
          </a:p>
        </p:txBody>
      </p:sp>
      <p:sp>
        <p:nvSpPr>
          <p:cNvPr id="232" name="Google Shape;232;p6"/>
          <p:cNvSpPr txBox="1">
            <a:spLocks noGrp="1"/>
          </p:cNvSpPr>
          <p:nvPr>
            <p:ph type="body" idx="1"/>
          </p:nvPr>
        </p:nvSpPr>
        <p:spPr>
          <a:xfrm>
            <a:off x="913795" y="1562100"/>
            <a:ext cx="10353900" cy="4686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2900" lvl="0" indent="-344100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ct val="100000"/>
              <a:buChar char="◈"/>
            </a:pPr>
            <a:r>
              <a:rPr lang="en-US" sz="2400" dirty="0"/>
              <a:t># of Days between WHO/</a:t>
            </a:r>
            <a:r>
              <a:rPr lang="en-US" sz="2400" dirty="0" err="1"/>
              <a:t>Promed</a:t>
            </a:r>
            <a:r>
              <a:rPr lang="en-US" sz="2400" dirty="0"/>
              <a:t> for Politically Sensitive Countries: </a:t>
            </a:r>
            <a:r>
              <a:rPr lang="en-US" sz="2658" u="sng" dirty="0"/>
              <a:t>6428 </a:t>
            </a:r>
            <a:endParaRPr sz="2658" u="sng" dirty="0"/>
          </a:p>
          <a:p>
            <a:pPr marL="342900" lvl="0" indent="-344100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ct val="100000"/>
              <a:buChar char="◈"/>
            </a:pPr>
            <a:r>
              <a:rPr lang="en-US" sz="2400" dirty="0"/>
              <a:t># of Days between WHO/</a:t>
            </a:r>
            <a:r>
              <a:rPr lang="en-US" sz="2400" dirty="0" err="1"/>
              <a:t>Promed</a:t>
            </a:r>
            <a:r>
              <a:rPr lang="en-US" sz="2400" dirty="0"/>
              <a:t> for Non Sensitive Countries: </a:t>
            </a:r>
            <a:r>
              <a:rPr lang="en-US" sz="2787" u="sng" dirty="0"/>
              <a:t>6101</a:t>
            </a:r>
            <a:r>
              <a:rPr lang="en-US" sz="2658" u="sng" dirty="0"/>
              <a:t> </a:t>
            </a:r>
          </a:p>
          <a:p>
            <a:pPr marL="800100" lvl="1" indent="-344100">
              <a:lnSpc>
                <a:spcPct val="150000"/>
              </a:lnSpc>
              <a:spcBef>
                <a:spcPts val="1080"/>
              </a:spcBef>
              <a:buSzPct val="100000"/>
              <a:buChar char="◈"/>
            </a:pPr>
            <a:r>
              <a:rPr lang="en-US" sz="2329" u="sng" dirty="0"/>
              <a:t>327</a:t>
            </a:r>
            <a:r>
              <a:rPr lang="en-US" sz="1941" dirty="0"/>
              <a:t> Day Difference indicates that WHO may delay announcements for politically sensitive countries</a:t>
            </a:r>
            <a:endParaRPr sz="1941" dirty="0"/>
          </a:p>
          <a:p>
            <a:pPr marL="342900" lvl="0" indent="-363150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ct val="100000"/>
              <a:buChar char="◈"/>
            </a:pPr>
            <a:r>
              <a:rPr lang="en-US" sz="2787" dirty="0"/>
              <a:t>To Further Confirm Findings:</a:t>
            </a:r>
          </a:p>
          <a:p>
            <a:pPr marL="800100" lvl="1" indent="-363150">
              <a:lnSpc>
                <a:spcPct val="150000"/>
              </a:lnSpc>
              <a:spcBef>
                <a:spcPts val="1080"/>
              </a:spcBef>
              <a:buSzPct val="100000"/>
              <a:buChar char="◈"/>
            </a:pPr>
            <a:r>
              <a:rPr lang="en-US" sz="2200" dirty="0"/>
              <a:t>Analyze rest of data set (only looked at first </a:t>
            </a:r>
            <a:r>
              <a:rPr lang="en-US" sz="2200" u="sng" dirty="0"/>
              <a:t>1000 of 6600</a:t>
            </a:r>
            <a:r>
              <a:rPr lang="en-US" sz="2200" dirty="0"/>
              <a:t>)</a:t>
            </a:r>
          </a:p>
          <a:p>
            <a:pPr marL="800100" lvl="1" indent="-363150">
              <a:lnSpc>
                <a:spcPct val="150000"/>
              </a:lnSpc>
              <a:spcBef>
                <a:spcPts val="1080"/>
              </a:spcBef>
              <a:buSzPct val="100000"/>
              <a:buChar char="◈"/>
            </a:pPr>
            <a:r>
              <a:rPr lang="en-US" sz="2400" dirty="0"/>
              <a:t>Investigate content of announcements to </a:t>
            </a:r>
            <a:r>
              <a:rPr lang="en-US" sz="2400" u="sng" dirty="0"/>
              <a:t>find systematic bias</a:t>
            </a:r>
            <a:r>
              <a:rPr lang="en-US" sz="2400" dirty="0"/>
              <a:t> by WHO</a:t>
            </a:r>
          </a:p>
          <a:p>
            <a:pPr marL="800100" lvl="1" indent="-363150">
              <a:lnSpc>
                <a:spcPct val="150000"/>
              </a:lnSpc>
              <a:spcBef>
                <a:spcPts val="1080"/>
              </a:spcBef>
              <a:buSzPct val="100000"/>
              <a:buChar char="◈"/>
            </a:pPr>
            <a:r>
              <a:rPr lang="en-US" sz="2400" u="sng" dirty="0"/>
              <a:t>Consider other factors </a:t>
            </a:r>
            <a:r>
              <a:rPr lang="en-US" sz="2400" dirty="0"/>
              <a:t>that may influence timing, such as:</a:t>
            </a:r>
            <a:endParaRPr sz="2400" dirty="0"/>
          </a:p>
          <a:p>
            <a:pPr marL="1026000" lvl="2" indent="-254100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ct val="100000"/>
              <a:buChar char="◈"/>
            </a:pPr>
            <a:r>
              <a:rPr lang="en-US" sz="2400" dirty="0"/>
              <a:t>Severity of the disease outbreak, country's infrastructure, or availability of reliable info</a:t>
            </a:r>
            <a:endParaRPr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36f938741_0_6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238" name="Google Shape;238;g2236f938741_0_61"/>
          <p:cNvSpPr txBox="1">
            <a:spLocks noGrp="1"/>
          </p:cNvSpPr>
          <p:nvPr>
            <p:ph type="body" idx="1"/>
          </p:nvPr>
        </p:nvSpPr>
        <p:spPr>
          <a:xfrm>
            <a:off x="913795" y="1562100"/>
            <a:ext cx="10353900" cy="4686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78390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2400"/>
              <a:buChar char="◈"/>
            </a:pPr>
            <a:r>
              <a:rPr lang="en-US" sz="2400"/>
              <a:t>Solve “threading” issue</a:t>
            </a:r>
            <a:endParaRPr sz="2400"/>
          </a:p>
          <a:p>
            <a:pPr marL="342900" lvl="0" indent="-378390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2400"/>
              <a:buChar char="◈"/>
            </a:pPr>
            <a:r>
              <a:rPr lang="en-US" sz="2400"/>
              <a:t>Dive deeper into how to actually define a “politically sensitive” region</a:t>
            </a:r>
            <a:endParaRPr sz="2400"/>
          </a:p>
          <a:p>
            <a:pPr marL="342900" lvl="0" indent="-378390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2400"/>
              <a:buChar char="◈"/>
            </a:pPr>
            <a:r>
              <a:rPr lang="en-US" sz="2400"/>
              <a:t>Compare other features besides country (related to nature of disease)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None/>
            </a:pPr>
            <a:endParaRPr sz="2400"/>
          </a:p>
          <a:p>
            <a:pPr marL="342900" lvl="0" indent="-378390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2400"/>
              <a:buChar char="◈"/>
            </a:pPr>
            <a:r>
              <a:rPr lang="en-US" sz="2400"/>
              <a:t>Run same analysis on all 6600 records </a:t>
            </a:r>
            <a:endParaRPr sz="2400"/>
          </a:p>
          <a:p>
            <a:pPr marL="342900" lvl="0" indent="-378390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2400"/>
              <a:buChar char="◈"/>
            </a:pPr>
            <a:r>
              <a:rPr lang="en-US" sz="2400"/>
              <a:t>Visualize results/EDA in a meaningful way (less numbers, more results)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36f938741_0_6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 dirty="0"/>
              <a:t>Conclusion Slide</a:t>
            </a:r>
            <a:endParaRPr dirty="0"/>
          </a:p>
        </p:txBody>
      </p:sp>
      <p:sp>
        <p:nvSpPr>
          <p:cNvPr id="238" name="Google Shape;238;g2236f938741_0_61"/>
          <p:cNvSpPr txBox="1">
            <a:spLocks noGrp="1"/>
          </p:cNvSpPr>
          <p:nvPr>
            <p:ph type="body" idx="1"/>
          </p:nvPr>
        </p:nvSpPr>
        <p:spPr>
          <a:xfrm>
            <a:off x="913795" y="1562100"/>
            <a:ext cx="10353900" cy="4686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517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◈"/>
            </a:pPr>
            <a:r>
              <a:rPr lang="en-US" sz="2400" u="sng" dirty="0"/>
              <a:t>Rumor</a:t>
            </a:r>
            <a:r>
              <a:rPr lang="en-US" sz="2400" dirty="0"/>
              <a:t>: WHO delays announcements regarding contagious diseases when it is politically inconvenient</a:t>
            </a:r>
          </a:p>
          <a:p>
            <a:pPr marL="342900" lvl="0" indent="-351720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2400"/>
              <a:buChar char="◈"/>
            </a:pPr>
            <a:r>
              <a:rPr lang="en-US" sz="2400" u="sng" dirty="0"/>
              <a:t>Research Question</a:t>
            </a:r>
            <a:r>
              <a:rPr lang="en-US" sz="2400" dirty="0"/>
              <a:t>: Is the World Health Organization (WHO) slower to make announcements for politically sensitive countries as compared to non-sensitive countries?</a:t>
            </a:r>
          </a:p>
          <a:p>
            <a:pPr marL="342900" lvl="0" indent="-351720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2400"/>
              <a:buChar char="◈"/>
            </a:pPr>
            <a:r>
              <a:rPr lang="en-US" sz="2400" u="sng" dirty="0"/>
              <a:t>Conclusion</a:t>
            </a:r>
            <a:r>
              <a:rPr lang="en-US" sz="2400" dirty="0"/>
              <a:t>: There are potential indications that the rumor is true</a:t>
            </a:r>
          </a:p>
          <a:p>
            <a:pPr marL="342900" lvl="0" indent="-351720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2400"/>
              <a:buChar char="◈"/>
            </a:pPr>
            <a:r>
              <a:rPr lang="en-US" sz="2400" u="sng" dirty="0"/>
              <a:t>Next Steps</a:t>
            </a:r>
            <a:r>
              <a:rPr lang="en-US" sz="2400" dirty="0"/>
              <a:t>: Consider more factors to make conclusion more robust</a:t>
            </a:r>
            <a:endParaRPr sz="2400" dirty="0"/>
          </a:p>
          <a:p>
            <a:pPr marL="342900" lvl="0" indent="-378390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2400"/>
              <a:buChar char="◈"/>
            </a:pP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0765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endParaRPr sz="1800" b="0" i="0" u="none" strike="noStrike" cap="none">
              <a:solidFill>
                <a:srgbClr val="FFFFFF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64" name="Google Shape;164;p2"/>
          <p:cNvPicPr preferRelativeResize="0"/>
          <p:nvPr/>
        </p:nvPicPr>
        <p:blipFill rotWithShape="1">
          <a:blip r:embed="rId4">
            <a:alphaModFix/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"/>
          <p:cNvSpPr txBox="1"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</a:pPr>
            <a:r>
              <a:rPr lang="en-US" sz="4000"/>
              <a:t>Table of Contents</a:t>
            </a:r>
            <a:endParaRPr/>
          </a:p>
        </p:txBody>
      </p:sp>
      <p:sp>
        <p:nvSpPr>
          <p:cNvPr id="167" name="Google Shape;167;p2"/>
          <p:cNvSpPr txBox="1">
            <a:spLocks noGrp="1"/>
          </p:cNvSpPr>
          <p:nvPr>
            <p:ph type="body" idx="1"/>
          </p:nvPr>
        </p:nvSpPr>
        <p:spPr>
          <a:xfrm>
            <a:off x="6900500" y="1732450"/>
            <a:ext cx="4687500" cy="452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0000"/>
              <a:buChar char="◈"/>
            </a:pPr>
            <a:r>
              <a:rPr lang="en-US" sz="3200"/>
              <a:t>Previous Topic</a:t>
            </a:r>
            <a:endParaRPr/>
          </a:p>
          <a:p>
            <a:pPr marL="342900" lvl="0" indent="-306000" algn="l" rtl="0">
              <a:lnSpc>
                <a:spcPct val="110000"/>
              </a:lnSpc>
              <a:spcBef>
                <a:spcPts val="1144"/>
              </a:spcBef>
              <a:spcAft>
                <a:spcPts val="0"/>
              </a:spcAft>
              <a:buSzPct val="70000"/>
              <a:buChar char="◈"/>
            </a:pPr>
            <a:r>
              <a:rPr lang="en-US" sz="3200"/>
              <a:t>Issues with Previous Topic</a:t>
            </a:r>
            <a:endParaRPr/>
          </a:p>
          <a:p>
            <a:pPr marL="342900" lvl="0" indent="-306000" algn="l" rtl="0">
              <a:lnSpc>
                <a:spcPct val="110000"/>
              </a:lnSpc>
              <a:spcBef>
                <a:spcPts val="1144"/>
              </a:spcBef>
              <a:spcAft>
                <a:spcPts val="0"/>
              </a:spcAft>
              <a:buSzPct val="70000"/>
              <a:buChar char="◈"/>
            </a:pPr>
            <a:r>
              <a:rPr lang="en-US" sz="3200"/>
              <a:t>New Topic Background</a:t>
            </a:r>
            <a:endParaRPr/>
          </a:p>
          <a:p>
            <a:pPr marL="342900" lvl="0" indent="-306000" algn="l" rtl="0">
              <a:lnSpc>
                <a:spcPct val="110000"/>
              </a:lnSpc>
              <a:spcBef>
                <a:spcPts val="1144"/>
              </a:spcBef>
              <a:spcAft>
                <a:spcPts val="0"/>
              </a:spcAft>
              <a:buSzPct val="70000"/>
              <a:buChar char="◈"/>
            </a:pPr>
            <a:r>
              <a:rPr lang="en-US" sz="3200"/>
              <a:t>Dataset and Goals</a:t>
            </a:r>
            <a:endParaRPr/>
          </a:p>
          <a:p>
            <a:pPr marL="342900" lvl="0" indent="-306000" algn="l" rtl="0">
              <a:lnSpc>
                <a:spcPct val="110000"/>
              </a:lnSpc>
              <a:spcBef>
                <a:spcPts val="1144"/>
              </a:spcBef>
              <a:spcAft>
                <a:spcPts val="0"/>
              </a:spcAft>
              <a:buSzPct val="70000"/>
              <a:buChar char="◈"/>
            </a:pPr>
            <a:r>
              <a:rPr lang="en-US" sz="3200"/>
              <a:t>EDA</a:t>
            </a:r>
            <a:endParaRPr/>
          </a:p>
          <a:p>
            <a:pPr marL="342900" lvl="0" indent="-306000" algn="l" rtl="0">
              <a:lnSpc>
                <a:spcPct val="110000"/>
              </a:lnSpc>
              <a:spcBef>
                <a:spcPts val="1144"/>
              </a:spcBef>
              <a:spcAft>
                <a:spcPts val="0"/>
              </a:spcAft>
              <a:buSzPct val="70000"/>
              <a:buChar char="◈"/>
            </a:pPr>
            <a:r>
              <a:rPr lang="en-US" sz="3200"/>
              <a:t>Analysis</a:t>
            </a:r>
            <a:endParaRPr sz="3200"/>
          </a:p>
          <a:p>
            <a:pPr marL="342900" lvl="0" indent="-306000" algn="l" rtl="0">
              <a:lnSpc>
                <a:spcPct val="110000"/>
              </a:lnSpc>
              <a:spcBef>
                <a:spcPts val="1144"/>
              </a:spcBef>
              <a:spcAft>
                <a:spcPts val="0"/>
              </a:spcAft>
              <a:buSzPct val="70000"/>
              <a:buChar char="◈"/>
            </a:pPr>
            <a:r>
              <a:rPr lang="en-US" sz="3200"/>
              <a:t>Preliminary Conclusion</a:t>
            </a:r>
            <a:endParaRPr sz="3200"/>
          </a:p>
          <a:p>
            <a:pPr marL="342900" lvl="0" indent="-357816" algn="l" rtl="0">
              <a:lnSpc>
                <a:spcPct val="110000"/>
              </a:lnSpc>
              <a:spcBef>
                <a:spcPts val="1144"/>
              </a:spcBef>
              <a:spcAft>
                <a:spcPts val="0"/>
              </a:spcAft>
              <a:buSzPct val="100000"/>
              <a:buChar char="◈"/>
            </a:pPr>
            <a:r>
              <a:rPr lang="en-US" sz="3200"/>
              <a:t>Next Steps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Previous Topic Overview</a:t>
            </a:r>
            <a:endParaRPr/>
          </a:p>
        </p:txBody>
      </p:sp>
      <p:sp>
        <p:nvSpPr>
          <p:cNvPr id="173" name="Google Shape;173;p3"/>
          <p:cNvSpPr txBox="1">
            <a:spLocks noGrp="1"/>
          </p:cNvSpPr>
          <p:nvPr>
            <p:ph type="body" idx="1"/>
          </p:nvPr>
        </p:nvSpPr>
        <p:spPr>
          <a:xfrm>
            <a:off x="913795" y="1562100"/>
            <a:ext cx="10353762" cy="4686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8834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2"/>
              <a:buChar char="◈"/>
            </a:pPr>
            <a:r>
              <a:rPr lang="en-US" sz="1960" i="1" dirty="0"/>
              <a:t>How is artificial intelligence (AI) being used to optimize clinical trial design, and what impact is it having on the time and success rate of drug/device development in biotech and pharmaceutical companies?</a:t>
            </a:r>
            <a:endParaRPr sz="1960" i="1" dirty="0">
              <a:solidFill>
                <a:schemeClr val="lt1"/>
              </a:solidFill>
            </a:endParaRPr>
          </a:p>
          <a:p>
            <a:pPr marL="342900" lvl="0" indent="-288347" algn="l" rtl="0">
              <a:lnSpc>
                <a:spcPct val="130000"/>
              </a:lnSpc>
              <a:spcBef>
                <a:spcPts val="1080"/>
              </a:spcBef>
              <a:spcAft>
                <a:spcPts val="0"/>
              </a:spcAft>
              <a:buSzPts val="1402"/>
              <a:buChar char="◈"/>
            </a:pPr>
            <a:r>
              <a:rPr lang="en-US" sz="1960" dirty="0"/>
              <a:t>Goal: Improve clinical trial design using historical data and Subject-Matter-Expert (SME) input to improve process efficiency and improve data integrity</a:t>
            </a:r>
            <a:endParaRPr lang="en-US" sz="1882" dirty="0"/>
          </a:p>
          <a:p>
            <a:pPr marL="800100" lvl="1" indent="-288347">
              <a:lnSpc>
                <a:spcPct val="130000"/>
              </a:lnSpc>
              <a:spcBef>
                <a:spcPts val="1080"/>
              </a:spcBef>
              <a:buSzPts val="1402"/>
              <a:buChar char="◈"/>
            </a:pPr>
            <a:r>
              <a:rPr lang="en-US" sz="1604" dirty="0"/>
              <a:t>Optimize process for hundreds of companies through better Patient Selection and more robust Data Integrity</a:t>
            </a:r>
            <a:endParaRPr lang="en-US" sz="1527" dirty="0"/>
          </a:p>
          <a:p>
            <a:pPr marL="800100" lvl="1" indent="-288347">
              <a:lnSpc>
                <a:spcPct val="130000"/>
              </a:lnSpc>
              <a:spcBef>
                <a:spcPts val="1080"/>
              </a:spcBef>
              <a:buSzPts val="1402"/>
              <a:buChar char="◈"/>
            </a:pPr>
            <a:r>
              <a:rPr lang="en-US" sz="1804" dirty="0"/>
              <a:t>Provide more accurate insights to policymakers and regulators </a:t>
            </a:r>
            <a:endParaRPr sz="1727" dirty="0"/>
          </a:p>
          <a:p>
            <a:pPr marL="342900" lvl="0" indent="-288347" algn="l" rtl="0">
              <a:lnSpc>
                <a:spcPct val="130000"/>
              </a:lnSpc>
              <a:spcBef>
                <a:spcPts val="1080"/>
              </a:spcBef>
              <a:spcAft>
                <a:spcPts val="0"/>
              </a:spcAft>
              <a:buSzPts val="1402"/>
              <a:buChar char="◈"/>
            </a:pPr>
            <a:r>
              <a:rPr lang="en-US" sz="1960" dirty="0"/>
              <a:t>Data Sources: </a:t>
            </a:r>
            <a:r>
              <a:rPr lang="en-US" sz="1960" dirty="0" err="1"/>
              <a:t>ClinicalTrials.Gov</a:t>
            </a:r>
            <a:r>
              <a:rPr lang="en-US" sz="1960" dirty="0"/>
              <a:t>, Kaggle, FDA.gov</a:t>
            </a:r>
            <a:endParaRPr sz="1882" dirty="0"/>
          </a:p>
          <a:p>
            <a:pPr marL="342900" lvl="0" indent="-19932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1302"/>
              <a:buNone/>
            </a:pPr>
            <a:endParaRPr sz="1960" dirty="0"/>
          </a:p>
          <a:p>
            <a:pPr marL="720000" lvl="1" indent="-172209" algn="l" rtl="0">
              <a:lnSpc>
                <a:spcPct val="80000"/>
              </a:lnSpc>
              <a:spcBef>
                <a:spcPts val="1040"/>
              </a:spcBef>
              <a:spcAft>
                <a:spcPts val="0"/>
              </a:spcAft>
              <a:buSzPts val="1194"/>
              <a:buNone/>
            </a:pPr>
            <a:endParaRPr sz="1804" dirty="0">
              <a:solidFill>
                <a:schemeClr val="lt1"/>
              </a:solidFill>
            </a:endParaRPr>
          </a:p>
          <a:p>
            <a:pPr marL="342900" lvl="0" indent="-19932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1302"/>
              <a:buNone/>
            </a:pPr>
            <a:endParaRPr sz="196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Issues With Previous Topic</a:t>
            </a:r>
            <a:endParaRPr/>
          </a:p>
        </p:txBody>
      </p:sp>
      <p:sp>
        <p:nvSpPr>
          <p:cNvPr id="179" name="Google Shape;179;p4"/>
          <p:cNvSpPr txBox="1">
            <a:spLocks noGrp="1"/>
          </p:cNvSpPr>
          <p:nvPr>
            <p:ph type="body" idx="1"/>
          </p:nvPr>
        </p:nvSpPr>
        <p:spPr>
          <a:xfrm>
            <a:off x="913795" y="1562100"/>
            <a:ext cx="10353762" cy="4686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80"/>
              <a:buChar char="◈"/>
            </a:pPr>
            <a:r>
              <a:rPr lang="en-US" sz="2800" dirty="0"/>
              <a:t>Research question was intriguing, but overstudied</a:t>
            </a:r>
            <a:endParaRPr lang="en-US" sz="2400" dirty="0"/>
          </a:p>
          <a:p>
            <a:pPr marL="800100" lvl="1" indent="-306000">
              <a:lnSpc>
                <a:spcPct val="110000"/>
              </a:lnSpc>
              <a:spcBef>
                <a:spcPts val="0"/>
              </a:spcBef>
              <a:buSzPts val="1680"/>
              <a:buChar char="◈"/>
            </a:pPr>
            <a:r>
              <a:rPr lang="en-US" sz="2400" dirty="0"/>
              <a:t>Hard to find niche that would allow for satisfactory project</a:t>
            </a:r>
            <a:endParaRPr sz="2400" dirty="0">
              <a:solidFill>
                <a:schemeClr val="lt1"/>
              </a:solidFill>
            </a:endParaRPr>
          </a:p>
          <a:p>
            <a:pPr marL="342900" lvl="0" indent="-306000" algn="l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1680"/>
              <a:buChar char="◈"/>
            </a:pPr>
            <a:r>
              <a:rPr lang="en-US" sz="2800" dirty="0"/>
              <a:t>Data Sources</a:t>
            </a:r>
            <a:endParaRPr lang="en-US" sz="2400" dirty="0"/>
          </a:p>
          <a:p>
            <a:pPr marL="800100" lvl="1" indent="-306000">
              <a:lnSpc>
                <a:spcPct val="110000"/>
              </a:lnSpc>
              <a:spcBef>
                <a:spcPts val="1080"/>
              </a:spcBef>
              <a:buSzPts val="1680"/>
              <a:buChar char="◈"/>
            </a:pPr>
            <a:r>
              <a:rPr lang="en-US" sz="2400" dirty="0" err="1"/>
              <a:t>ClinicalTrials.Gov</a:t>
            </a:r>
            <a:r>
              <a:rPr lang="en-US" sz="2400" dirty="0"/>
              <a:t>: Data was not expansive enough to reproduce clinical trials</a:t>
            </a:r>
          </a:p>
          <a:p>
            <a:pPr marL="800100" lvl="1" indent="-306000">
              <a:lnSpc>
                <a:spcPct val="110000"/>
              </a:lnSpc>
              <a:spcBef>
                <a:spcPts val="1080"/>
              </a:spcBef>
              <a:buSzPts val="1680"/>
              <a:buChar char="◈"/>
            </a:pPr>
            <a:r>
              <a:rPr lang="en-US" sz="2400" dirty="0"/>
              <a:t>Kaggle: Data no longer available, not sure on robustness</a:t>
            </a:r>
          </a:p>
          <a:p>
            <a:pPr marL="800100" lvl="1" indent="-306000">
              <a:lnSpc>
                <a:spcPct val="110000"/>
              </a:lnSpc>
              <a:spcBef>
                <a:spcPts val="1080"/>
              </a:spcBef>
              <a:buSzPts val="1680"/>
              <a:buChar char="◈"/>
            </a:pPr>
            <a:r>
              <a:rPr lang="en-US" sz="2400" dirty="0"/>
              <a:t>FDA.gov: No relevant data</a:t>
            </a:r>
            <a:endParaRPr sz="2400" dirty="0"/>
          </a:p>
          <a:p>
            <a:pPr marL="342900" lvl="0" indent="-199320" algn="l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1680"/>
              <a:buNone/>
            </a:pPr>
            <a:endParaRPr sz="2800" dirty="0"/>
          </a:p>
          <a:p>
            <a:pPr marL="720000" lvl="1" indent="-172209" algn="l" rtl="0">
              <a:spcBef>
                <a:spcPts val="1040"/>
              </a:spcBef>
              <a:spcAft>
                <a:spcPts val="0"/>
              </a:spcAft>
              <a:buSzPts val="1540"/>
              <a:buNone/>
            </a:pPr>
            <a:endParaRPr sz="2400" dirty="0">
              <a:solidFill>
                <a:schemeClr val="lt1"/>
              </a:solidFill>
            </a:endParaRPr>
          </a:p>
          <a:p>
            <a:pPr marL="342900" lvl="0" indent="-199320" algn="l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1680"/>
              <a:buNone/>
            </a:pPr>
            <a:endParaRPr sz="2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New Topic</a:t>
            </a:r>
            <a:endParaRPr/>
          </a:p>
        </p:txBody>
      </p:sp>
      <p:sp>
        <p:nvSpPr>
          <p:cNvPr id="185" name="Google Shape;185;p5"/>
          <p:cNvSpPr txBox="1">
            <a:spLocks noGrp="1"/>
          </p:cNvSpPr>
          <p:nvPr>
            <p:ph type="body" idx="1"/>
          </p:nvPr>
        </p:nvSpPr>
        <p:spPr>
          <a:xfrm>
            <a:off x="913795" y="1562100"/>
            <a:ext cx="10353762" cy="4686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1" dirty="0"/>
          </a:p>
          <a:p>
            <a:pPr marL="342900" lvl="0" indent="-3517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◈"/>
            </a:pPr>
            <a:r>
              <a:rPr lang="en-US" sz="2400" u="sng" dirty="0"/>
              <a:t>Rumor</a:t>
            </a:r>
            <a:r>
              <a:rPr lang="en-US" sz="2400" dirty="0"/>
              <a:t>: WHO delays announcements regarding contagious diseases when it is politically inconvenient</a:t>
            </a:r>
            <a:endParaRPr sz="2400" dirty="0"/>
          </a:p>
          <a:p>
            <a:pPr marL="342900" lvl="0" indent="-351720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2400"/>
              <a:buChar char="◈"/>
            </a:pPr>
            <a:r>
              <a:rPr lang="en-US" sz="2400" u="sng" dirty="0"/>
              <a:t>Research Question</a:t>
            </a:r>
            <a:r>
              <a:rPr lang="en-US" sz="2400" dirty="0"/>
              <a:t>: Is the World Health Organization (WHO) slower to make announcements for politically sensitive countries as compared to non-sensitive countries?</a:t>
            </a:r>
            <a:endParaRPr sz="2400" dirty="0"/>
          </a:p>
          <a:p>
            <a:pPr marL="37761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400" i="1" dirty="0"/>
          </a:p>
          <a:p>
            <a:pPr marL="37761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i="1" dirty="0"/>
              <a:t>Ideated from “Plan B” discussion with Professor Church</a:t>
            </a:r>
            <a:endParaRPr sz="2400" dirty="0"/>
          </a:p>
          <a:p>
            <a:pPr marL="342900" lvl="0" indent="-199320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1680"/>
              <a:buNone/>
            </a:pPr>
            <a:endParaRPr sz="24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36f938741_0_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191" name="Google Shape;191;g2236f938741_0_1"/>
          <p:cNvSpPr txBox="1">
            <a:spLocks noGrp="1"/>
          </p:cNvSpPr>
          <p:nvPr>
            <p:ph type="body" idx="1"/>
          </p:nvPr>
        </p:nvSpPr>
        <p:spPr>
          <a:xfrm>
            <a:off x="913795" y="1562100"/>
            <a:ext cx="10353900" cy="4686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51720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2400"/>
              <a:buChar char="◈"/>
            </a:pPr>
            <a:r>
              <a:rPr lang="en-US" sz="2400" u="sng" dirty="0"/>
              <a:t>Northeastern Discovery Cluster</a:t>
            </a:r>
            <a:r>
              <a:rPr lang="en-US" sz="2400" dirty="0"/>
              <a:t>: “deltas” dataset</a:t>
            </a:r>
          </a:p>
          <a:p>
            <a:pPr marL="800100" lvl="1" indent="-351720">
              <a:lnSpc>
                <a:spcPct val="150000"/>
              </a:lnSpc>
              <a:spcBef>
                <a:spcPts val="1080"/>
              </a:spcBef>
              <a:buSzPts val="2400"/>
              <a:buChar char="◈"/>
            </a:pPr>
            <a:r>
              <a:rPr lang="en-US" sz="2200" dirty="0"/>
              <a:t>Columns 5 &amp; 6: the links from Who and </a:t>
            </a:r>
            <a:r>
              <a:rPr lang="en-US" sz="2200" dirty="0" err="1"/>
              <a:t>ProMed</a:t>
            </a:r>
            <a:endParaRPr lang="en-US" sz="2200" dirty="0"/>
          </a:p>
          <a:p>
            <a:pPr marL="800100" lvl="1" indent="-351720">
              <a:lnSpc>
                <a:spcPct val="150000"/>
              </a:lnSpc>
              <a:spcBef>
                <a:spcPts val="1080"/>
              </a:spcBef>
              <a:buSzPts val="2400"/>
              <a:buChar char="◈"/>
            </a:pPr>
            <a:r>
              <a:rPr lang="en-US" sz="2400" dirty="0"/>
              <a:t>Col 1: Difference in days between the 2 sources </a:t>
            </a:r>
          </a:p>
          <a:p>
            <a:pPr marL="800100" lvl="1" indent="-351720">
              <a:lnSpc>
                <a:spcPct val="150000"/>
              </a:lnSpc>
              <a:spcBef>
                <a:spcPts val="1080"/>
              </a:spcBef>
              <a:buSzPts val="2400"/>
              <a:buChar char="◈"/>
            </a:pPr>
            <a:r>
              <a:rPr lang="en-US" sz="2400" dirty="0"/>
              <a:t>Col 3: Cosines, which indicate how close the 2 URL’s are (as determined by BERT NLP Model)</a:t>
            </a:r>
            <a:endParaRPr sz="2400" dirty="0"/>
          </a:p>
          <a:p>
            <a:pPr marL="342900" lvl="0" indent="-378390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2400"/>
              <a:buChar char="◈"/>
            </a:pPr>
            <a:r>
              <a:rPr lang="en-US" sz="2400" u="sng" dirty="0"/>
              <a:t>Goal</a:t>
            </a:r>
            <a:r>
              <a:rPr lang="en-US" sz="2400" dirty="0"/>
              <a:t>: Use dataset to determine if there is a delta between </a:t>
            </a:r>
            <a:r>
              <a:rPr lang="en-US" sz="2400" dirty="0" err="1"/>
              <a:t>Promed’s</a:t>
            </a:r>
            <a:r>
              <a:rPr lang="en-US" sz="2400" dirty="0"/>
              <a:t> crowdsourced reporting of a certain disease incident and WHO’s official reporting of a disease based on political sensitivity</a:t>
            </a:r>
            <a:endParaRPr sz="24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36f938741_0_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Exploratory Data Analysis (EDA)</a:t>
            </a:r>
            <a:endParaRPr/>
          </a:p>
        </p:txBody>
      </p:sp>
      <p:pic>
        <p:nvPicPr>
          <p:cNvPr id="197" name="Google Shape;197;g2236f938741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913" y="1737300"/>
            <a:ext cx="8679677" cy="21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2236f938741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8411" y="4133275"/>
            <a:ext cx="7064676" cy="230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36f938741_0_1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EDA: Pearson Correlation</a:t>
            </a:r>
            <a:endParaRPr/>
          </a:p>
        </p:txBody>
      </p:sp>
      <p:pic>
        <p:nvPicPr>
          <p:cNvPr id="204" name="Google Shape;204;g2236f938741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00" y="2662550"/>
            <a:ext cx="11153576" cy="24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36f938741_0_2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Event Analysis by Country || Part 1</a:t>
            </a:r>
            <a:endParaRPr/>
          </a:p>
        </p:txBody>
      </p:sp>
      <p:sp>
        <p:nvSpPr>
          <p:cNvPr id="210" name="Google Shape;210;g2236f938741_0_21"/>
          <p:cNvSpPr txBox="1">
            <a:spLocks noGrp="1"/>
          </p:cNvSpPr>
          <p:nvPr>
            <p:ph type="body" idx="1"/>
          </p:nvPr>
        </p:nvSpPr>
        <p:spPr>
          <a:xfrm>
            <a:off x="913795" y="1562100"/>
            <a:ext cx="10353900" cy="4686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78390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2400"/>
              <a:buChar char="◈"/>
            </a:pPr>
            <a:r>
              <a:rPr lang="en-US" sz="2400" dirty="0"/>
              <a:t>Scraped WHO Links from first 1000 records to get relevant country</a:t>
            </a:r>
          </a:p>
          <a:p>
            <a:pPr marL="800100" lvl="1" indent="-378390">
              <a:spcBef>
                <a:spcPts val="1080"/>
              </a:spcBef>
              <a:buSzPts val="2400"/>
              <a:buChar char="◈"/>
            </a:pPr>
            <a:r>
              <a:rPr lang="en-US" sz="2200" dirty="0"/>
              <a:t>Couldn’t find 28.3% of countries </a:t>
            </a:r>
          </a:p>
          <a:p>
            <a:pPr marL="800100" lvl="1" indent="-378390">
              <a:spcBef>
                <a:spcPts val="1080"/>
              </a:spcBef>
              <a:buSzPts val="2400"/>
              <a:buChar char="◈"/>
            </a:pPr>
            <a:r>
              <a:rPr lang="en-US" sz="2400" dirty="0"/>
              <a:t>86 Unique countries</a:t>
            </a:r>
          </a:p>
          <a:p>
            <a:pPr marL="800100" lvl="1" indent="-378390">
              <a:spcBef>
                <a:spcPts val="1080"/>
              </a:spcBef>
              <a:buSzPts val="2400"/>
              <a:buChar char="◈"/>
            </a:pPr>
            <a:r>
              <a:rPr lang="en-US" sz="2400" dirty="0"/>
              <a:t>18 Countries w/ 10+ appearances</a:t>
            </a:r>
            <a:endParaRPr sz="2400" dirty="0"/>
          </a:p>
        </p:txBody>
      </p:sp>
      <p:pic>
        <p:nvPicPr>
          <p:cNvPr id="211" name="Google Shape;211;g2236f938741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5335875"/>
            <a:ext cx="11281876" cy="118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2236f938741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1025" y="2271516"/>
            <a:ext cx="3756675" cy="174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2236f938741_0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550" y="4251575"/>
            <a:ext cx="11439975" cy="8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VTI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ateVTI">
  <a:themeElements>
    <a:clrScheme name="Custom 35">
      <a:dk1>
        <a:srgbClr val="000000"/>
      </a:dk1>
      <a:lt1>
        <a:srgbClr val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1062</Words>
  <Application>Microsoft Office PowerPoint</Application>
  <PresentationFormat>Widescreen</PresentationFormat>
  <Paragraphs>99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Sorts Mill Goudy</vt:lpstr>
      <vt:lpstr>Arial</vt:lpstr>
      <vt:lpstr>Roboto</vt:lpstr>
      <vt:lpstr>Calibri</vt:lpstr>
      <vt:lpstr>Noto Sans Symbols</vt:lpstr>
      <vt:lpstr>SlateVTI</vt:lpstr>
      <vt:lpstr>SlateVTI</vt:lpstr>
      <vt:lpstr>Project Midpoint Checkpoint</vt:lpstr>
      <vt:lpstr>Table of Contents</vt:lpstr>
      <vt:lpstr>Previous Topic Overview</vt:lpstr>
      <vt:lpstr>Issues With Previous Topic</vt:lpstr>
      <vt:lpstr>New Topic</vt:lpstr>
      <vt:lpstr>Dataset</vt:lpstr>
      <vt:lpstr>Exploratory Data Analysis (EDA)</vt:lpstr>
      <vt:lpstr>EDA: Pearson Correlation</vt:lpstr>
      <vt:lpstr>Event Analysis by Country || Part 1</vt:lpstr>
      <vt:lpstr>Event Analysis by Country || Part 2</vt:lpstr>
      <vt:lpstr>Event Analysis by Country || Part 3</vt:lpstr>
      <vt:lpstr>Preliminary Conclusion</vt:lpstr>
      <vt:lpstr>Next Steps</vt:lpstr>
      <vt:lpstr>Conclusion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Midpoint Checkpoint</dc:title>
  <dc:creator>Nickhil Tekwani</dc:creator>
  <cp:lastModifiedBy>Nickhil Tekwani</cp:lastModifiedBy>
  <cp:revision>3</cp:revision>
  <dcterms:created xsi:type="dcterms:W3CDTF">2023-02-09T21:25:46Z</dcterms:created>
  <dcterms:modified xsi:type="dcterms:W3CDTF">2023-03-23T23:52:17Z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