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7" r:id="rId5"/>
    <p:sldId id="267" r:id="rId6"/>
    <p:sldId id="268" r:id="rId7"/>
    <p:sldId id="262" r:id="rId8"/>
    <p:sldId id="260" r:id="rId9"/>
    <p:sldId id="270" r:id="rId10"/>
    <p:sldId id="272" r:id="rId11"/>
    <p:sldId id="274" r:id="rId12"/>
    <p:sldId id="269" r:id="rId13"/>
    <p:sldId id="273" r:id="rId14"/>
    <p:sldId id="275" r:id="rId15"/>
    <p:sldId id="276" r:id="rId16"/>
    <p:sldId id="279" r:id="rId17"/>
    <p:sldId id="280" r:id="rId18"/>
    <p:sldId id="277" r:id="rId19"/>
    <p:sldId id="281" r:id="rId20"/>
    <p:sldId id="278" r:id="rId21"/>
    <p:sldId id="259" r:id="rId22"/>
    <p:sldId id="282" r:id="rId23"/>
    <p:sldId id="283" r:id="rId24"/>
    <p:sldId id="265"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1199" autoAdjust="0"/>
  </p:normalViewPr>
  <p:slideViewPr>
    <p:cSldViewPr snapToGrid="0">
      <p:cViewPr varScale="1">
        <p:scale>
          <a:sx n="92" d="100"/>
          <a:sy n="92" d="100"/>
        </p:scale>
        <p:origin x="14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8DD46-9D8E-4391-8C75-B147F3C9F175}"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98E19-EBA0-45C7-A147-AF97984C23EC}" type="slidenum">
              <a:rPr lang="en-US" smtClean="0"/>
              <a:t>‹#›</a:t>
            </a:fld>
            <a:endParaRPr lang="en-US"/>
          </a:p>
        </p:txBody>
      </p:sp>
    </p:spTree>
    <p:extLst>
      <p:ext uri="{BB962C8B-B14F-4D97-AF65-F5344CB8AC3E}">
        <p14:creationId xmlns:p14="http://schemas.microsoft.com/office/powerpoint/2010/main" val="1624028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Description: Implement a </a:t>
            </a:r>
            <a:r>
              <a:rPr lang="en-US" dirty="0" err="1"/>
              <a:t>DeviceDriver</a:t>
            </a:r>
            <a:r>
              <a:rPr lang="en-US" dirty="0"/>
              <a:t> which will allow a user to control a </a:t>
            </a:r>
            <a:r>
              <a:rPr lang="en-US" dirty="0" err="1"/>
              <a:t>MockRobot</a:t>
            </a:r>
            <a:r>
              <a:rPr lang="en-US" dirty="0"/>
              <a:t> by a set of specified commands. User will press a button mapped to one of the </a:t>
            </a:r>
            <a:r>
              <a:rPr lang="en-US" dirty="0" err="1"/>
              <a:t>DeviceDriver</a:t>
            </a:r>
            <a:r>
              <a:rPr lang="en-US" dirty="0"/>
              <a:t> functions after typing in any needed parameters.</a:t>
            </a:r>
          </a:p>
          <a:p>
            <a:endParaRPr lang="en-US" dirty="0"/>
          </a:p>
          <a:p>
            <a:r>
              <a:rPr lang="en-US" dirty="0" err="1"/>
              <a:t>OpenConnection</a:t>
            </a:r>
            <a:r>
              <a:rPr lang="en-US" dirty="0"/>
              <a:t> -&gt; Create TCP/IP connection between UI and </a:t>
            </a:r>
            <a:r>
              <a:rPr lang="en-US" dirty="0" err="1"/>
              <a:t>MockRobot</a:t>
            </a:r>
            <a:r>
              <a:rPr lang="en-US" dirty="0"/>
              <a:t> through the </a:t>
            </a:r>
            <a:r>
              <a:rPr lang="en-US" dirty="0" err="1"/>
              <a:t>DeviceDriver</a:t>
            </a:r>
            <a:r>
              <a:rPr lang="en-US" dirty="0"/>
              <a:t>.</a:t>
            </a:r>
          </a:p>
          <a:p>
            <a:endParaRPr lang="en-US" dirty="0"/>
          </a:p>
          <a:p>
            <a:r>
              <a:rPr lang="en-US" dirty="0"/>
              <a:t>Initialize -&gt; Put </a:t>
            </a:r>
            <a:r>
              <a:rPr lang="en-US" dirty="0" err="1"/>
              <a:t>MockRobot</a:t>
            </a:r>
            <a:r>
              <a:rPr lang="en-US" dirty="0"/>
              <a:t> into an automation-ready (homed) state.</a:t>
            </a:r>
          </a:p>
          <a:p>
            <a:endParaRPr lang="en-US" dirty="0"/>
          </a:p>
          <a:p>
            <a:r>
              <a:rPr lang="en-US" dirty="0" err="1"/>
              <a:t>ExecuteOperation</a:t>
            </a:r>
            <a:r>
              <a:rPr lang="en-US" dirty="0"/>
              <a:t> -&gt; </a:t>
            </a:r>
            <a:r>
              <a:rPr lang="en-US" dirty="0" err="1"/>
              <a:t>DeviceDriver</a:t>
            </a:r>
            <a:r>
              <a:rPr lang="en-US" dirty="0"/>
              <a:t> will perform an operation determined by the parameter operation</a:t>
            </a:r>
          </a:p>
          <a:p>
            <a:r>
              <a:rPr lang="en-US" dirty="0"/>
              <a:t>		Can be: Pick, Place, and Transfer.</a:t>
            </a:r>
          </a:p>
          <a:p>
            <a:endParaRPr lang="en-US" dirty="0"/>
          </a:p>
          <a:p>
            <a:r>
              <a:rPr lang="en-US" dirty="0"/>
              <a:t>Abort -&gt; Expects that </a:t>
            </a:r>
            <a:r>
              <a:rPr lang="en-US" dirty="0" err="1"/>
              <a:t>DeviceDriver</a:t>
            </a:r>
            <a:r>
              <a:rPr lang="en-US" dirty="0"/>
              <a:t> will terminate communication with the </a:t>
            </a:r>
            <a:r>
              <a:rPr lang="en-US" dirty="0" err="1"/>
              <a:t>MockRobot</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1A98E19-EBA0-45C7-A147-AF97984C23EC}" type="slidenum">
              <a:rPr lang="en-US" smtClean="0"/>
              <a:t>2</a:t>
            </a:fld>
            <a:endParaRPr lang="en-US"/>
          </a:p>
        </p:txBody>
      </p:sp>
    </p:spTree>
    <p:extLst>
      <p:ext uri="{BB962C8B-B14F-4D97-AF65-F5344CB8AC3E}">
        <p14:creationId xmlns:p14="http://schemas.microsoft.com/office/powerpoint/2010/main" val="1386494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Automation Engineer</a:t>
            </a:r>
          </a:p>
        </p:txBody>
      </p:sp>
      <p:sp>
        <p:nvSpPr>
          <p:cNvPr id="4" name="Slide Number Placeholder 3"/>
          <p:cNvSpPr>
            <a:spLocks noGrp="1"/>
          </p:cNvSpPr>
          <p:nvPr>
            <p:ph type="sldNum" sz="quarter" idx="5"/>
          </p:nvPr>
        </p:nvSpPr>
        <p:spPr/>
        <p:txBody>
          <a:bodyPr/>
          <a:lstStyle/>
          <a:p>
            <a:fld id="{B1A98E19-EBA0-45C7-A147-AF97984C23EC}" type="slidenum">
              <a:rPr lang="en-US" smtClean="0"/>
              <a:t>23</a:t>
            </a:fld>
            <a:endParaRPr lang="en-US"/>
          </a:p>
        </p:txBody>
      </p:sp>
    </p:spTree>
    <p:extLst>
      <p:ext uri="{BB962C8B-B14F-4D97-AF65-F5344CB8AC3E}">
        <p14:creationId xmlns:p14="http://schemas.microsoft.com/office/powerpoint/2010/main" val="265259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API commands are how the </a:t>
            </a:r>
            <a:r>
              <a:rPr lang="en-US" dirty="0" err="1"/>
              <a:t>DeviceDriver</a:t>
            </a:r>
            <a:r>
              <a:rPr lang="en-US" dirty="0"/>
              <a:t> interacts with the robot.</a:t>
            </a:r>
          </a:p>
          <a:p>
            <a:endParaRPr lang="en-US" dirty="0"/>
          </a:p>
          <a:p>
            <a:r>
              <a:rPr lang="en-US" dirty="0"/>
              <a:t>These are given, the robot will understand them when they are given as a string with a % sign before any parameters.</a:t>
            </a:r>
          </a:p>
          <a:p>
            <a:endParaRPr lang="en-US" dirty="0"/>
          </a:p>
          <a:p>
            <a:r>
              <a:rPr lang="en-US" dirty="0"/>
              <a:t>Home puts the robot in a homed, automation ready state</a:t>
            </a:r>
          </a:p>
          <a:p>
            <a:endParaRPr lang="en-US" dirty="0"/>
          </a:p>
          <a:p>
            <a:r>
              <a:rPr lang="en-US" dirty="0"/>
              <a:t>Pick will pick up an object from a given Source location, int parameter</a:t>
            </a:r>
          </a:p>
          <a:p>
            <a:endParaRPr lang="en-US" dirty="0"/>
          </a:p>
          <a:p>
            <a:r>
              <a:rPr lang="en-US" dirty="0"/>
              <a:t>Place will place an object which the Robot will already be holding at a Destination location, int parameter</a:t>
            </a:r>
          </a:p>
          <a:p>
            <a:endParaRPr lang="en-US" dirty="0"/>
          </a:p>
          <a:p>
            <a:r>
              <a:rPr lang="en-US" dirty="0"/>
              <a:t>Status checks the status of command specified by it’s PID. Will return: In Progress, Finished Successfully, and or Terminated with Error</a:t>
            </a:r>
          </a:p>
          <a:p>
            <a:endParaRPr lang="en-US" dirty="0"/>
          </a:p>
          <a:p>
            <a:endParaRPr lang="en-US" dirty="0"/>
          </a:p>
        </p:txBody>
      </p:sp>
      <p:sp>
        <p:nvSpPr>
          <p:cNvPr id="4" name="Slide Number Placeholder 3"/>
          <p:cNvSpPr>
            <a:spLocks noGrp="1"/>
          </p:cNvSpPr>
          <p:nvPr>
            <p:ph type="sldNum" sz="quarter" idx="5"/>
          </p:nvPr>
        </p:nvSpPr>
        <p:spPr/>
        <p:txBody>
          <a:bodyPr/>
          <a:lstStyle/>
          <a:p>
            <a:fld id="{B1A98E19-EBA0-45C7-A147-AF97984C23EC}" type="slidenum">
              <a:rPr lang="en-US" smtClean="0"/>
              <a:t>3</a:t>
            </a:fld>
            <a:endParaRPr lang="en-US"/>
          </a:p>
        </p:txBody>
      </p:sp>
    </p:spTree>
    <p:extLst>
      <p:ext uri="{BB962C8B-B14F-4D97-AF65-F5344CB8AC3E}">
        <p14:creationId xmlns:p14="http://schemas.microsoft.com/office/powerpoint/2010/main" val="24239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A98E19-EBA0-45C7-A147-AF97984C23EC}" type="slidenum">
              <a:rPr lang="en-US" smtClean="0"/>
              <a:t>5</a:t>
            </a:fld>
            <a:endParaRPr lang="en-US"/>
          </a:p>
        </p:txBody>
      </p:sp>
    </p:spTree>
    <p:extLst>
      <p:ext uri="{BB962C8B-B14F-4D97-AF65-F5344CB8AC3E}">
        <p14:creationId xmlns:p14="http://schemas.microsoft.com/office/powerpoint/2010/main" val="1754946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A98E19-EBA0-45C7-A147-AF97984C23EC}" type="slidenum">
              <a:rPr lang="en-US" smtClean="0"/>
              <a:t>6</a:t>
            </a:fld>
            <a:endParaRPr lang="en-US"/>
          </a:p>
        </p:txBody>
      </p:sp>
    </p:spTree>
    <p:extLst>
      <p:ext uri="{BB962C8B-B14F-4D97-AF65-F5344CB8AC3E}">
        <p14:creationId xmlns:p14="http://schemas.microsoft.com/office/powerpoint/2010/main" val="237231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A98E19-EBA0-45C7-A147-AF97984C23EC}" type="slidenum">
              <a:rPr lang="en-US" smtClean="0"/>
              <a:t>8</a:t>
            </a:fld>
            <a:endParaRPr lang="en-US"/>
          </a:p>
        </p:txBody>
      </p:sp>
    </p:spTree>
    <p:extLst>
      <p:ext uri="{BB962C8B-B14F-4D97-AF65-F5344CB8AC3E}">
        <p14:creationId xmlns:p14="http://schemas.microsoft.com/office/powerpoint/2010/main" val="13814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t>
            </a:r>
            <a:r>
              <a:rPr lang="en-US" dirty="0" err="1"/>
              <a:t>enum</a:t>
            </a:r>
            <a:r>
              <a:rPr lang="en-US" dirty="0"/>
              <a:t> to return codes from</a:t>
            </a:r>
          </a:p>
        </p:txBody>
      </p:sp>
      <p:sp>
        <p:nvSpPr>
          <p:cNvPr id="4" name="Slide Number Placeholder 3"/>
          <p:cNvSpPr>
            <a:spLocks noGrp="1"/>
          </p:cNvSpPr>
          <p:nvPr>
            <p:ph type="sldNum" sz="quarter" idx="5"/>
          </p:nvPr>
        </p:nvSpPr>
        <p:spPr/>
        <p:txBody>
          <a:bodyPr/>
          <a:lstStyle/>
          <a:p>
            <a:fld id="{B1A98E19-EBA0-45C7-A147-AF97984C23EC}" type="slidenum">
              <a:rPr lang="en-US" smtClean="0"/>
              <a:t>19</a:t>
            </a:fld>
            <a:endParaRPr lang="en-US"/>
          </a:p>
        </p:txBody>
      </p:sp>
    </p:spTree>
    <p:extLst>
      <p:ext uri="{BB962C8B-B14F-4D97-AF65-F5344CB8AC3E}">
        <p14:creationId xmlns:p14="http://schemas.microsoft.com/office/powerpoint/2010/main" val="203706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t>
            </a:r>
            <a:r>
              <a:rPr lang="en-US" dirty="0" err="1"/>
              <a:t>enum</a:t>
            </a:r>
            <a:r>
              <a:rPr lang="en-US" dirty="0"/>
              <a:t> to return codes from</a:t>
            </a:r>
          </a:p>
        </p:txBody>
      </p:sp>
      <p:sp>
        <p:nvSpPr>
          <p:cNvPr id="4" name="Slide Number Placeholder 3"/>
          <p:cNvSpPr>
            <a:spLocks noGrp="1"/>
          </p:cNvSpPr>
          <p:nvPr>
            <p:ph type="sldNum" sz="quarter" idx="5"/>
          </p:nvPr>
        </p:nvSpPr>
        <p:spPr/>
        <p:txBody>
          <a:bodyPr/>
          <a:lstStyle/>
          <a:p>
            <a:fld id="{B1A98E19-EBA0-45C7-A147-AF97984C23EC}" type="slidenum">
              <a:rPr lang="en-US" smtClean="0"/>
              <a:t>20</a:t>
            </a:fld>
            <a:endParaRPr lang="en-US"/>
          </a:p>
        </p:txBody>
      </p:sp>
    </p:spTree>
    <p:extLst>
      <p:ext uri="{BB962C8B-B14F-4D97-AF65-F5344CB8AC3E}">
        <p14:creationId xmlns:p14="http://schemas.microsoft.com/office/powerpoint/2010/main" val="137624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Automation Engineer</a:t>
            </a:r>
          </a:p>
        </p:txBody>
      </p:sp>
      <p:sp>
        <p:nvSpPr>
          <p:cNvPr id="4" name="Slide Number Placeholder 3"/>
          <p:cNvSpPr>
            <a:spLocks noGrp="1"/>
          </p:cNvSpPr>
          <p:nvPr>
            <p:ph type="sldNum" sz="quarter" idx="5"/>
          </p:nvPr>
        </p:nvSpPr>
        <p:spPr/>
        <p:txBody>
          <a:bodyPr/>
          <a:lstStyle/>
          <a:p>
            <a:fld id="{B1A98E19-EBA0-45C7-A147-AF97984C23EC}" type="slidenum">
              <a:rPr lang="en-US" smtClean="0"/>
              <a:t>21</a:t>
            </a:fld>
            <a:endParaRPr lang="en-US"/>
          </a:p>
        </p:txBody>
      </p:sp>
    </p:spTree>
    <p:extLst>
      <p:ext uri="{BB962C8B-B14F-4D97-AF65-F5344CB8AC3E}">
        <p14:creationId xmlns:p14="http://schemas.microsoft.com/office/powerpoint/2010/main" val="354452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A98E19-EBA0-45C7-A147-AF97984C23EC}" type="slidenum">
              <a:rPr lang="en-US" smtClean="0"/>
              <a:t>22</a:t>
            </a:fld>
            <a:endParaRPr lang="en-US"/>
          </a:p>
        </p:txBody>
      </p:sp>
    </p:spTree>
    <p:extLst>
      <p:ext uri="{BB962C8B-B14F-4D97-AF65-F5344CB8AC3E}">
        <p14:creationId xmlns:p14="http://schemas.microsoft.com/office/powerpoint/2010/main" val="55531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sourcecon.com/closing-out-2018-with-lessons-learned-on-the-job/" TargetMode="External"/><Relationship Id="rId3" Type="http://schemas.openxmlformats.org/officeDocument/2006/relationships/hyperlink" Target="https://www.titian.co.uk/highres-biosolutions" TargetMode="External"/><Relationship Id="rId7" Type="http://schemas.openxmlformats.org/officeDocument/2006/relationships/hyperlink" Target="https://digest.bps.org.uk/2018/03/21/is-the-future-ahead-not-for-those-born-blin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knowlab.in/dont-limit-your-challenges-challenge-your-limits/" TargetMode="External"/><Relationship Id="rId5" Type="http://schemas.openxmlformats.org/officeDocument/2006/relationships/hyperlink" Target="https://medium.com/corda/how-to-develop-a-blockchain-application-if-you-only-know-java-f93dcf52cb60" TargetMode="External"/><Relationship Id="rId4" Type="http://schemas.openxmlformats.org/officeDocument/2006/relationships/hyperlink" Target="https://medium.com/@sgg2123/apis-and-ruby-7675144f339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Highres</a:t>
            </a:r>
            <a:r>
              <a:rPr lang="en-US" dirty="0"/>
              <a:t> BioSolutions</a:t>
            </a:r>
            <a:br>
              <a:rPr lang="en-US" dirty="0"/>
            </a:br>
            <a:r>
              <a:rPr lang="en-US" dirty="0"/>
              <a:t>Programming Challenge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Nick Hinchliffe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Check Init Results</a:t>
            </a:r>
          </a:p>
        </p:txBody>
      </p:sp>
      <p:pic>
        <p:nvPicPr>
          <p:cNvPr id="7" name="Content Placeholder 6">
            <a:extLst>
              <a:ext uri="{FF2B5EF4-FFF2-40B4-BE49-F238E27FC236}">
                <a16:creationId xmlns:a16="http://schemas.microsoft.com/office/drawing/2014/main" id="{664332D8-B448-4248-8EBC-07C5DB72B0AA}"/>
              </a:ext>
            </a:extLst>
          </p:cNvPr>
          <p:cNvPicPr>
            <a:picLocks noGrp="1" noChangeAspect="1"/>
          </p:cNvPicPr>
          <p:nvPr>
            <p:ph idx="1"/>
          </p:nvPr>
        </p:nvPicPr>
        <p:blipFill>
          <a:blip r:embed="rId2"/>
          <a:stretch>
            <a:fillRect/>
          </a:stretch>
        </p:blipFill>
        <p:spPr>
          <a:xfrm>
            <a:off x="581192" y="2367756"/>
            <a:ext cx="5267325" cy="2819400"/>
          </a:xfrm>
        </p:spPr>
      </p:pic>
      <p:pic>
        <p:nvPicPr>
          <p:cNvPr id="9" name="Picture 8" descr="Chart, radar chart&#10;&#10;Description automatically generated">
            <a:extLst>
              <a:ext uri="{FF2B5EF4-FFF2-40B4-BE49-F238E27FC236}">
                <a16:creationId xmlns:a16="http://schemas.microsoft.com/office/drawing/2014/main" id="{B842BD54-FA8F-46F4-B574-77E91424E964}"/>
              </a:ext>
            </a:extLst>
          </p:cNvPr>
          <p:cNvPicPr>
            <a:picLocks noChangeAspect="1"/>
          </p:cNvPicPr>
          <p:nvPr/>
        </p:nvPicPr>
        <p:blipFill>
          <a:blip r:embed="rId3"/>
          <a:stretch>
            <a:fillRect/>
          </a:stretch>
        </p:blipFill>
        <p:spPr>
          <a:xfrm>
            <a:off x="7525927" y="710237"/>
            <a:ext cx="3494497" cy="5569503"/>
          </a:xfrm>
          <a:prstGeom prst="rect">
            <a:avLst/>
          </a:prstGeom>
        </p:spPr>
      </p:pic>
    </p:spTree>
    <p:extLst>
      <p:ext uri="{BB962C8B-B14F-4D97-AF65-F5344CB8AC3E}">
        <p14:creationId xmlns:p14="http://schemas.microsoft.com/office/powerpoint/2010/main" val="141240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5F1B-3BFA-4DA7-8F3E-DC0B054B91A4}"/>
              </a:ext>
            </a:extLst>
          </p:cNvPr>
          <p:cNvSpPr>
            <a:spLocks noGrp="1"/>
          </p:cNvSpPr>
          <p:nvPr>
            <p:ph type="title"/>
          </p:nvPr>
        </p:nvSpPr>
        <p:spPr/>
        <p:txBody>
          <a:bodyPr/>
          <a:lstStyle/>
          <a:p>
            <a:r>
              <a:rPr lang="en-US" dirty="0"/>
              <a:t>Check bot</a:t>
            </a:r>
          </a:p>
        </p:txBody>
      </p:sp>
      <p:pic>
        <p:nvPicPr>
          <p:cNvPr id="5" name="Content Placeholder 4">
            <a:extLst>
              <a:ext uri="{FF2B5EF4-FFF2-40B4-BE49-F238E27FC236}">
                <a16:creationId xmlns:a16="http://schemas.microsoft.com/office/drawing/2014/main" id="{10E2F97A-F921-4C77-A4D4-73B39FA0ABA9}"/>
              </a:ext>
            </a:extLst>
          </p:cNvPr>
          <p:cNvPicPr>
            <a:picLocks noGrp="1" noChangeAspect="1"/>
          </p:cNvPicPr>
          <p:nvPr>
            <p:ph idx="1"/>
          </p:nvPr>
        </p:nvPicPr>
        <p:blipFill>
          <a:blip r:embed="rId2"/>
          <a:stretch>
            <a:fillRect/>
          </a:stretch>
        </p:blipFill>
        <p:spPr>
          <a:xfrm>
            <a:off x="714375" y="2291556"/>
            <a:ext cx="3962400" cy="3028950"/>
          </a:xfrm>
        </p:spPr>
      </p:pic>
      <p:pic>
        <p:nvPicPr>
          <p:cNvPr id="4" name="Picture 3" descr="Diagram&#10;&#10;Description automatically generated">
            <a:extLst>
              <a:ext uri="{FF2B5EF4-FFF2-40B4-BE49-F238E27FC236}">
                <a16:creationId xmlns:a16="http://schemas.microsoft.com/office/drawing/2014/main" id="{8AE4041B-0088-45DB-81C1-9141FF7DD71C}"/>
              </a:ext>
            </a:extLst>
          </p:cNvPr>
          <p:cNvPicPr>
            <a:picLocks noChangeAspect="1"/>
          </p:cNvPicPr>
          <p:nvPr/>
        </p:nvPicPr>
        <p:blipFill>
          <a:blip r:embed="rId3"/>
          <a:stretch>
            <a:fillRect/>
          </a:stretch>
        </p:blipFill>
        <p:spPr>
          <a:xfrm>
            <a:off x="7619486" y="847337"/>
            <a:ext cx="3686689" cy="5563376"/>
          </a:xfrm>
          <a:prstGeom prst="rect">
            <a:avLst/>
          </a:prstGeom>
        </p:spPr>
      </p:pic>
    </p:spTree>
    <p:extLst>
      <p:ext uri="{BB962C8B-B14F-4D97-AF65-F5344CB8AC3E}">
        <p14:creationId xmlns:p14="http://schemas.microsoft.com/office/powerpoint/2010/main" val="321540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5F1B-3BFA-4DA7-8F3E-DC0B054B91A4}"/>
              </a:ext>
            </a:extLst>
          </p:cNvPr>
          <p:cNvSpPr>
            <a:spLocks noGrp="1"/>
          </p:cNvSpPr>
          <p:nvPr>
            <p:ph type="title"/>
          </p:nvPr>
        </p:nvSpPr>
        <p:spPr/>
        <p:txBody>
          <a:bodyPr/>
          <a:lstStyle/>
          <a:p>
            <a:r>
              <a:rPr lang="en-US" dirty="0"/>
              <a:t>Execute operation</a:t>
            </a:r>
          </a:p>
        </p:txBody>
      </p:sp>
      <p:pic>
        <p:nvPicPr>
          <p:cNvPr id="10" name="Picture 9" descr="Chart&#10;&#10;Description automatically generated">
            <a:extLst>
              <a:ext uri="{FF2B5EF4-FFF2-40B4-BE49-F238E27FC236}">
                <a16:creationId xmlns:a16="http://schemas.microsoft.com/office/drawing/2014/main" id="{143D5E24-329F-434A-8AB5-76A7F0CEB28D}"/>
              </a:ext>
            </a:extLst>
          </p:cNvPr>
          <p:cNvPicPr>
            <a:picLocks noChangeAspect="1"/>
          </p:cNvPicPr>
          <p:nvPr/>
        </p:nvPicPr>
        <p:blipFill>
          <a:blip r:embed="rId2"/>
          <a:stretch>
            <a:fillRect/>
          </a:stretch>
        </p:blipFill>
        <p:spPr>
          <a:xfrm>
            <a:off x="7328053" y="629420"/>
            <a:ext cx="4012592" cy="5980025"/>
          </a:xfrm>
          <a:prstGeom prst="rect">
            <a:avLst/>
          </a:prstGeom>
        </p:spPr>
      </p:pic>
      <p:pic>
        <p:nvPicPr>
          <p:cNvPr id="18" name="Content Placeholder 17">
            <a:extLst>
              <a:ext uri="{FF2B5EF4-FFF2-40B4-BE49-F238E27FC236}">
                <a16:creationId xmlns:a16="http://schemas.microsoft.com/office/drawing/2014/main" id="{0CFE6772-0C75-4A56-BC78-C45C11F90B77}"/>
              </a:ext>
            </a:extLst>
          </p:cNvPr>
          <p:cNvPicPr>
            <a:picLocks noGrp="1" noChangeAspect="1"/>
          </p:cNvPicPr>
          <p:nvPr>
            <p:ph idx="1"/>
          </p:nvPr>
        </p:nvPicPr>
        <p:blipFill>
          <a:blip r:embed="rId3"/>
          <a:stretch>
            <a:fillRect/>
          </a:stretch>
        </p:blipFill>
        <p:spPr>
          <a:xfrm>
            <a:off x="637747" y="1890876"/>
            <a:ext cx="4956161" cy="4698875"/>
          </a:xfrm>
        </p:spPr>
      </p:pic>
    </p:spTree>
    <p:extLst>
      <p:ext uri="{BB962C8B-B14F-4D97-AF65-F5344CB8AC3E}">
        <p14:creationId xmlns:p14="http://schemas.microsoft.com/office/powerpoint/2010/main" val="15688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5F1B-3BFA-4DA7-8F3E-DC0B054B91A4}"/>
              </a:ext>
            </a:extLst>
          </p:cNvPr>
          <p:cNvSpPr>
            <a:spLocks noGrp="1"/>
          </p:cNvSpPr>
          <p:nvPr>
            <p:ph type="title"/>
          </p:nvPr>
        </p:nvSpPr>
        <p:spPr/>
        <p:txBody>
          <a:bodyPr/>
          <a:lstStyle/>
          <a:p>
            <a:r>
              <a:rPr lang="en-US" dirty="0" err="1"/>
              <a:t>iS</a:t>
            </a:r>
            <a:r>
              <a:rPr lang="en-US" dirty="0"/>
              <a:t> Valid</a:t>
            </a:r>
          </a:p>
        </p:txBody>
      </p:sp>
      <p:pic>
        <p:nvPicPr>
          <p:cNvPr id="6" name="Content Placeholder 5">
            <a:extLst>
              <a:ext uri="{FF2B5EF4-FFF2-40B4-BE49-F238E27FC236}">
                <a16:creationId xmlns:a16="http://schemas.microsoft.com/office/drawing/2014/main" id="{B95E6190-64B2-4DBE-8E97-432A33B7384C}"/>
              </a:ext>
            </a:extLst>
          </p:cNvPr>
          <p:cNvPicPr>
            <a:picLocks noGrp="1" noChangeAspect="1"/>
          </p:cNvPicPr>
          <p:nvPr>
            <p:ph idx="1"/>
          </p:nvPr>
        </p:nvPicPr>
        <p:blipFill>
          <a:blip r:embed="rId2"/>
          <a:stretch>
            <a:fillRect/>
          </a:stretch>
        </p:blipFill>
        <p:spPr>
          <a:xfrm>
            <a:off x="2139829" y="1562247"/>
            <a:ext cx="8781017" cy="4760142"/>
          </a:xfrm>
        </p:spPr>
      </p:pic>
    </p:spTree>
    <p:extLst>
      <p:ext uri="{BB962C8B-B14F-4D97-AF65-F5344CB8AC3E}">
        <p14:creationId xmlns:p14="http://schemas.microsoft.com/office/powerpoint/2010/main" val="270733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5F1B-3BFA-4DA7-8F3E-DC0B054B91A4}"/>
              </a:ext>
            </a:extLst>
          </p:cNvPr>
          <p:cNvSpPr>
            <a:spLocks noGrp="1"/>
          </p:cNvSpPr>
          <p:nvPr>
            <p:ph type="title"/>
          </p:nvPr>
        </p:nvSpPr>
        <p:spPr/>
        <p:txBody>
          <a:bodyPr/>
          <a:lstStyle/>
          <a:p>
            <a:r>
              <a:rPr lang="en-US" dirty="0" err="1"/>
              <a:t>iS</a:t>
            </a:r>
            <a:r>
              <a:rPr lang="en-US" dirty="0"/>
              <a:t> Valid Activity Diagram</a:t>
            </a:r>
          </a:p>
        </p:txBody>
      </p:sp>
      <p:pic>
        <p:nvPicPr>
          <p:cNvPr id="7" name="Content Placeholder 6" descr="Diagram&#10;&#10;Description automatically generated">
            <a:extLst>
              <a:ext uri="{FF2B5EF4-FFF2-40B4-BE49-F238E27FC236}">
                <a16:creationId xmlns:a16="http://schemas.microsoft.com/office/drawing/2014/main" id="{8812FEE6-F57C-4EB7-AA2A-DEC300403613}"/>
              </a:ext>
            </a:extLst>
          </p:cNvPr>
          <p:cNvPicPr>
            <a:picLocks noGrp="1" noChangeAspect="1"/>
          </p:cNvPicPr>
          <p:nvPr>
            <p:ph idx="1"/>
          </p:nvPr>
        </p:nvPicPr>
        <p:blipFill>
          <a:blip r:embed="rId2"/>
          <a:stretch>
            <a:fillRect/>
          </a:stretch>
        </p:blipFill>
        <p:spPr>
          <a:xfrm>
            <a:off x="5218283" y="876444"/>
            <a:ext cx="6585789" cy="5676301"/>
          </a:xfrm>
        </p:spPr>
      </p:pic>
    </p:spTree>
    <p:extLst>
      <p:ext uri="{BB962C8B-B14F-4D97-AF65-F5344CB8AC3E}">
        <p14:creationId xmlns:p14="http://schemas.microsoft.com/office/powerpoint/2010/main" val="952101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5F1B-3BFA-4DA7-8F3E-DC0B054B91A4}"/>
              </a:ext>
            </a:extLst>
          </p:cNvPr>
          <p:cNvSpPr>
            <a:spLocks noGrp="1"/>
          </p:cNvSpPr>
          <p:nvPr>
            <p:ph type="title"/>
          </p:nvPr>
        </p:nvSpPr>
        <p:spPr/>
        <p:txBody>
          <a:bodyPr/>
          <a:lstStyle/>
          <a:p>
            <a:r>
              <a:rPr lang="en-US" dirty="0"/>
              <a:t>Pick &amp; place</a:t>
            </a:r>
          </a:p>
        </p:txBody>
      </p:sp>
      <p:pic>
        <p:nvPicPr>
          <p:cNvPr id="6" name="Content Placeholder 5">
            <a:extLst>
              <a:ext uri="{FF2B5EF4-FFF2-40B4-BE49-F238E27FC236}">
                <a16:creationId xmlns:a16="http://schemas.microsoft.com/office/drawing/2014/main" id="{AF681830-6614-43D3-A118-24B9548DDD7C}"/>
              </a:ext>
            </a:extLst>
          </p:cNvPr>
          <p:cNvPicPr>
            <a:picLocks noGrp="1" noChangeAspect="1"/>
          </p:cNvPicPr>
          <p:nvPr>
            <p:ph idx="1"/>
          </p:nvPr>
        </p:nvPicPr>
        <p:blipFill>
          <a:blip r:embed="rId2"/>
          <a:stretch>
            <a:fillRect/>
          </a:stretch>
        </p:blipFill>
        <p:spPr>
          <a:xfrm>
            <a:off x="581192" y="2144135"/>
            <a:ext cx="5412985" cy="3633787"/>
          </a:xfrm>
        </p:spPr>
      </p:pic>
      <p:pic>
        <p:nvPicPr>
          <p:cNvPr id="16" name="Picture 15" descr="Diagram&#10;&#10;Description automatically generated">
            <a:extLst>
              <a:ext uri="{FF2B5EF4-FFF2-40B4-BE49-F238E27FC236}">
                <a16:creationId xmlns:a16="http://schemas.microsoft.com/office/drawing/2014/main" id="{54596872-6700-4941-8010-092A757C5EBA}"/>
              </a:ext>
            </a:extLst>
          </p:cNvPr>
          <p:cNvPicPr>
            <a:picLocks noChangeAspect="1"/>
          </p:cNvPicPr>
          <p:nvPr/>
        </p:nvPicPr>
        <p:blipFill>
          <a:blip r:embed="rId3"/>
          <a:stretch>
            <a:fillRect/>
          </a:stretch>
        </p:blipFill>
        <p:spPr>
          <a:xfrm>
            <a:off x="7922807" y="555865"/>
            <a:ext cx="3547852" cy="6155844"/>
          </a:xfrm>
          <a:prstGeom prst="rect">
            <a:avLst/>
          </a:prstGeom>
        </p:spPr>
      </p:pic>
    </p:spTree>
    <p:extLst>
      <p:ext uri="{BB962C8B-B14F-4D97-AF65-F5344CB8AC3E}">
        <p14:creationId xmlns:p14="http://schemas.microsoft.com/office/powerpoint/2010/main" val="7257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5F1B-3BFA-4DA7-8F3E-DC0B054B91A4}"/>
              </a:ext>
            </a:extLst>
          </p:cNvPr>
          <p:cNvSpPr>
            <a:spLocks noGrp="1"/>
          </p:cNvSpPr>
          <p:nvPr>
            <p:ph type="title"/>
          </p:nvPr>
        </p:nvSpPr>
        <p:spPr/>
        <p:txBody>
          <a:bodyPr/>
          <a:lstStyle/>
          <a:p>
            <a:r>
              <a:rPr lang="en-US" dirty="0"/>
              <a:t>Check mock Bot status</a:t>
            </a:r>
          </a:p>
        </p:txBody>
      </p:sp>
      <p:pic>
        <p:nvPicPr>
          <p:cNvPr id="6" name="Content Placeholder 5">
            <a:extLst>
              <a:ext uri="{FF2B5EF4-FFF2-40B4-BE49-F238E27FC236}">
                <a16:creationId xmlns:a16="http://schemas.microsoft.com/office/drawing/2014/main" id="{FD71ECAF-1F04-413D-B674-0288C2491BF2}"/>
              </a:ext>
            </a:extLst>
          </p:cNvPr>
          <p:cNvPicPr>
            <a:picLocks noGrp="1" noChangeAspect="1"/>
          </p:cNvPicPr>
          <p:nvPr>
            <p:ph idx="1"/>
          </p:nvPr>
        </p:nvPicPr>
        <p:blipFill>
          <a:blip r:embed="rId2"/>
          <a:stretch>
            <a:fillRect/>
          </a:stretch>
        </p:blipFill>
        <p:spPr>
          <a:xfrm>
            <a:off x="895350" y="2517558"/>
            <a:ext cx="4686300" cy="2990850"/>
          </a:xfrm>
        </p:spPr>
      </p:pic>
      <p:pic>
        <p:nvPicPr>
          <p:cNvPr id="10" name="Picture 9" descr="Chart, radar chart&#10;&#10;Description automatically generated">
            <a:extLst>
              <a:ext uri="{FF2B5EF4-FFF2-40B4-BE49-F238E27FC236}">
                <a16:creationId xmlns:a16="http://schemas.microsoft.com/office/drawing/2014/main" id="{143661B8-CD57-40C5-9148-6CF5E4D60597}"/>
              </a:ext>
            </a:extLst>
          </p:cNvPr>
          <p:cNvPicPr>
            <a:picLocks noChangeAspect="1"/>
          </p:cNvPicPr>
          <p:nvPr/>
        </p:nvPicPr>
        <p:blipFill>
          <a:blip r:embed="rId3"/>
          <a:stretch>
            <a:fillRect/>
          </a:stretch>
        </p:blipFill>
        <p:spPr>
          <a:xfrm>
            <a:off x="8056008" y="945572"/>
            <a:ext cx="3364121" cy="5361709"/>
          </a:xfrm>
          <a:prstGeom prst="rect">
            <a:avLst/>
          </a:prstGeom>
        </p:spPr>
      </p:pic>
    </p:spTree>
    <p:extLst>
      <p:ext uri="{BB962C8B-B14F-4D97-AF65-F5344CB8AC3E}">
        <p14:creationId xmlns:p14="http://schemas.microsoft.com/office/powerpoint/2010/main" val="215484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5F1B-3BFA-4DA7-8F3E-DC0B054B91A4}"/>
              </a:ext>
            </a:extLst>
          </p:cNvPr>
          <p:cNvSpPr>
            <a:spLocks noGrp="1"/>
          </p:cNvSpPr>
          <p:nvPr>
            <p:ph type="title"/>
          </p:nvPr>
        </p:nvSpPr>
        <p:spPr/>
        <p:txBody>
          <a:bodyPr/>
          <a:lstStyle/>
          <a:p>
            <a:r>
              <a:rPr lang="en-US" dirty="0"/>
              <a:t>Transfer</a:t>
            </a:r>
          </a:p>
        </p:txBody>
      </p:sp>
      <p:pic>
        <p:nvPicPr>
          <p:cNvPr id="7" name="Content Placeholder 6">
            <a:extLst>
              <a:ext uri="{FF2B5EF4-FFF2-40B4-BE49-F238E27FC236}">
                <a16:creationId xmlns:a16="http://schemas.microsoft.com/office/drawing/2014/main" id="{78946EB1-F9EB-4235-A421-50E57AB4835C}"/>
              </a:ext>
            </a:extLst>
          </p:cNvPr>
          <p:cNvPicPr>
            <a:picLocks noGrp="1" noChangeAspect="1"/>
          </p:cNvPicPr>
          <p:nvPr>
            <p:ph idx="1"/>
          </p:nvPr>
        </p:nvPicPr>
        <p:blipFill>
          <a:blip r:embed="rId2"/>
          <a:stretch>
            <a:fillRect/>
          </a:stretch>
        </p:blipFill>
        <p:spPr>
          <a:xfrm>
            <a:off x="712561" y="2732952"/>
            <a:ext cx="6538480" cy="1978154"/>
          </a:xfrm>
        </p:spPr>
      </p:pic>
      <p:pic>
        <p:nvPicPr>
          <p:cNvPr id="9" name="Picture 8" descr="Diagram&#10;&#10;Description automatically generated">
            <a:extLst>
              <a:ext uri="{FF2B5EF4-FFF2-40B4-BE49-F238E27FC236}">
                <a16:creationId xmlns:a16="http://schemas.microsoft.com/office/drawing/2014/main" id="{30AEF80D-F458-4417-BD8B-3ECF67854D00}"/>
              </a:ext>
            </a:extLst>
          </p:cNvPr>
          <p:cNvPicPr>
            <a:picLocks noChangeAspect="1"/>
          </p:cNvPicPr>
          <p:nvPr/>
        </p:nvPicPr>
        <p:blipFill>
          <a:blip r:embed="rId3"/>
          <a:stretch>
            <a:fillRect/>
          </a:stretch>
        </p:blipFill>
        <p:spPr>
          <a:xfrm>
            <a:off x="7382410" y="702156"/>
            <a:ext cx="4562805" cy="6039746"/>
          </a:xfrm>
          <a:prstGeom prst="rect">
            <a:avLst/>
          </a:prstGeom>
        </p:spPr>
      </p:pic>
    </p:spTree>
    <p:extLst>
      <p:ext uri="{BB962C8B-B14F-4D97-AF65-F5344CB8AC3E}">
        <p14:creationId xmlns:p14="http://schemas.microsoft.com/office/powerpoint/2010/main" val="222621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challenges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30792788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71206D6-5E20-4441-8807-9B23954DD828}"/>
              </a:ext>
            </a:extLst>
          </p:cNvPr>
          <p:cNvSpPr txBox="1"/>
          <p:nvPr/>
        </p:nvSpPr>
        <p:spPr>
          <a:xfrm>
            <a:off x="1184564" y="3138055"/>
            <a:ext cx="892579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Time Management</a:t>
            </a:r>
          </a:p>
          <a:p>
            <a:pPr marL="285750" indent="-285750">
              <a:buFont typeface="Arial" panose="020B0604020202020204" pitchFamily="34" charset="0"/>
              <a:buChar char="•"/>
            </a:pPr>
            <a:r>
              <a:rPr lang="en-US" dirty="0"/>
              <a:t>Depth of Project</a:t>
            </a:r>
          </a:p>
          <a:p>
            <a:pPr marL="285750" indent="-285750">
              <a:buFont typeface="Arial" panose="020B0604020202020204" pitchFamily="34" charset="0"/>
              <a:buChar char="•"/>
            </a:pPr>
            <a:r>
              <a:rPr lang="en-US" dirty="0"/>
              <a:t>Reviewing Socket Programming in Java</a:t>
            </a:r>
          </a:p>
          <a:p>
            <a:pPr marL="285750" indent="-285750">
              <a:buFont typeface="Arial" panose="020B0604020202020204" pitchFamily="34" charset="0"/>
              <a:buChar char="•"/>
            </a:pPr>
            <a:r>
              <a:rPr lang="en-US" dirty="0"/>
              <a:t>Creating logic for checking Bot</a:t>
            </a:r>
          </a:p>
          <a:p>
            <a:pPr marL="285750" indent="-285750">
              <a:buFont typeface="Arial" panose="020B0604020202020204" pitchFamily="34" charset="0"/>
              <a:buChar char="•"/>
            </a:pPr>
            <a:endParaRPr lang="en-US" dirty="0"/>
          </a:p>
        </p:txBody>
      </p:sp>
      <p:pic>
        <p:nvPicPr>
          <p:cNvPr id="2050" name="Picture 2" descr="Don't Limit Your Challenges, Challenge Your Limits - Knowlab">
            <a:extLst>
              <a:ext uri="{FF2B5EF4-FFF2-40B4-BE49-F238E27FC236}">
                <a16:creationId xmlns:a16="http://schemas.microsoft.com/office/drawing/2014/main" id="{5066B705-5763-4E69-8D13-31E1759B0D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7459" y="2222140"/>
            <a:ext cx="5888181" cy="330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32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Future improvements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71206D6-5E20-4441-8807-9B23954DD828}"/>
              </a:ext>
            </a:extLst>
          </p:cNvPr>
          <p:cNvSpPr txBox="1"/>
          <p:nvPr/>
        </p:nvSpPr>
        <p:spPr>
          <a:xfrm>
            <a:off x="924790" y="3017768"/>
            <a:ext cx="892579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Implement methods as </a:t>
            </a:r>
            <a:r>
              <a:rPr lang="en-US" dirty="0" err="1"/>
              <a:t>boolean</a:t>
            </a:r>
            <a:endParaRPr lang="en-US" dirty="0"/>
          </a:p>
          <a:p>
            <a:pPr marL="285750" indent="-285750">
              <a:buFont typeface="Arial" panose="020B0604020202020204" pitchFamily="34" charset="0"/>
              <a:buChar char="•"/>
            </a:pPr>
            <a:r>
              <a:rPr lang="en-US" dirty="0"/>
              <a:t>Create a </a:t>
            </a:r>
            <a:r>
              <a:rPr lang="en-US" dirty="0" err="1"/>
              <a:t>MockBot</a:t>
            </a:r>
            <a:r>
              <a:rPr lang="en-US" dirty="0"/>
              <a:t> </a:t>
            </a:r>
          </a:p>
          <a:p>
            <a:pPr marL="285750" indent="-285750">
              <a:buFont typeface="Arial" panose="020B0604020202020204" pitchFamily="34" charset="0"/>
              <a:buChar char="•"/>
            </a:pPr>
            <a:r>
              <a:rPr lang="en-US" dirty="0"/>
              <a:t>Finding a better way to get </a:t>
            </a:r>
            <a:r>
              <a:rPr lang="en-US" dirty="0" err="1"/>
              <a:t>pid</a:t>
            </a:r>
            <a:r>
              <a:rPr lang="en-US" dirty="0"/>
              <a:t> from </a:t>
            </a:r>
            <a:r>
              <a:rPr lang="en-US" dirty="0" err="1"/>
              <a:t>Mockbot</a:t>
            </a:r>
            <a:endParaRPr lang="en-US" dirty="0"/>
          </a:p>
          <a:p>
            <a:pPr marL="285750" indent="-285750">
              <a:buFont typeface="Arial" panose="020B0604020202020204" pitchFamily="34" charset="0"/>
              <a:buChar char="•"/>
            </a:pPr>
            <a:r>
              <a:rPr lang="en-US" dirty="0"/>
              <a:t>More dynamic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2BB5A036-1277-4002-BCE8-A754C007E0A2}"/>
              </a:ext>
            </a:extLst>
          </p:cNvPr>
          <p:cNvPicPr>
            <a:picLocks noChangeAspect="1"/>
          </p:cNvPicPr>
          <p:nvPr/>
        </p:nvPicPr>
        <p:blipFill>
          <a:blip r:embed="rId8"/>
          <a:stretch>
            <a:fillRect/>
          </a:stretch>
        </p:blipFill>
        <p:spPr>
          <a:xfrm>
            <a:off x="6283126" y="2488191"/>
            <a:ext cx="4984084" cy="2977428"/>
          </a:xfrm>
          <a:prstGeom prst="rect">
            <a:avLst/>
          </a:prstGeom>
        </p:spPr>
      </p:pic>
    </p:spTree>
    <p:extLst>
      <p:ext uri="{BB962C8B-B14F-4D97-AF65-F5344CB8AC3E}">
        <p14:creationId xmlns:p14="http://schemas.microsoft.com/office/powerpoint/2010/main" val="420524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838814"/>
            <a:ext cx="11029616" cy="816678"/>
          </a:xfrm>
        </p:spPr>
        <p:txBody>
          <a:bodyPr/>
          <a:lstStyle/>
          <a:p>
            <a:r>
              <a:rPr lang="en-US" dirty="0"/>
              <a:t>Problem Description</a:t>
            </a:r>
          </a:p>
        </p:txBody>
      </p:sp>
      <p:pic>
        <p:nvPicPr>
          <p:cNvPr id="11" name="Content Placeholder 10">
            <a:extLst>
              <a:ext uri="{FF2B5EF4-FFF2-40B4-BE49-F238E27FC236}">
                <a16:creationId xmlns:a16="http://schemas.microsoft.com/office/drawing/2014/main" id="{B8CDA95D-A7FD-40CB-B549-6A8D47E01B1B}"/>
              </a:ext>
            </a:extLst>
          </p:cNvPr>
          <p:cNvPicPr>
            <a:picLocks noGrp="1" noChangeAspect="1"/>
          </p:cNvPicPr>
          <p:nvPr>
            <p:ph idx="1"/>
          </p:nvPr>
        </p:nvPicPr>
        <p:blipFill>
          <a:blip r:embed="rId3"/>
          <a:stretch>
            <a:fillRect/>
          </a:stretch>
        </p:blipFill>
        <p:spPr>
          <a:xfrm>
            <a:off x="8032018" y="1740904"/>
            <a:ext cx="3578790" cy="4278282"/>
          </a:xfrm>
        </p:spPr>
      </p:pic>
      <p:sp>
        <p:nvSpPr>
          <p:cNvPr id="12" name="TextBox 11">
            <a:extLst>
              <a:ext uri="{FF2B5EF4-FFF2-40B4-BE49-F238E27FC236}">
                <a16:creationId xmlns:a16="http://schemas.microsoft.com/office/drawing/2014/main" id="{7C2ED9A9-FD53-4DDE-BE35-6183C3C54049}"/>
              </a:ext>
            </a:extLst>
          </p:cNvPr>
          <p:cNvSpPr txBox="1"/>
          <p:nvPr/>
        </p:nvSpPr>
        <p:spPr>
          <a:xfrm>
            <a:off x="648070" y="2175029"/>
            <a:ext cx="5788241" cy="2585323"/>
          </a:xfrm>
          <a:prstGeom prst="rect">
            <a:avLst/>
          </a:prstGeom>
          <a:noFill/>
        </p:spPr>
        <p:txBody>
          <a:bodyPr wrap="square" rtlCol="0">
            <a:spAutoFit/>
          </a:bodyPr>
          <a:lstStyle/>
          <a:p>
            <a:r>
              <a:rPr lang="en-US" dirty="0"/>
              <a:t>Implement </a:t>
            </a:r>
            <a:r>
              <a:rPr lang="en-US" dirty="0" err="1"/>
              <a:t>DeviceDriver</a:t>
            </a:r>
            <a:r>
              <a:rPr lang="en-US" dirty="0"/>
              <a:t>:</a:t>
            </a:r>
          </a:p>
          <a:p>
            <a:pPr marL="342900" indent="-342900">
              <a:buFont typeface="Arial" panose="020B0604020202020204" pitchFamily="34" charset="0"/>
              <a:buChar char="•"/>
            </a:pPr>
            <a:r>
              <a:rPr lang="en-US" dirty="0" err="1"/>
              <a:t>OpenConnection</a:t>
            </a:r>
            <a:r>
              <a:rPr lang="en-US" dirty="0"/>
              <a:t>(string </a:t>
            </a:r>
            <a:r>
              <a:rPr lang="en-US" dirty="0" err="1"/>
              <a:t>IPAddress</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Initialize()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ExecuteOperation</a:t>
            </a:r>
            <a:r>
              <a:rPr lang="en-US" dirty="0"/>
              <a:t>(string operation, string[] </a:t>
            </a:r>
            <a:r>
              <a:rPr lang="en-US" dirty="0" err="1"/>
              <a:t>parameterNames</a:t>
            </a:r>
            <a:r>
              <a:rPr lang="en-US" dirty="0"/>
              <a:t>, string[] </a:t>
            </a:r>
            <a:r>
              <a:rPr lang="en-US" dirty="0" err="1"/>
              <a:t>parameterValues</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Abort()</a:t>
            </a:r>
          </a:p>
        </p:txBody>
      </p:sp>
    </p:spTree>
    <p:extLst>
      <p:ext uri="{BB962C8B-B14F-4D97-AF65-F5344CB8AC3E}">
        <p14:creationId xmlns:p14="http://schemas.microsoft.com/office/powerpoint/2010/main" val="199052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Lessons Learned</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71206D6-5E20-4441-8807-9B23954DD828}"/>
              </a:ext>
            </a:extLst>
          </p:cNvPr>
          <p:cNvSpPr txBox="1"/>
          <p:nvPr/>
        </p:nvSpPr>
        <p:spPr>
          <a:xfrm>
            <a:off x="924790" y="3017768"/>
            <a:ext cx="892579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More about Automation Engineer Position</a:t>
            </a:r>
          </a:p>
          <a:p>
            <a:pPr marL="285750" indent="-285750">
              <a:buFont typeface="Arial" panose="020B0604020202020204" pitchFamily="34" charset="0"/>
              <a:buChar char="•"/>
            </a:pPr>
            <a:r>
              <a:rPr lang="en-US" dirty="0"/>
              <a:t>Logic behind robot automation</a:t>
            </a:r>
          </a:p>
          <a:p>
            <a:pPr marL="285750" indent="-285750">
              <a:buFont typeface="Arial" panose="020B0604020202020204" pitchFamily="34" charset="0"/>
              <a:buChar char="•"/>
            </a:pPr>
            <a:r>
              <a:rPr lang="en-US" dirty="0"/>
              <a:t>Socket Programming in java</a:t>
            </a:r>
          </a:p>
          <a:p>
            <a:pPr marL="285750" indent="-285750">
              <a:buFont typeface="Arial" panose="020B0604020202020204" pitchFamily="34" charset="0"/>
              <a:buChar char="•"/>
            </a:pPr>
            <a:r>
              <a:rPr lang="en-US" dirty="0"/>
              <a:t>Improved prioritizing skills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F14E5798-C518-4CBF-8435-73A5065D19A4}"/>
              </a:ext>
            </a:extLst>
          </p:cNvPr>
          <p:cNvPicPr>
            <a:picLocks noChangeAspect="1"/>
          </p:cNvPicPr>
          <p:nvPr/>
        </p:nvPicPr>
        <p:blipFill>
          <a:blip r:embed="rId8"/>
          <a:stretch>
            <a:fillRect/>
          </a:stretch>
        </p:blipFill>
        <p:spPr>
          <a:xfrm>
            <a:off x="6636327" y="1890876"/>
            <a:ext cx="5126778" cy="3439950"/>
          </a:xfrm>
          <a:prstGeom prst="rect">
            <a:avLst/>
          </a:prstGeom>
        </p:spPr>
      </p:pic>
    </p:spTree>
    <p:extLst>
      <p:ext uri="{BB962C8B-B14F-4D97-AF65-F5344CB8AC3E}">
        <p14:creationId xmlns:p14="http://schemas.microsoft.com/office/powerpoint/2010/main" val="385066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Conclusion</a:t>
            </a:r>
          </a:p>
        </p:txBody>
      </p:sp>
      <p:pic>
        <p:nvPicPr>
          <p:cNvPr id="11" name="Content Placeholder 10">
            <a:extLst>
              <a:ext uri="{FF2B5EF4-FFF2-40B4-BE49-F238E27FC236}">
                <a16:creationId xmlns:a16="http://schemas.microsoft.com/office/drawing/2014/main" id="{DA28E41C-AC12-49B6-901D-F773F8B84AAA}"/>
              </a:ext>
            </a:extLst>
          </p:cNvPr>
          <p:cNvPicPr>
            <a:picLocks noGrp="1" noChangeAspect="1"/>
          </p:cNvPicPr>
          <p:nvPr>
            <p:ph idx="1"/>
          </p:nvPr>
        </p:nvPicPr>
        <p:blipFill>
          <a:blip r:embed="rId3"/>
          <a:stretch>
            <a:fillRect/>
          </a:stretch>
        </p:blipFill>
        <p:spPr>
          <a:xfrm>
            <a:off x="4337716" y="2341563"/>
            <a:ext cx="3516568" cy="3633787"/>
          </a:xfrm>
        </p:spPr>
      </p:pic>
    </p:spTree>
    <p:extLst>
      <p:ext uri="{BB962C8B-B14F-4D97-AF65-F5344CB8AC3E}">
        <p14:creationId xmlns:p14="http://schemas.microsoft.com/office/powerpoint/2010/main" val="404750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50519" y="2260485"/>
            <a:ext cx="11029616" cy="1188720"/>
          </a:xfrm>
        </p:spPr>
        <p:txBody>
          <a:bodyPr>
            <a:normAutofit/>
          </a:bodyPr>
          <a:lstStyle/>
          <a:p>
            <a:r>
              <a:rPr lang="en-US" sz="4000" dirty="0"/>
              <a:t>Questions?</a:t>
            </a:r>
          </a:p>
        </p:txBody>
      </p:sp>
      <p:sp>
        <p:nvSpPr>
          <p:cNvPr id="5" name="Content Placeholder 4">
            <a:extLst>
              <a:ext uri="{FF2B5EF4-FFF2-40B4-BE49-F238E27FC236}">
                <a16:creationId xmlns:a16="http://schemas.microsoft.com/office/drawing/2014/main" id="{594289DE-204A-4E40-AEA6-AC148369037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052234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Image sources</a:t>
            </a:r>
          </a:p>
        </p:txBody>
      </p:sp>
      <p:sp>
        <p:nvSpPr>
          <p:cNvPr id="4" name="Content Placeholder 3">
            <a:extLst>
              <a:ext uri="{FF2B5EF4-FFF2-40B4-BE49-F238E27FC236}">
                <a16:creationId xmlns:a16="http://schemas.microsoft.com/office/drawing/2014/main" id="{6DA057A3-6015-40A4-8251-1F5DD27B05D8}"/>
              </a:ext>
            </a:extLst>
          </p:cNvPr>
          <p:cNvSpPr>
            <a:spLocks noGrp="1"/>
          </p:cNvSpPr>
          <p:nvPr>
            <p:ph idx="1"/>
          </p:nvPr>
        </p:nvSpPr>
        <p:spPr/>
        <p:txBody>
          <a:bodyPr/>
          <a:lstStyle/>
          <a:p>
            <a:r>
              <a:rPr lang="en-US" dirty="0">
                <a:hlinkClick r:id="rId3"/>
              </a:rPr>
              <a:t>https://www.titian.co.uk/highres-biosolutions</a:t>
            </a:r>
            <a:endParaRPr lang="en-US" dirty="0"/>
          </a:p>
          <a:p>
            <a:r>
              <a:rPr lang="en-US" dirty="0">
                <a:hlinkClick r:id="rId4"/>
              </a:rPr>
              <a:t>https://medium.com/@sgg2123/apis-and-ruby-7675144f3391</a:t>
            </a:r>
            <a:endParaRPr lang="en-US" dirty="0"/>
          </a:p>
          <a:p>
            <a:r>
              <a:rPr lang="en-US" dirty="0">
                <a:hlinkClick r:id="rId5"/>
              </a:rPr>
              <a:t>https://medium.com/corda/how-to-develop-a-blockchain-application-if-you-only-know-java-f93dcf52cb60</a:t>
            </a:r>
            <a:endParaRPr lang="en-US" dirty="0"/>
          </a:p>
          <a:p>
            <a:r>
              <a:rPr lang="en-US" dirty="0">
                <a:hlinkClick r:id="rId6"/>
              </a:rPr>
              <a:t>https://knowlab.in/dont-limit-your-challenges-challenge-your-limits/</a:t>
            </a:r>
            <a:endParaRPr lang="en-US" dirty="0"/>
          </a:p>
          <a:p>
            <a:r>
              <a:rPr lang="en-US" dirty="0">
                <a:hlinkClick r:id="rId7"/>
              </a:rPr>
              <a:t>https://digest.bps.org.uk/2018/03/21/is-the-future-ahead-not-for-those-born-blind/</a:t>
            </a:r>
            <a:endParaRPr lang="en-US" dirty="0"/>
          </a:p>
          <a:p>
            <a:r>
              <a:rPr lang="en-US" dirty="0">
                <a:hlinkClick r:id="rId8"/>
              </a:rPr>
              <a:t>https://www.sourcecon.com/closing-out-2018-with-lessons-learned-on-the-job/</a:t>
            </a:r>
            <a:endParaRPr lang="en-US" dirty="0"/>
          </a:p>
          <a:p>
            <a:r>
              <a:rPr lang="en-US" dirty="0"/>
              <a:t>https://twitter.com/highresbio</a:t>
            </a:r>
          </a:p>
          <a:p>
            <a:endParaRPr lang="en-US" dirty="0"/>
          </a:p>
        </p:txBody>
      </p:sp>
    </p:spTree>
    <p:extLst>
      <p:ext uri="{BB962C8B-B14F-4D97-AF65-F5344CB8AC3E}">
        <p14:creationId xmlns:p14="http://schemas.microsoft.com/office/powerpoint/2010/main" val="322938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err="1"/>
              <a:t>MockRobot</a:t>
            </a:r>
            <a:r>
              <a:rPr lang="en-US" dirty="0"/>
              <a:t> Device API</a:t>
            </a:r>
          </a:p>
        </p:txBody>
      </p:sp>
      <p:sp>
        <p:nvSpPr>
          <p:cNvPr id="5" name="Content Placeholder 4">
            <a:extLst>
              <a:ext uri="{FF2B5EF4-FFF2-40B4-BE49-F238E27FC236}">
                <a16:creationId xmlns:a16="http://schemas.microsoft.com/office/drawing/2014/main" id="{5EED4C63-50AF-49A2-95A2-455B54F2FBC7}"/>
              </a:ext>
            </a:extLst>
          </p:cNvPr>
          <p:cNvSpPr>
            <a:spLocks noGrp="1"/>
          </p:cNvSpPr>
          <p:nvPr>
            <p:ph idx="1"/>
          </p:nvPr>
        </p:nvSpPr>
        <p:spPr>
          <a:xfrm flipV="1">
            <a:off x="234963" y="493530"/>
            <a:ext cx="4035195" cy="417251"/>
          </a:xfrm>
        </p:spPr>
        <p:txBody>
          <a:bodyPr>
            <a:normAutofit fontScale="92500" lnSpcReduction="10000"/>
          </a:bodyPr>
          <a:lstStyle/>
          <a:p>
            <a:pPr marL="0" indent="0">
              <a:buNone/>
            </a:pPr>
            <a:endParaRPr lang="en-US" dirty="0"/>
          </a:p>
          <a:p>
            <a:pPr marL="0" indent="0">
              <a:buNone/>
            </a:pPr>
            <a:endParaRPr lang="en-US" dirty="0"/>
          </a:p>
        </p:txBody>
      </p:sp>
      <p:sp>
        <p:nvSpPr>
          <p:cNvPr id="7" name="TextBox 6">
            <a:extLst>
              <a:ext uri="{FF2B5EF4-FFF2-40B4-BE49-F238E27FC236}">
                <a16:creationId xmlns:a16="http://schemas.microsoft.com/office/drawing/2014/main" id="{0B65BFC6-E824-4423-AEB7-CF410849E8D8}"/>
              </a:ext>
            </a:extLst>
          </p:cNvPr>
          <p:cNvSpPr txBox="1"/>
          <p:nvPr/>
        </p:nvSpPr>
        <p:spPr>
          <a:xfrm>
            <a:off x="995746" y="2184649"/>
            <a:ext cx="3751846" cy="2585323"/>
          </a:xfrm>
          <a:prstGeom prst="rect">
            <a:avLst/>
          </a:prstGeom>
          <a:noFill/>
        </p:spPr>
        <p:txBody>
          <a:bodyPr wrap="square" rtlCol="0">
            <a:spAutoFit/>
          </a:bodyPr>
          <a:lstStyle/>
          <a:p>
            <a:r>
              <a:rPr lang="en-US" dirty="0"/>
              <a:t>Given accepted commands:</a:t>
            </a:r>
          </a:p>
          <a:p>
            <a:endParaRPr lang="en-US" dirty="0"/>
          </a:p>
          <a:p>
            <a:pPr marL="285750" indent="-285750">
              <a:buFont typeface="Arial" panose="020B0604020202020204" pitchFamily="34" charset="0"/>
              <a:buChar char="•"/>
            </a:pPr>
            <a:r>
              <a:rPr lang="en-US" dirty="0"/>
              <a:t>home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status</a:t>
            </a:r>
          </a:p>
        </p:txBody>
      </p:sp>
      <p:pic>
        <p:nvPicPr>
          <p:cNvPr id="1026" name="Picture 2" descr="What is an API? - Daniel Leskosky">
            <a:extLst>
              <a:ext uri="{FF2B5EF4-FFF2-40B4-BE49-F238E27FC236}">
                <a16:creationId xmlns:a16="http://schemas.microsoft.com/office/drawing/2014/main" id="{379B8A23-635C-4CA5-A538-86B250328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8998" y="2099502"/>
            <a:ext cx="5843086" cy="328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58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System Architecture</a:t>
            </a:r>
          </a:p>
        </p:txBody>
      </p:sp>
      <p:pic>
        <p:nvPicPr>
          <p:cNvPr id="15" name="Content Placeholder 14" descr="A picture containing table&#10;&#10;Description automatically generated">
            <a:extLst>
              <a:ext uri="{FF2B5EF4-FFF2-40B4-BE49-F238E27FC236}">
                <a16:creationId xmlns:a16="http://schemas.microsoft.com/office/drawing/2014/main" id="{5491CF22-0E66-4F71-A7AD-98B378E5E5A7}"/>
              </a:ext>
            </a:extLst>
          </p:cNvPr>
          <p:cNvPicPr>
            <a:picLocks noGrp="1" noChangeAspect="1"/>
          </p:cNvPicPr>
          <p:nvPr>
            <p:ph idx="1"/>
          </p:nvPr>
        </p:nvPicPr>
        <p:blipFill>
          <a:blip r:embed="rId2"/>
          <a:stretch>
            <a:fillRect/>
          </a:stretch>
        </p:blipFill>
        <p:spPr>
          <a:xfrm>
            <a:off x="2233612" y="3322465"/>
            <a:ext cx="7724775" cy="1533525"/>
          </a:xfrm>
        </p:spPr>
      </p:pic>
      <p:sp>
        <p:nvSpPr>
          <p:cNvPr id="16" name="TextBox 15">
            <a:extLst>
              <a:ext uri="{FF2B5EF4-FFF2-40B4-BE49-F238E27FC236}">
                <a16:creationId xmlns:a16="http://schemas.microsoft.com/office/drawing/2014/main" id="{17A6EC04-C692-448F-8FEE-5F56EEF9D7CC}"/>
              </a:ext>
            </a:extLst>
          </p:cNvPr>
          <p:cNvSpPr txBox="1"/>
          <p:nvPr/>
        </p:nvSpPr>
        <p:spPr>
          <a:xfrm>
            <a:off x="3803073" y="2214775"/>
            <a:ext cx="6785263" cy="553998"/>
          </a:xfrm>
          <a:prstGeom prst="rect">
            <a:avLst/>
          </a:prstGeom>
          <a:noFill/>
        </p:spPr>
        <p:txBody>
          <a:bodyPr wrap="square" rtlCol="0">
            <a:spAutoFit/>
          </a:bodyPr>
          <a:lstStyle/>
          <a:p>
            <a:r>
              <a:rPr lang="en-US" sz="3000" dirty="0"/>
              <a:t>Client Server Architecture</a:t>
            </a:r>
          </a:p>
        </p:txBody>
      </p:sp>
    </p:spTree>
    <p:extLst>
      <p:ext uri="{BB962C8B-B14F-4D97-AF65-F5344CB8AC3E}">
        <p14:creationId xmlns:p14="http://schemas.microsoft.com/office/powerpoint/2010/main" val="403823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Implementation</a:t>
            </a:r>
          </a:p>
        </p:txBody>
      </p:sp>
      <p:pic>
        <p:nvPicPr>
          <p:cNvPr id="7" name="Content Placeholder 6">
            <a:extLst>
              <a:ext uri="{FF2B5EF4-FFF2-40B4-BE49-F238E27FC236}">
                <a16:creationId xmlns:a16="http://schemas.microsoft.com/office/drawing/2014/main" id="{712F4C41-9528-4077-B92E-47240D8ABBF2}"/>
              </a:ext>
            </a:extLst>
          </p:cNvPr>
          <p:cNvPicPr>
            <a:picLocks noGrp="1" noChangeAspect="1"/>
          </p:cNvPicPr>
          <p:nvPr>
            <p:ph idx="1"/>
          </p:nvPr>
        </p:nvPicPr>
        <p:blipFill>
          <a:blip r:embed="rId3"/>
          <a:stretch>
            <a:fillRect/>
          </a:stretch>
        </p:blipFill>
        <p:spPr>
          <a:xfrm>
            <a:off x="7533991" y="2092182"/>
            <a:ext cx="4169054" cy="3633787"/>
          </a:xfrm>
        </p:spPr>
      </p:pic>
      <p:sp>
        <p:nvSpPr>
          <p:cNvPr id="8" name="TextBox 7">
            <a:extLst>
              <a:ext uri="{FF2B5EF4-FFF2-40B4-BE49-F238E27FC236}">
                <a16:creationId xmlns:a16="http://schemas.microsoft.com/office/drawing/2014/main" id="{C9B3CDD3-9273-4312-9368-5A890DD926AA}"/>
              </a:ext>
            </a:extLst>
          </p:cNvPr>
          <p:cNvSpPr txBox="1"/>
          <p:nvPr/>
        </p:nvSpPr>
        <p:spPr>
          <a:xfrm>
            <a:off x="405245" y="1884094"/>
            <a:ext cx="7762010" cy="4524315"/>
          </a:xfrm>
          <a:prstGeom prst="rect">
            <a:avLst/>
          </a:prstGeom>
          <a:noFill/>
        </p:spPr>
        <p:txBody>
          <a:bodyPr wrap="square" rtlCol="0">
            <a:spAutoFit/>
          </a:bodyPr>
          <a:lstStyle/>
          <a:p>
            <a:r>
              <a:rPr lang="en-US" dirty="0"/>
              <a:t>Methods:</a:t>
            </a:r>
          </a:p>
          <a:p>
            <a:pPr marL="285750" indent="-285750">
              <a:buFont typeface="Arial" panose="020B0604020202020204" pitchFamily="34" charset="0"/>
              <a:buChar char="•"/>
            </a:pPr>
            <a:r>
              <a:rPr lang="en-US" dirty="0" err="1"/>
              <a:t>OpenConnection</a:t>
            </a:r>
            <a:r>
              <a:rPr lang="en-US" dirty="0"/>
              <a:t>(String </a:t>
            </a:r>
            <a:r>
              <a:rPr lang="en-US" dirty="0" err="1"/>
              <a:t>IPAddress</a:t>
            </a:r>
            <a:r>
              <a:rPr lang="en-US" dirty="0"/>
              <a:t>)</a:t>
            </a:r>
          </a:p>
          <a:p>
            <a:pPr marL="285750" indent="-285750">
              <a:buFont typeface="Arial" panose="020B0604020202020204" pitchFamily="34" charset="0"/>
              <a:buChar char="•"/>
            </a:pPr>
            <a:r>
              <a:rPr lang="en-US" dirty="0"/>
              <a:t>Abort()</a:t>
            </a:r>
          </a:p>
          <a:p>
            <a:pPr marL="285750" indent="-285750">
              <a:buFont typeface="Arial" panose="020B0604020202020204" pitchFamily="34" charset="0"/>
              <a:buChar char="•"/>
            </a:pPr>
            <a:r>
              <a:rPr lang="en-US" dirty="0"/>
              <a:t>Initialize()</a:t>
            </a:r>
          </a:p>
          <a:p>
            <a:pPr marL="742950" lvl="1" indent="-285750">
              <a:buFont typeface="Arial" panose="020B0604020202020204" pitchFamily="34" charset="0"/>
              <a:buChar char="•"/>
            </a:pPr>
            <a:r>
              <a:rPr lang="en-US" dirty="0" err="1"/>
              <a:t>checkInitResults</a:t>
            </a:r>
            <a:r>
              <a:rPr lang="en-US" dirty="0"/>
              <a:t>(int </a:t>
            </a:r>
            <a:r>
              <a:rPr lang="en-US" dirty="0" err="1"/>
              <a:t>initPid</a:t>
            </a:r>
            <a:r>
              <a:rPr lang="en-US" dirty="0"/>
              <a:t>, String res)</a:t>
            </a:r>
          </a:p>
          <a:p>
            <a:pPr marL="742950" lvl="1" indent="-285750">
              <a:buFont typeface="Arial" panose="020B0604020202020204" pitchFamily="34" charset="0"/>
              <a:buChar char="•"/>
            </a:pPr>
            <a:r>
              <a:rPr lang="en-US" dirty="0" err="1"/>
              <a:t>checkBot</a:t>
            </a:r>
            <a:r>
              <a:rPr lang="en-US" dirty="0"/>
              <a:t>(int </a:t>
            </a:r>
            <a:r>
              <a:rPr lang="en-US" dirty="0" err="1"/>
              <a:t>pid</a:t>
            </a:r>
            <a:r>
              <a:rPr lang="en-US" dirty="0"/>
              <a:t>)</a:t>
            </a:r>
          </a:p>
          <a:p>
            <a:pPr marL="285750" indent="-285750">
              <a:buFont typeface="Arial" panose="020B0604020202020204" pitchFamily="34" charset="0"/>
              <a:buChar char="•"/>
            </a:pPr>
            <a:r>
              <a:rPr lang="en-US" dirty="0" err="1"/>
              <a:t>ExecuteOperation</a:t>
            </a:r>
            <a:r>
              <a:rPr lang="en-US" dirty="0"/>
              <a:t>(string operation, string[] </a:t>
            </a:r>
            <a:r>
              <a:rPr lang="en-US" dirty="0" err="1"/>
              <a:t>parameterNames</a:t>
            </a:r>
            <a:r>
              <a:rPr lang="en-US" dirty="0"/>
              <a:t>, string[] </a:t>
            </a:r>
            <a:r>
              <a:rPr lang="en-US" dirty="0" err="1"/>
              <a:t>parameterValues</a:t>
            </a:r>
            <a:r>
              <a:rPr lang="en-US" dirty="0"/>
              <a:t>)</a:t>
            </a:r>
          </a:p>
          <a:p>
            <a:pPr marL="742950" lvl="1" indent="-285750">
              <a:buFont typeface="Arial" panose="020B0604020202020204" pitchFamily="34" charset="0"/>
              <a:buChar char="•"/>
            </a:pPr>
            <a:r>
              <a:rPr lang="en-US" dirty="0"/>
              <a:t>pick/place(string location, string res, int </a:t>
            </a:r>
            <a:r>
              <a:rPr lang="en-US" dirty="0" err="1"/>
              <a:t>pid</a:t>
            </a:r>
            <a:r>
              <a:rPr lang="en-US" dirty="0"/>
              <a:t>, string </a:t>
            </a:r>
            <a:r>
              <a:rPr lang="en-US" dirty="0" err="1"/>
              <a:t>lastOperation</a:t>
            </a:r>
            <a:r>
              <a:rPr lang="en-US" dirty="0"/>
              <a:t>)</a:t>
            </a:r>
          </a:p>
          <a:p>
            <a:pPr marL="742950" lvl="1" indent="-285750">
              <a:buFont typeface="Arial" panose="020B0604020202020204" pitchFamily="34" charset="0"/>
              <a:buChar char="•"/>
            </a:pPr>
            <a:r>
              <a:rPr lang="en-US" dirty="0"/>
              <a:t>transfer(string[] </a:t>
            </a:r>
            <a:r>
              <a:rPr lang="en-US" dirty="0" err="1"/>
              <a:t>parameterNames</a:t>
            </a:r>
            <a:r>
              <a:rPr lang="en-US" dirty="0"/>
              <a:t>, string[] </a:t>
            </a:r>
            <a:r>
              <a:rPr lang="en-US" dirty="0" err="1"/>
              <a:t>parameterValues</a:t>
            </a:r>
            <a:r>
              <a:rPr lang="en-US" dirty="0"/>
              <a:t>, string res, int </a:t>
            </a:r>
            <a:r>
              <a:rPr lang="en-US" dirty="0" err="1"/>
              <a:t>pid</a:t>
            </a:r>
            <a:r>
              <a:rPr lang="en-US" dirty="0"/>
              <a:t>, string </a:t>
            </a:r>
            <a:r>
              <a:rPr lang="en-US" dirty="0" err="1"/>
              <a:t>lastOperation</a:t>
            </a:r>
            <a:r>
              <a:rPr lang="en-US" dirty="0"/>
              <a:t>)</a:t>
            </a:r>
          </a:p>
          <a:p>
            <a:pPr marL="742950" lvl="1" indent="-285750">
              <a:buFont typeface="Arial" panose="020B0604020202020204" pitchFamily="34" charset="0"/>
              <a:buChar char="•"/>
            </a:pPr>
            <a:r>
              <a:rPr lang="en-US" dirty="0" err="1"/>
              <a:t>isValid</a:t>
            </a:r>
            <a:r>
              <a:rPr lang="en-US" dirty="0"/>
              <a:t>(string operation, string[] </a:t>
            </a:r>
            <a:r>
              <a:rPr lang="en-US" dirty="0" err="1"/>
              <a:t>parameterNames</a:t>
            </a:r>
            <a:r>
              <a:rPr lang="en-US" dirty="0"/>
              <a:t>, string[] </a:t>
            </a:r>
            <a:r>
              <a:rPr lang="en-US" dirty="0" err="1"/>
              <a:t>parameterValues</a:t>
            </a:r>
            <a:r>
              <a:rPr lang="en-US" dirty="0"/>
              <a:t>)</a:t>
            </a:r>
          </a:p>
          <a:p>
            <a:pPr marL="742950" lvl="1" indent="-285750">
              <a:buFont typeface="Arial" panose="020B0604020202020204" pitchFamily="34" charset="0"/>
              <a:buChar char="•"/>
            </a:pPr>
            <a:r>
              <a:rPr lang="en-US" dirty="0" err="1"/>
              <a:t>checkMockBotStatus</a:t>
            </a:r>
            <a:r>
              <a:rPr lang="en-US" dirty="0"/>
              <a:t>(int </a:t>
            </a:r>
            <a:r>
              <a:rPr lang="en-US" dirty="0" err="1"/>
              <a:t>pid</a:t>
            </a:r>
            <a:r>
              <a:rPr lang="en-US" dirty="0"/>
              <a:t>, String res)</a:t>
            </a:r>
          </a:p>
          <a:p>
            <a:pPr marL="742950" lvl="1" indent="-285750">
              <a:buFont typeface="Arial" panose="020B0604020202020204" pitchFamily="34" charset="0"/>
              <a:buChar char="•"/>
            </a:pPr>
            <a:r>
              <a:rPr lang="en-US" dirty="0" err="1"/>
              <a:t>checkBot</a:t>
            </a:r>
            <a:r>
              <a:rPr lang="en-US" dirty="0"/>
              <a:t>(int </a:t>
            </a:r>
            <a:r>
              <a:rPr lang="en-US" dirty="0" err="1"/>
              <a:t>pid</a:t>
            </a:r>
            <a:r>
              <a:rPr lang="en-US" dirty="0"/>
              <a:t>)</a:t>
            </a:r>
          </a:p>
          <a:p>
            <a:endParaRPr lang="en-US" dirty="0"/>
          </a:p>
        </p:txBody>
      </p:sp>
    </p:spTree>
    <p:extLst>
      <p:ext uri="{BB962C8B-B14F-4D97-AF65-F5344CB8AC3E}">
        <p14:creationId xmlns:p14="http://schemas.microsoft.com/office/powerpoint/2010/main" val="161135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“Global” variables</a:t>
            </a:r>
          </a:p>
        </p:txBody>
      </p:sp>
      <p:pic>
        <p:nvPicPr>
          <p:cNvPr id="12" name="Content Placeholder 11">
            <a:extLst>
              <a:ext uri="{FF2B5EF4-FFF2-40B4-BE49-F238E27FC236}">
                <a16:creationId xmlns:a16="http://schemas.microsoft.com/office/drawing/2014/main" id="{A1105698-564E-4555-B10B-D56C3A0DED8A}"/>
              </a:ext>
            </a:extLst>
          </p:cNvPr>
          <p:cNvPicPr>
            <a:picLocks noGrp="1" noChangeAspect="1"/>
          </p:cNvPicPr>
          <p:nvPr>
            <p:ph idx="1"/>
          </p:nvPr>
        </p:nvPicPr>
        <p:blipFill>
          <a:blip r:embed="rId3"/>
          <a:stretch>
            <a:fillRect/>
          </a:stretch>
        </p:blipFill>
        <p:spPr>
          <a:xfrm>
            <a:off x="6558828" y="2500150"/>
            <a:ext cx="4581525" cy="2466975"/>
          </a:xfrm>
        </p:spPr>
      </p:pic>
      <p:sp>
        <p:nvSpPr>
          <p:cNvPr id="13" name="TextBox 12">
            <a:extLst>
              <a:ext uri="{FF2B5EF4-FFF2-40B4-BE49-F238E27FC236}">
                <a16:creationId xmlns:a16="http://schemas.microsoft.com/office/drawing/2014/main" id="{9174F954-C315-4A61-8C5C-ECF8DBE4A5A3}"/>
              </a:ext>
            </a:extLst>
          </p:cNvPr>
          <p:cNvSpPr txBox="1"/>
          <p:nvPr/>
        </p:nvSpPr>
        <p:spPr>
          <a:xfrm>
            <a:off x="1165947" y="2717974"/>
            <a:ext cx="4738255" cy="2031325"/>
          </a:xfrm>
          <a:prstGeom prst="rect">
            <a:avLst/>
          </a:prstGeom>
          <a:noFill/>
        </p:spPr>
        <p:txBody>
          <a:bodyPr wrap="square" rtlCol="0">
            <a:spAutoFit/>
          </a:bodyPr>
          <a:lstStyle/>
          <a:p>
            <a:r>
              <a:rPr lang="en-US" dirty="0"/>
              <a:t>Private</a:t>
            </a:r>
          </a:p>
          <a:p>
            <a:endParaRPr lang="en-US" dirty="0"/>
          </a:p>
          <a:p>
            <a:r>
              <a:rPr lang="en-US" dirty="0"/>
              <a:t>Non static </a:t>
            </a:r>
          </a:p>
          <a:p>
            <a:endParaRPr lang="en-US" dirty="0"/>
          </a:p>
          <a:p>
            <a:r>
              <a:rPr lang="en-US" dirty="0"/>
              <a:t>Null, false, or empty</a:t>
            </a:r>
          </a:p>
          <a:p>
            <a:endParaRPr lang="en-US" dirty="0"/>
          </a:p>
          <a:p>
            <a:r>
              <a:rPr lang="en-US" dirty="0"/>
              <a:t>Accessible</a:t>
            </a:r>
          </a:p>
        </p:txBody>
      </p:sp>
    </p:spTree>
    <p:extLst>
      <p:ext uri="{BB962C8B-B14F-4D97-AF65-F5344CB8AC3E}">
        <p14:creationId xmlns:p14="http://schemas.microsoft.com/office/powerpoint/2010/main" val="319152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Open Connection</a:t>
            </a:r>
          </a:p>
        </p:txBody>
      </p:sp>
      <p:sp>
        <p:nvSpPr>
          <p:cNvPr id="8" name="TextBox 7">
            <a:extLst>
              <a:ext uri="{FF2B5EF4-FFF2-40B4-BE49-F238E27FC236}">
                <a16:creationId xmlns:a16="http://schemas.microsoft.com/office/drawing/2014/main" id="{C9B3CDD3-9273-4312-9368-5A890DD926AA}"/>
              </a:ext>
            </a:extLst>
          </p:cNvPr>
          <p:cNvSpPr txBox="1"/>
          <p:nvPr/>
        </p:nvSpPr>
        <p:spPr>
          <a:xfrm>
            <a:off x="457200" y="2092182"/>
            <a:ext cx="6930736" cy="369332"/>
          </a:xfrm>
          <a:prstGeom prst="rect">
            <a:avLst/>
          </a:prstGeom>
          <a:noFill/>
        </p:spPr>
        <p:txBody>
          <a:bodyPr wrap="square" rtlCol="0">
            <a:spAutoFit/>
          </a:bodyPr>
          <a:lstStyle/>
          <a:p>
            <a:endParaRPr lang="en-US" dirty="0"/>
          </a:p>
        </p:txBody>
      </p:sp>
      <p:pic>
        <p:nvPicPr>
          <p:cNvPr id="6" name="Content Placeholder 5">
            <a:extLst>
              <a:ext uri="{FF2B5EF4-FFF2-40B4-BE49-F238E27FC236}">
                <a16:creationId xmlns:a16="http://schemas.microsoft.com/office/drawing/2014/main" id="{B145CA91-9189-46AF-A8B0-E480FC041F07}"/>
              </a:ext>
            </a:extLst>
          </p:cNvPr>
          <p:cNvPicPr>
            <a:picLocks noGrp="1" noChangeAspect="1"/>
          </p:cNvPicPr>
          <p:nvPr>
            <p:ph idx="1"/>
          </p:nvPr>
        </p:nvPicPr>
        <p:blipFill>
          <a:blip r:embed="rId2"/>
          <a:stretch>
            <a:fillRect/>
          </a:stretch>
        </p:blipFill>
        <p:spPr>
          <a:xfrm>
            <a:off x="670562" y="2187431"/>
            <a:ext cx="5317546" cy="3633787"/>
          </a:xfrm>
        </p:spPr>
      </p:pic>
      <p:pic>
        <p:nvPicPr>
          <p:cNvPr id="12" name="Picture 11" descr="Diagram&#10;&#10;Description automatically generated">
            <a:extLst>
              <a:ext uri="{FF2B5EF4-FFF2-40B4-BE49-F238E27FC236}">
                <a16:creationId xmlns:a16="http://schemas.microsoft.com/office/drawing/2014/main" id="{60B6C3F0-57AD-498B-963D-0D31FB8BC842}"/>
              </a:ext>
            </a:extLst>
          </p:cNvPr>
          <p:cNvPicPr>
            <a:picLocks noChangeAspect="1"/>
          </p:cNvPicPr>
          <p:nvPr/>
        </p:nvPicPr>
        <p:blipFill>
          <a:blip r:embed="rId3"/>
          <a:stretch>
            <a:fillRect/>
          </a:stretch>
        </p:blipFill>
        <p:spPr>
          <a:xfrm>
            <a:off x="7246024" y="1516856"/>
            <a:ext cx="4113567" cy="3824287"/>
          </a:xfrm>
          <a:prstGeom prst="rect">
            <a:avLst/>
          </a:prstGeom>
        </p:spPr>
      </p:pic>
    </p:spTree>
    <p:extLst>
      <p:ext uri="{BB962C8B-B14F-4D97-AF65-F5344CB8AC3E}">
        <p14:creationId xmlns:p14="http://schemas.microsoft.com/office/powerpoint/2010/main" val="45283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Abort</a:t>
            </a:r>
          </a:p>
        </p:txBody>
      </p:sp>
      <p:sp>
        <p:nvSpPr>
          <p:cNvPr id="8" name="TextBox 7">
            <a:extLst>
              <a:ext uri="{FF2B5EF4-FFF2-40B4-BE49-F238E27FC236}">
                <a16:creationId xmlns:a16="http://schemas.microsoft.com/office/drawing/2014/main" id="{C9B3CDD3-9273-4312-9368-5A890DD926AA}"/>
              </a:ext>
            </a:extLst>
          </p:cNvPr>
          <p:cNvSpPr txBox="1"/>
          <p:nvPr/>
        </p:nvSpPr>
        <p:spPr>
          <a:xfrm>
            <a:off x="457200" y="2092182"/>
            <a:ext cx="6930736" cy="369332"/>
          </a:xfrm>
          <a:prstGeom prst="rect">
            <a:avLst/>
          </a:prstGeom>
          <a:noFill/>
        </p:spPr>
        <p:txBody>
          <a:bodyPr wrap="square" rtlCol="0">
            <a:spAutoFit/>
          </a:bodyPr>
          <a:lstStyle/>
          <a:p>
            <a:endParaRPr lang="en-US" dirty="0"/>
          </a:p>
        </p:txBody>
      </p:sp>
      <p:pic>
        <p:nvPicPr>
          <p:cNvPr id="7" name="Content Placeholder 6">
            <a:extLst>
              <a:ext uri="{FF2B5EF4-FFF2-40B4-BE49-F238E27FC236}">
                <a16:creationId xmlns:a16="http://schemas.microsoft.com/office/drawing/2014/main" id="{E6E5F040-A2D4-48B4-A9E4-0C45A0F1C925}"/>
              </a:ext>
            </a:extLst>
          </p:cNvPr>
          <p:cNvPicPr>
            <a:picLocks noGrp="1" noChangeAspect="1"/>
          </p:cNvPicPr>
          <p:nvPr>
            <p:ph idx="1"/>
          </p:nvPr>
        </p:nvPicPr>
        <p:blipFill>
          <a:blip r:embed="rId3"/>
          <a:stretch>
            <a:fillRect/>
          </a:stretch>
        </p:blipFill>
        <p:spPr>
          <a:xfrm>
            <a:off x="476250" y="2276848"/>
            <a:ext cx="5833728" cy="3411537"/>
          </a:xfrm>
        </p:spPr>
      </p:pic>
      <p:pic>
        <p:nvPicPr>
          <p:cNvPr id="4" name="Picture 3" descr="Diagram&#10;&#10;Description automatically generated">
            <a:extLst>
              <a:ext uri="{FF2B5EF4-FFF2-40B4-BE49-F238E27FC236}">
                <a16:creationId xmlns:a16="http://schemas.microsoft.com/office/drawing/2014/main" id="{53F8AC1B-8899-4B95-9F31-F33FB2A71F35}"/>
              </a:ext>
            </a:extLst>
          </p:cNvPr>
          <p:cNvPicPr>
            <a:picLocks noChangeAspect="1"/>
          </p:cNvPicPr>
          <p:nvPr/>
        </p:nvPicPr>
        <p:blipFill>
          <a:blip r:embed="rId4"/>
          <a:stretch>
            <a:fillRect/>
          </a:stretch>
        </p:blipFill>
        <p:spPr>
          <a:xfrm>
            <a:off x="6570267" y="1365885"/>
            <a:ext cx="9809322" cy="4789959"/>
          </a:xfrm>
          <a:prstGeom prst="rect">
            <a:avLst/>
          </a:prstGeom>
        </p:spPr>
      </p:pic>
    </p:spTree>
    <p:extLst>
      <p:ext uri="{BB962C8B-B14F-4D97-AF65-F5344CB8AC3E}">
        <p14:creationId xmlns:p14="http://schemas.microsoft.com/office/powerpoint/2010/main" val="239623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Initialize</a:t>
            </a:r>
          </a:p>
        </p:txBody>
      </p:sp>
      <p:pic>
        <p:nvPicPr>
          <p:cNvPr id="6" name="Content Placeholder 5">
            <a:extLst>
              <a:ext uri="{FF2B5EF4-FFF2-40B4-BE49-F238E27FC236}">
                <a16:creationId xmlns:a16="http://schemas.microsoft.com/office/drawing/2014/main" id="{940EF3B0-6FF8-4351-BA7C-D22F740AE1FB}"/>
              </a:ext>
            </a:extLst>
          </p:cNvPr>
          <p:cNvPicPr>
            <a:picLocks noGrp="1" noChangeAspect="1"/>
          </p:cNvPicPr>
          <p:nvPr>
            <p:ph idx="1"/>
          </p:nvPr>
        </p:nvPicPr>
        <p:blipFill>
          <a:blip r:embed="rId2"/>
          <a:stretch>
            <a:fillRect/>
          </a:stretch>
        </p:blipFill>
        <p:spPr>
          <a:xfrm>
            <a:off x="952904" y="2206466"/>
            <a:ext cx="5143096" cy="3633787"/>
          </a:xfrm>
        </p:spPr>
      </p:pic>
      <p:pic>
        <p:nvPicPr>
          <p:cNvPr id="8" name="Picture 7" descr="Diagram&#10;&#10;Description automatically generated">
            <a:extLst>
              <a:ext uri="{FF2B5EF4-FFF2-40B4-BE49-F238E27FC236}">
                <a16:creationId xmlns:a16="http://schemas.microsoft.com/office/drawing/2014/main" id="{D177BE16-14B7-4C61-BAC0-40DF61A5F2B7}"/>
              </a:ext>
            </a:extLst>
          </p:cNvPr>
          <p:cNvPicPr>
            <a:picLocks noChangeAspect="1"/>
          </p:cNvPicPr>
          <p:nvPr/>
        </p:nvPicPr>
        <p:blipFill>
          <a:blip r:embed="rId3"/>
          <a:stretch>
            <a:fillRect/>
          </a:stretch>
        </p:blipFill>
        <p:spPr>
          <a:xfrm>
            <a:off x="7924119" y="1042610"/>
            <a:ext cx="3686689" cy="5401429"/>
          </a:xfrm>
          <a:prstGeom prst="rect">
            <a:avLst/>
          </a:prstGeom>
        </p:spPr>
      </p:pic>
    </p:spTree>
    <p:extLst>
      <p:ext uri="{BB962C8B-B14F-4D97-AF65-F5344CB8AC3E}">
        <p14:creationId xmlns:p14="http://schemas.microsoft.com/office/powerpoint/2010/main" val="19276386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{9CD59E96-59B1-49E2-B61A-BFABB620E943}tf33552983_win32</Template>
  <TotalTime>550</TotalTime>
  <Words>551</Words>
  <Application>Microsoft Office PowerPoint</Application>
  <PresentationFormat>Widescreen</PresentationFormat>
  <Paragraphs>117</Paragraphs>
  <Slides>23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Franklin Gothic Book</vt:lpstr>
      <vt:lpstr>Franklin Gothic Demi</vt:lpstr>
      <vt:lpstr>Wingdings 2</vt:lpstr>
      <vt:lpstr>DividendVTI</vt:lpstr>
      <vt:lpstr>Highres BioSolutions Programming Challenge</vt:lpstr>
      <vt:lpstr>Problem Description</vt:lpstr>
      <vt:lpstr>MockRobot Device API</vt:lpstr>
      <vt:lpstr>System Architecture</vt:lpstr>
      <vt:lpstr>Implementation</vt:lpstr>
      <vt:lpstr>“Global” variables</vt:lpstr>
      <vt:lpstr>Open Connection</vt:lpstr>
      <vt:lpstr>Abort</vt:lpstr>
      <vt:lpstr>Initialize</vt:lpstr>
      <vt:lpstr>Check Init Results</vt:lpstr>
      <vt:lpstr>Check bot</vt:lpstr>
      <vt:lpstr>Execute operation</vt:lpstr>
      <vt:lpstr>iS Valid</vt:lpstr>
      <vt:lpstr>iS Valid Activity Diagram</vt:lpstr>
      <vt:lpstr>Pick &amp; place</vt:lpstr>
      <vt:lpstr>Check mock Bot status</vt:lpstr>
      <vt:lpstr>Transfer</vt:lpstr>
      <vt:lpstr>challenges</vt:lpstr>
      <vt:lpstr>Future improvements</vt:lpstr>
      <vt:lpstr>Lessons Learned</vt:lpstr>
      <vt:lpstr>Conclusion</vt:lpstr>
      <vt:lpstr>Questions?</vt:lpstr>
      <vt:lpstr>Image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res BioSolutions Programming Challenge</dc:title>
  <dc:creator>Hinchliffe, Nicholas O.</dc:creator>
  <cp:lastModifiedBy>Hinchliffe, Nicholas O.</cp:lastModifiedBy>
  <cp:revision>36</cp:revision>
  <dcterms:created xsi:type="dcterms:W3CDTF">2021-04-11T21:36:10Z</dcterms:created>
  <dcterms:modified xsi:type="dcterms:W3CDTF">2021-04-13T20:15:19Z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