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hyperlink" Target="https://blog.cleancoder.com/uncle-bob/2012/08/13/the-clean-architecture.htm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hyperlink" Target="https://cg2010studio.com/2016/06/02/mvc%E8%88%87mvp/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hyperlink" Target="https://cg2010studio.com/2016/06/02/mvc%E8%88%87mvp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hyperlink" Target="https://cg2010studio.com/2016/06/02/mvc%E8%88%87mvp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ww.rewiresecurity.co.uk/iot-internet-of-things-solutions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ooglesamples/android-architecture/tree/todo-mvp-kotlin" TargetMode="External"/><Relationship Id="rId3" Type="http://schemas.openxmlformats.org/officeDocument/2006/relationships/hyperlink" Target="https://www.raywenderlich.com/7026-getting-started-with-mvp-model-view-presenter-on-android" TargetMode="External"/><Relationship Id="rId4" Type="http://schemas.openxmlformats.org/officeDocument/2006/relationships/hyperlink" Target="https://blog.cleancoder.com/uncle-bob/2012/08/13/the-clean-architecture.html" TargetMode="External"/><Relationship Id="rId5" Type="http://schemas.openxmlformats.org/officeDocument/2006/relationships/hyperlink" Target="https://matthewrenze.com/articles/what-is-clean-code/" TargetMode="External"/><Relationship Id="rId6" Type="http://schemas.openxmlformats.org/officeDocument/2006/relationships/hyperlink" Target="https://swf.com.tw/?p=1002" TargetMode="External"/><Relationship Id="rId7" Type="http://schemas.openxmlformats.org/officeDocument/2006/relationships/hyperlink" Target="https://cg2010studio.com/2016/06/02/mvc%E8%88%87mvp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hyperlink" Target="https://www.pinterest.com/pin/152559506104070488/?nic=1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wf.com.tw/?p=100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wf.com.tw/?p=1015" TargetMode="External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SP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TSP Introduction</a:t>
            </a:r>
          </a:p>
        </p:txBody>
      </p:sp>
      <p:sp>
        <p:nvSpPr>
          <p:cNvPr id="120" name="Nick Hu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Nick Huang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QTTNetworkService"/>
          <p:cNvSpPr/>
          <p:nvPr/>
        </p:nvSpPr>
        <p:spPr>
          <a:xfrm>
            <a:off x="4896941" y="4251865"/>
            <a:ext cx="3160465" cy="111487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MQTTNetworkService</a:t>
            </a:r>
          </a:p>
        </p:txBody>
      </p:sp>
      <p:sp>
        <p:nvSpPr>
          <p:cNvPr id="175" name="&lt;&lt;Interface&gt;&gt; MQTTNetworkServiceInterface"/>
          <p:cNvSpPr/>
          <p:nvPr/>
        </p:nvSpPr>
        <p:spPr>
          <a:xfrm>
            <a:off x="9011553" y="4267932"/>
            <a:ext cx="3904805" cy="1082739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&lt;&lt;Interface&gt;&gt;</a:t>
            </a:r>
            <a:br/>
            <a:r>
              <a:t>MQTTNetworkServiceInterface</a:t>
            </a:r>
          </a:p>
        </p:txBody>
      </p:sp>
      <p:sp>
        <p:nvSpPr>
          <p:cNvPr id="176" name="MQTTNetworkManager"/>
          <p:cNvSpPr/>
          <p:nvPr/>
        </p:nvSpPr>
        <p:spPr>
          <a:xfrm>
            <a:off x="4896941" y="6290431"/>
            <a:ext cx="3160465" cy="1114873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MQTTNetworkManager</a:t>
            </a:r>
          </a:p>
        </p:txBody>
      </p:sp>
      <p:sp>
        <p:nvSpPr>
          <p:cNvPr id="177" name="&lt;&lt;Interface&gt;&gt; MQTTNetworkManagerInterface"/>
          <p:cNvSpPr/>
          <p:nvPr/>
        </p:nvSpPr>
        <p:spPr>
          <a:xfrm>
            <a:off x="9011553" y="6294899"/>
            <a:ext cx="3904805" cy="1082739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&lt;&lt;Interface&gt;&gt;</a:t>
            </a:r>
            <a:br/>
            <a:r>
              <a:t>MQTTNetworkManagerInterface</a:t>
            </a:r>
          </a:p>
        </p:txBody>
      </p:sp>
      <p:sp>
        <p:nvSpPr>
          <p:cNvPr id="178" name="線條"/>
          <p:cNvSpPr/>
          <p:nvPr/>
        </p:nvSpPr>
        <p:spPr>
          <a:xfrm>
            <a:off x="8043560" y="4834026"/>
            <a:ext cx="981838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線條"/>
          <p:cNvSpPr/>
          <p:nvPr/>
        </p:nvSpPr>
        <p:spPr>
          <a:xfrm>
            <a:off x="6504114" y="5372880"/>
            <a:ext cx="1" cy="91831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MQTTNetworkReceiver"/>
          <p:cNvSpPr/>
          <p:nvPr/>
        </p:nvSpPr>
        <p:spPr>
          <a:xfrm>
            <a:off x="50624" y="4255484"/>
            <a:ext cx="3488731" cy="111487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MQTTNetworkReceiver</a:t>
            </a:r>
          </a:p>
        </p:txBody>
      </p:sp>
      <p:sp>
        <p:nvSpPr>
          <p:cNvPr id="181" name="TPCipher"/>
          <p:cNvSpPr/>
          <p:nvPr/>
        </p:nvSpPr>
        <p:spPr>
          <a:xfrm>
            <a:off x="68525" y="6220256"/>
            <a:ext cx="3470830" cy="1232025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TPCipher</a:t>
            </a:r>
          </a:p>
        </p:txBody>
      </p:sp>
      <p:sp>
        <p:nvSpPr>
          <p:cNvPr id="182" name="線條"/>
          <p:cNvSpPr/>
          <p:nvPr/>
        </p:nvSpPr>
        <p:spPr>
          <a:xfrm flipH="1">
            <a:off x="3515949" y="4809301"/>
            <a:ext cx="1404964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MqttAndroidClient"/>
          <p:cNvSpPr/>
          <p:nvPr/>
        </p:nvSpPr>
        <p:spPr>
          <a:xfrm>
            <a:off x="4896941" y="8259333"/>
            <a:ext cx="3160465" cy="123202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MqttAndroidClient</a:t>
            </a:r>
          </a:p>
        </p:txBody>
      </p:sp>
      <p:pic>
        <p:nvPicPr>
          <p:cNvPr id="184" name="broadcast-icon-19.jpg" descr="broadcast-icon-19.jpg"/>
          <p:cNvPicPr>
            <a:picLocks noChangeAspect="1"/>
          </p:cNvPicPr>
          <p:nvPr/>
        </p:nvPicPr>
        <p:blipFill>
          <a:blip r:embed="rId2">
            <a:extLst/>
          </a:blip>
          <a:srcRect l="3542" t="0" r="3542" b="0"/>
          <a:stretch>
            <a:fillRect/>
          </a:stretch>
        </p:blipFill>
        <p:spPr>
          <a:xfrm>
            <a:off x="1613419" y="174571"/>
            <a:ext cx="363015" cy="39069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XMLCommand"/>
          <p:cNvSpPr/>
          <p:nvPr/>
        </p:nvSpPr>
        <p:spPr>
          <a:xfrm>
            <a:off x="3703691" y="2275508"/>
            <a:ext cx="2032051" cy="585200"/>
          </a:xfrm>
          <a:prstGeom prst="rect">
            <a:avLst/>
          </a:prstGeom>
          <a:solidFill>
            <a:srgbClr val="6147A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XMLCommand</a:t>
            </a:r>
          </a:p>
        </p:txBody>
      </p:sp>
      <p:sp>
        <p:nvSpPr>
          <p:cNvPr id="186" name="線條"/>
          <p:cNvSpPr/>
          <p:nvPr/>
        </p:nvSpPr>
        <p:spPr>
          <a:xfrm flipH="1">
            <a:off x="3514803" y="4822113"/>
            <a:ext cx="1391066" cy="202988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Developer"/>
          <p:cNvSpPr/>
          <p:nvPr/>
        </p:nvSpPr>
        <p:spPr>
          <a:xfrm>
            <a:off x="5570261" y="635441"/>
            <a:ext cx="1813825" cy="585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Developer</a:t>
            </a:r>
          </a:p>
        </p:txBody>
      </p:sp>
      <p:sp>
        <p:nvSpPr>
          <p:cNvPr id="188" name="Failure(error: XMLCommandError)"/>
          <p:cNvSpPr/>
          <p:nvPr/>
        </p:nvSpPr>
        <p:spPr>
          <a:xfrm>
            <a:off x="7325877" y="2992668"/>
            <a:ext cx="4566495" cy="5852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Failure(error: XMLCommandError)</a:t>
            </a:r>
          </a:p>
        </p:txBody>
      </p:sp>
      <p:pic>
        <p:nvPicPr>
          <p:cNvPr id="189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784828" y="2580995"/>
            <a:ext cx="2582734" cy="352235"/>
          </a:xfrm>
          <a:prstGeom prst="rect">
            <a:avLst/>
          </a:prstGeom>
        </p:spPr>
      </p:pic>
      <p:pic>
        <p:nvPicPr>
          <p:cNvPr id="191" name="線條" descr="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506967" y="2539277"/>
            <a:ext cx="2742370" cy="352234"/>
          </a:xfrm>
          <a:prstGeom prst="rect">
            <a:avLst/>
          </a:prstGeom>
        </p:spPr>
      </p:pic>
      <p:sp>
        <p:nvSpPr>
          <p:cNvPr id="193" name="Success(data: T)"/>
          <p:cNvSpPr/>
          <p:nvPr/>
        </p:nvSpPr>
        <p:spPr>
          <a:xfrm>
            <a:off x="7322346" y="2356951"/>
            <a:ext cx="4573556" cy="58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Success(data: T)</a:t>
            </a:r>
          </a:p>
        </p:txBody>
      </p:sp>
      <p:sp>
        <p:nvSpPr>
          <p:cNvPr id="194" name="&lt;sealed class&gt; Result"/>
          <p:cNvSpPr/>
          <p:nvPr/>
        </p:nvSpPr>
        <p:spPr>
          <a:xfrm>
            <a:off x="7325877" y="1558348"/>
            <a:ext cx="4566395" cy="74808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&lt;sealed class&gt;</a:t>
            </a:r>
            <a:br/>
            <a:r>
              <a:t>Result</a:t>
            </a:r>
          </a:p>
        </p:txBody>
      </p:sp>
      <p:sp>
        <p:nvSpPr>
          <p:cNvPr id="195" name="LocalBroadcastManager"/>
          <p:cNvSpPr/>
          <p:nvPr/>
        </p:nvSpPr>
        <p:spPr>
          <a:xfrm>
            <a:off x="50624" y="586934"/>
            <a:ext cx="3488731" cy="11182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LocalBroadcastManager</a:t>
            </a:r>
          </a:p>
        </p:txBody>
      </p:sp>
      <p:sp>
        <p:nvSpPr>
          <p:cNvPr id="196" name="線條"/>
          <p:cNvSpPr/>
          <p:nvPr/>
        </p:nvSpPr>
        <p:spPr>
          <a:xfrm flipV="1">
            <a:off x="1794989" y="1714283"/>
            <a:ext cx="1" cy="254101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線條"/>
          <p:cNvSpPr/>
          <p:nvPr/>
        </p:nvSpPr>
        <p:spPr>
          <a:xfrm>
            <a:off x="6504114" y="7376833"/>
            <a:ext cx="1" cy="91097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線條"/>
          <p:cNvSpPr/>
          <p:nvPr/>
        </p:nvSpPr>
        <p:spPr>
          <a:xfrm>
            <a:off x="8043560" y="6836267"/>
            <a:ext cx="981838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d1.png" descr="pad1.png"/>
          <p:cNvPicPr>
            <a:picLocks noChangeAspect="1"/>
          </p:cNvPicPr>
          <p:nvPr/>
        </p:nvPicPr>
        <p:blipFill>
          <a:blip r:embed="rId2">
            <a:extLst/>
          </a:blip>
          <a:srcRect l="11956" t="0" r="11956" b="0"/>
          <a:stretch>
            <a:fillRect/>
          </a:stretch>
        </p:blipFill>
        <p:spPr>
          <a:xfrm>
            <a:off x="2556767" y="5673280"/>
            <a:ext cx="1326477" cy="174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btnNewPanel@2x.png" descr="btnNewPanel@2x.png"/>
          <p:cNvPicPr>
            <a:picLocks noChangeAspect="1"/>
          </p:cNvPicPr>
          <p:nvPr/>
        </p:nvPicPr>
        <p:blipFill>
          <a:blip r:embed="rId3">
            <a:extLst/>
          </a:blip>
          <a:srcRect l="11956" t="6838" r="11956" b="6838"/>
          <a:stretch>
            <a:fillRect/>
          </a:stretch>
        </p:blipFill>
        <p:spPr>
          <a:xfrm>
            <a:off x="8704956" y="5556202"/>
            <a:ext cx="1743185" cy="1977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router.png" descr="router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5483667" y="1647380"/>
            <a:ext cx="1743350" cy="174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線條" descr="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900000">
            <a:off x="2588109" y="4024604"/>
            <a:ext cx="3054772" cy="352235"/>
          </a:xfrm>
          <a:prstGeom prst="rect">
            <a:avLst/>
          </a:prstGeom>
        </p:spPr>
      </p:pic>
      <p:pic>
        <p:nvPicPr>
          <p:cNvPr id="205" name="線條" descr="線條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3500000">
            <a:off x="6661831" y="4393258"/>
            <a:ext cx="3054908" cy="352235"/>
          </a:xfrm>
          <a:prstGeom prst="rect">
            <a:avLst/>
          </a:prstGeom>
        </p:spPr>
      </p:pic>
      <p:sp>
        <p:nvSpPr>
          <p:cNvPr id="207" name="AP"/>
          <p:cNvSpPr txBox="1"/>
          <p:nvPr/>
        </p:nvSpPr>
        <p:spPr>
          <a:xfrm>
            <a:off x="6084034" y="3354894"/>
            <a:ext cx="542545" cy="40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AP</a:t>
            </a:r>
          </a:p>
        </p:txBody>
      </p:sp>
      <p:sp>
        <p:nvSpPr>
          <p:cNvPr id="208" name="Pad"/>
          <p:cNvSpPr txBox="1"/>
          <p:nvPr/>
        </p:nvSpPr>
        <p:spPr>
          <a:xfrm>
            <a:off x="2905697" y="7673911"/>
            <a:ext cx="628498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Pad</a:t>
            </a:r>
          </a:p>
        </p:txBody>
      </p:sp>
      <p:sp>
        <p:nvSpPr>
          <p:cNvPr id="209" name="Panel"/>
          <p:cNvSpPr txBox="1"/>
          <p:nvPr/>
        </p:nvSpPr>
        <p:spPr>
          <a:xfrm>
            <a:off x="9125695" y="7673911"/>
            <a:ext cx="901599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Panel</a:t>
            </a:r>
          </a:p>
        </p:txBody>
      </p:sp>
      <p:sp>
        <p:nvSpPr>
          <p:cNvPr id="210" name="LAN"/>
          <p:cNvSpPr/>
          <p:nvPr/>
        </p:nvSpPr>
        <p:spPr>
          <a:xfrm>
            <a:off x="5092226" y="5284268"/>
            <a:ext cx="2526160" cy="252149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LAN</a:t>
            </a:r>
          </a:p>
        </p:txBody>
      </p:sp>
      <p:pic>
        <p:nvPicPr>
          <p:cNvPr id="211" name="線條" descr="線條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3500000">
            <a:off x="7068585" y="4024604"/>
            <a:ext cx="3054908" cy="352235"/>
          </a:xfrm>
          <a:prstGeom prst="rect">
            <a:avLst/>
          </a:prstGeom>
        </p:spPr>
      </p:pic>
      <p:pic>
        <p:nvPicPr>
          <p:cNvPr id="213" name="線條" descr="線條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8900000">
            <a:off x="2904627" y="4329758"/>
            <a:ext cx="3054772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2774" y="1613760"/>
            <a:ext cx="8286100" cy="457905"/>
          </a:xfrm>
          <a:prstGeom prst="rect">
            <a:avLst/>
          </a:prstGeom>
        </p:spPr>
      </p:pic>
      <p:pic>
        <p:nvPicPr>
          <p:cNvPr id="218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71029" y="2493390"/>
            <a:ext cx="8275894" cy="457904"/>
          </a:xfrm>
          <a:prstGeom prst="rect">
            <a:avLst/>
          </a:prstGeom>
        </p:spPr>
      </p:pic>
      <p:sp>
        <p:nvSpPr>
          <p:cNvPr id="220" name="TouchPad"/>
          <p:cNvSpPr txBox="1"/>
          <p:nvPr/>
        </p:nvSpPr>
        <p:spPr>
          <a:xfrm>
            <a:off x="1666595" y="406857"/>
            <a:ext cx="1480110" cy="40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TouchPad</a:t>
            </a:r>
          </a:p>
        </p:txBody>
      </p:sp>
      <p:sp>
        <p:nvSpPr>
          <p:cNvPr id="221" name="Panel Broker/Client"/>
          <p:cNvSpPr txBox="1"/>
          <p:nvPr/>
        </p:nvSpPr>
        <p:spPr>
          <a:xfrm>
            <a:off x="9161625" y="473366"/>
            <a:ext cx="2894382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Panel Broker/Client</a:t>
            </a:r>
          </a:p>
        </p:txBody>
      </p:sp>
      <p:pic>
        <p:nvPicPr>
          <p:cNvPr id="222" name="線條" descr="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1598663" y="5321300"/>
            <a:ext cx="7989293" cy="101601"/>
          </a:xfrm>
          <a:prstGeom prst="rect">
            <a:avLst/>
          </a:prstGeom>
        </p:spPr>
      </p:pic>
      <p:pic>
        <p:nvPicPr>
          <p:cNvPr id="224" name="線條" descr="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6614169" y="5321300"/>
            <a:ext cx="7989294" cy="101601"/>
          </a:xfrm>
          <a:prstGeom prst="rect">
            <a:avLst/>
          </a:prstGeom>
        </p:spPr>
      </p:pic>
      <p:sp>
        <p:nvSpPr>
          <p:cNvPr id="226" name="(1) UDP Broadcast ’SEARCH’ packet"/>
          <p:cNvSpPr txBox="1"/>
          <p:nvPr/>
        </p:nvSpPr>
        <p:spPr>
          <a:xfrm>
            <a:off x="4112417" y="1207921"/>
            <a:ext cx="4779966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(1) UDP Broadcast ’SEARCH’ packet</a:t>
            </a:r>
          </a:p>
        </p:txBody>
      </p:sp>
      <p:sp>
        <p:nvSpPr>
          <p:cNvPr id="227" name="(2) Response Panel’s Mac/IP"/>
          <p:cNvSpPr txBox="1"/>
          <p:nvPr/>
        </p:nvSpPr>
        <p:spPr>
          <a:xfrm>
            <a:off x="4454846" y="2198521"/>
            <a:ext cx="4095108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(2) Response Panel’s Mac/IP</a:t>
            </a:r>
          </a:p>
        </p:txBody>
      </p:sp>
      <p:pic>
        <p:nvPicPr>
          <p:cNvPr id="228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2774" y="3516199"/>
            <a:ext cx="8286100" cy="457905"/>
          </a:xfrm>
          <a:prstGeom prst="rect">
            <a:avLst/>
          </a:prstGeom>
        </p:spPr>
      </p:pic>
      <p:sp>
        <p:nvSpPr>
          <p:cNvPr id="230" name="(3) Connect to MQTT Server"/>
          <p:cNvSpPr txBox="1"/>
          <p:nvPr/>
        </p:nvSpPr>
        <p:spPr>
          <a:xfrm>
            <a:off x="4652111" y="3189121"/>
            <a:ext cx="3700578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(3) Connect to MQTT Server</a:t>
            </a:r>
          </a:p>
        </p:txBody>
      </p:sp>
      <p:pic>
        <p:nvPicPr>
          <p:cNvPr id="231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71029" y="4539008"/>
            <a:ext cx="8275894" cy="457905"/>
          </a:xfrm>
          <a:prstGeom prst="rect">
            <a:avLst/>
          </a:prstGeom>
        </p:spPr>
      </p:pic>
      <p:sp>
        <p:nvSpPr>
          <p:cNvPr id="233" name="(4) Connect Ack (Success/failure)"/>
          <p:cNvSpPr txBox="1"/>
          <p:nvPr/>
        </p:nvSpPr>
        <p:spPr>
          <a:xfrm>
            <a:off x="4385868" y="4179721"/>
            <a:ext cx="4233064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(4) Connect Ack (Success/failure)</a:t>
            </a:r>
          </a:p>
        </p:txBody>
      </p:sp>
      <p:pic>
        <p:nvPicPr>
          <p:cNvPr id="234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102" y="5497399"/>
            <a:ext cx="8286100" cy="457905"/>
          </a:xfrm>
          <a:prstGeom prst="rect">
            <a:avLst/>
          </a:prstGeom>
        </p:spPr>
      </p:pic>
      <p:sp>
        <p:nvSpPr>
          <p:cNvPr id="236" name="(5) Publish secret data information (Topic: SESSION)"/>
          <p:cNvSpPr txBox="1"/>
          <p:nvPr/>
        </p:nvSpPr>
        <p:spPr>
          <a:xfrm>
            <a:off x="3097479" y="5170321"/>
            <a:ext cx="6809842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(5) Publish secret data information (Topic: </a:t>
            </a:r>
            <a:r>
              <a:rPr>
                <a:solidFill>
                  <a:srgbClr val="FFFB00"/>
                </a:solidFill>
              </a:rPr>
              <a:t>SESSION</a:t>
            </a:r>
            <a:r>
              <a:t>)</a:t>
            </a:r>
          </a:p>
        </p:txBody>
      </p:sp>
      <p:sp>
        <p:nvSpPr>
          <p:cNvPr id="237" name="(6) Verify data"/>
          <p:cNvSpPr/>
          <p:nvPr/>
        </p:nvSpPr>
        <p:spPr>
          <a:xfrm>
            <a:off x="10864189" y="5305167"/>
            <a:ext cx="2057748" cy="842368"/>
          </a:xfrm>
          <a:prstGeom prst="roundRect">
            <a:avLst>
              <a:gd name="adj" fmla="val 2602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(6) Verify data</a:t>
            </a:r>
          </a:p>
        </p:txBody>
      </p:sp>
      <p:pic>
        <p:nvPicPr>
          <p:cNvPr id="238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71029" y="6455055"/>
            <a:ext cx="8275894" cy="457905"/>
          </a:xfrm>
          <a:prstGeom prst="rect">
            <a:avLst/>
          </a:prstGeom>
        </p:spPr>
      </p:pic>
      <p:sp>
        <p:nvSpPr>
          <p:cNvPr id="240" name="(7) Publish secret data information (Topic: SESSION)"/>
          <p:cNvSpPr txBox="1"/>
          <p:nvPr/>
        </p:nvSpPr>
        <p:spPr>
          <a:xfrm>
            <a:off x="3070161" y="6160921"/>
            <a:ext cx="6795822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(7) Publish secret data information (Topic: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SESSION</a:t>
            </a:r>
            <a:r>
              <a:t>)</a:t>
            </a:r>
          </a:p>
        </p:txBody>
      </p:sp>
      <p:sp>
        <p:nvSpPr>
          <p:cNvPr id="241" name="(8) Verify data"/>
          <p:cNvSpPr/>
          <p:nvPr/>
        </p:nvSpPr>
        <p:spPr>
          <a:xfrm>
            <a:off x="82863" y="6262823"/>
            <a:ext cx="2057748" cy="842369"/>
          </a:xfrm>
          <a:prstGeom prst="roundRect">
            <a:avLst>
              <a:gd name="adj" fmla="val 26025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(8) Verify data</a:t>
            </a:r>
          </a:p>
        </p:txBody>
      </p:sp>
      <p:pic>
        <p:nvPicPr>
          <p:cNvPr id="242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1429" y="7376999"/>
            <a:ext cx="8286101" cy="457905"/>
          </a:xfrm>
          <a:prstGeom prst="rect">
            <a:avLst/>
          </a:prstGeom>
        </p:spPr>
      </p:pic>
      <p:sp>
        <p:nvSpPr>
          <p:cNvPr id="244" name="(9) Publish command data (Topic: REQUEST)"/>
          <p:cNvSpPr txBox="1"/>
          <p:nvPr/>
        </p:nvSpPr>
        <p:spPr>
          <a:xfrm>
            <a:off x="3589464" y="7049921"/>
            <a:ext cx="5894528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(9) Publish command data (Topic: </a:t>
            </a:r>
            <a:r>
              <a:rPr>
                <a:solidFill>
                  <a:srgbClr val="FFFB00"/>
                </a:solidFill>
              </a:rPr>
              <a:t>REQUEST</a:t>
            </a:r>
            <a:r>
              <a:t>)</a:t>
            </a:r>
          </a:p>
        </p:txBody>
      </p:sp>
      <p:pic>
        <p:nvPicPr>
          <p:cNvPr id="245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71029" y="8219311"/>
            <a:ext cx="8275894" cy="457905"/>
          </a:xfrm>
          <a:prstGeom prst="rect">
            <a:avLst/>
          </a:prstGeom>
        </p:spPr>
      </p:pic>
      <p:sp>
        <p:nvSpPr>
          <p:cNvPr id="247" name="(10) Publish response data (Topic: RESPONSE)"/>
          <p:cNvSpPr txBox="1"/>
          <p:nvPr/>
        </p:nvSpPr>
        <p:spPr>
          <a:xfrm>
            <a:off x="3482898" y="7864704"/>
            <a:ext cx="6039004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(10) Publish response data (Topic: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RESPONSE</a:t>
            </a:r>
            <a:r>
              <a:t>)</a:t>
            </a:r>
          </a:p>
        </p:txBody>
      </p:sp>
      <p:pic>
        <p:nvPicPr>
          <p:cNvPr id="248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71029" y="9061623"/>
            <a:ext cx="8275894" cy="457905"/>
          </a:xfrm>
          <a:prstGeom prst="rect">
            <a:avLst/>
          </a:prstGeom>
        </p:spPr>
      </p:pic>
      <p:sp>
        <p:nvSpPr>
          <p:cNvPr id="250" name="(11) Publish notify data (Topic: NOTIFY)"/>
          <p:cNvSpPr txBox="1"/>
          <p:nvPr/>
        </p:nvSpPr>
        <p:spPr>
          <a:xfrm>
            <a:off x="3864318" y="8751296"/>
            <a:ext cx="5207509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(11) Publish notify data (Topic: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NOTIFY</a:t>
            </a:r>
            <a:r>
              <a:t>)</a:t>
            </a:r>
          </a:p>
        </p:txBody>
      </p:sp>
      <p:sp>
        <p:nvSpPr>
          <p:cNvPr id="251" name="Encrypt"/>
          <p:cNvSpPr/>
          <p:nvPr/>
        </p:nvSpPr>
        <p:spPr>
          <a:xfrm>
            <a:off x="82863" y="7264400"/>
            <a:ext cx="2057748" cy="683103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Encrypt</a:t>
            </a:r>
          </a:p>
        </p:txBody>
      </p:sp>
      <p:sp>
        <p:nvSpPr>
          <p:cNvPr id="252" name="Decrypt"/>
          <p:cNvSpPr/>
          <p:nvPr/>
        </p:nvSpPr>
        <p:spPr>
          <a:xfrm>
            <a:off x="82863" y="8106712"/>
            <a:ext cx="2057748" cy="683103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Decrypt</a:t>
            </a:r>
          </a:p>
        </p:txBody>
      </p:sp>
      <p:sp>
        <p:nvSpPr>
          <p:cNvPr id="253" name="Decrypt"/>
          <p:cNvSpPr/>
          <p:nvPr/>
        </p:nvSpPr>
        <p:spPr>
          <a:xfrm>
            <a:off x="82863" y="8949023"/>
            <a:ext cx="2057748" cy="683104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Decrypt</a:t>
            </a:r>
          </a:p>
        </p:txBody>
      </p:sp>
      <p:sp>
        <p:nvSpPr>
          <p:cNvPr id="254" name="Decrypt"/>
          <p:cNvSpPr/>
          <p:nvPr/>
        </p:nvSpPr>
        <p:spPr>
          <a:xfrm>
            <a:off x="10864189" y="7264400"/>
            <a:ext cx="2057748" cy="683103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Decrypt</a:t>
            </a:r>
          </a:p>
        </p:txBody>
      </p:sp>
      <p:sp>
        <p:nvSpPr>
          <p:cNvPr id="255" name="Encrypt"/>
          <p:cNvSpPr/>
          <p:nvPr/>
        </p:nvSpPr>
        <p:spPr>
          <a:xfrm>
            <a:off x="10864189" y="8106712"/>
            <a:ext cx="2057748" cy="683103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Encrypt</a:t>
            </a:r>
          </a:p>
        </p:txBody>
      </p:sp>
      <p:sp>
        <p:nvSpPr>
          <p:cNvPr id="256" name="Encrypt"/>
          <p:cNvSpPr/>
          <p:nvPr/>
        </p:nvSpPr>
        <p:spPr>
          <a:xfrm>
            <a:off x="10864189" y="8949023"/>
            <a:ext cx="2057748" cy="683104"/>
          </a:xfrm>
          <a:prstGeom prst="roundRect">
            <a:avLst>
              <a:gd name="adj" fmla="val 2788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Encrypt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MVP"/>
          <p:cNvSpPr txBox="1"/>
          <p:nvPr/>
        </p:nvSpPr>
        <p:spPr>
          <a:xfrm>
            <a:off x="704998" y="3225800"/>
            <a:ext cx="11594804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MVP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MVP"/>
          <p:cNvSpPr txBox="1"/>
          <p:nvPr/>
        </p:nvSpPr>
        <p:spPr>
          <a:xfrm>
            <a:off x="704998" y="3225800"/>
            <a:ext cx="11594804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Why MVP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CleanArchitecture.jpg" descr="CleanArchitectur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36" t="0" r="1036" b="0"/>
          <a:stretch>
            <a:fillRect/>
          </a:stretch>
        </p:blipFill>
        <p:spPr>
          <a:xfrm>
            <a:off x="1433512" y="1075134"/>
            <a:ext cx="10137761" cy="7603320"/>
          </a:xfrm>
          <a:prstGeom prst="rect">
            <a:avLst/>
          </a:prstGeom>
        </p:spPr>
      </p:pic>
      <p:sp>
        <p:nvSpPr>
          <p:cNvPr id="263" name="圖片來源: https://blog.cleancoder.com/uncle-bob/2012/08/13/the-clean-architecture.html"/>
          <p:cNvSpPr txBox="1"/>
          <p:nvPr/>
        </p:nvSpPr>
        <p:spPr>
          <a:xfrm>
            <a:off x="2694825" y="8915399"/>
            <a:ext cx="761515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圖片來源: </a:t>
            </a:r>
            <a:r>
              <a:rPr u="sng">
                <a:hlinkClick r:id="rId3" invalidUrl="" action="" tgtFrame="" tooltip="" history="1" highlightClick="0" endSnd="0"/>
              </a:rPr>
              <a:t>https://blog.cleancoder.com/uncle-bob/2012/08/13/the-clean-architecture.html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adable…"/>
          <p:cNvSpPr txBox="1"/>
          <p:nvPr/>
        </p:nvSpPr>
        <p:spPr>
          <a:xfrm>
            <a:off x="4924400" y="2862001"/>
            <a:ext cx="3156000" cy="402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Readable</a:t>
            </a:r>
          </a:p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Understandable</a:t>
            </a:r>
          </a:p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Maintainable</a:t>
            </a:r>
          </a:p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Testable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mvc-original.png" descr="mvc-origina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70354" y="2760860"/>
            <a:ext cx="11064176" cy="42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MVC"/>
          <p:cNvSpPr txBox="1"/>
          <p:nvPr/>
        </p:nvSpPr>
        <p:spPr>
          <a:xfrm>
            <a:off x="5546089" y="635055"/>
            <a:ext cx="1912621" cy="86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MVC</a:t>
            </a:r>
          </a:p>
        </p:txBody>
      </p:sp>
      <p:sp>
        <p:nvSpPr>
          <p:cNvPr id="269" name="圖片來源: https://cg2010studio.com/2016/06/02/mvc與mvp/"/>
          <p:cNvSpPr txBox="1"/>
          <p:nvPr/>
        </p:nvSpPr>
        <p:spPr>
          <a:xfrm>
            <a:off x="3947071" y="7168447"/>
            <a:ext cx="511065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圖片來源: </a:t>
            </a:r>
            <a:r>
              <a:rPr u="sng">
                <a:hlinkClick r:id="rId3" invalidUrl="" action="" tgtFrame="" tooltip="" history="1" highlightClick="0" endSnd="0"/>
              </a:rPr>
              <a:t>https://cg2010studio.com/2016/06/02/mvc與mvp/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mvc-apple.png" descr="mvc-apple.png"/>
          <p:cNvPicPr>
            <a:picLocks noChangeAspect="1"/>
          </p:cNvPicPr>
          <p:nvPr/>
        </p:nvPicPr>
        <p:blipFill>
          <a:blip r:embed="rId2">
            <a:extLst/>
          </a:blip>
          <a:srcRect l="0" t="492" r="0" b="492"/>
          <a:stretch>
            <a:fillRect/>
          </a:stretch>
        </p:blipFill>
        <p:spPr>
          <a:xfrm>
            <a:off x="1671439" y="1796347"/>
            <a:ext cx="9661867" cy="3694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mvc-reality.png" descr="mvc-real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5907" y="6025447"/>
            <a:ext cx="9772840" cy="313092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Apple定義的MVC"/>
          <p:cNvSpPr txBox="1"/>
          <p:nvPr/>
        </p:nvSpPr>
        <p:spPr>
          <a:xfrm>
            <a:off x="3419729" y="634676"/>
            <a:ext cx="61653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Apple定義的MVC</a:t>
            </a:r>
          </a:p>
        </p:txBody>
      </p:sp>
      <p:sp>
        <p:nvSpPr>
          <p:cNvPr id="274" name="實際開發上"/>
          <p:cNvSpPr txBox="1"/>
          <p:nvPr/>
        </p:nvSpPr>
        <p:spPr>
          <a:xfrm>
            <a:off x="5683250" y="549800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實際開發上</a:t>
            </a:r>
          </a:p>
        </p:txBody>
      </p:sp>
      <p:sp>
        <p:nvSpPr>
          <p:cNvPr id="275" name="圖片來源: https://cg2010studio.com/2016/06/02/mvc與mvp/"/>
          <p:cNvSpPr txBox="1"/>
          <p:nvPr/>
        </p:nvSpPr>
        <p:spPr>
          <a:xfrm>
            <a:off x="3947071" y="9276647"/>
            <a:ext cx="511065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圖片來源: </a:t>
            </a:r>
            <a:r>
              <a:rPr u="sng">
                <a:hlinkClick r:id="rId4" invalidUrl="" action="" tgtFrame="" tooltip="" history="1" highlightClick="0" endSnd="0"/>
              </a:rPr>
              <a:t>https://cg2010studio.com/2016/06/02/mvc與mvp/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mvp.png" descr="mv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04852" y="3044229"/>
            <a:ext cx="11995105" cy="366517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MVP"/>
          <p:cNvSpPr txBox="1"/>
          <p:nvPr/>
        </p:nvSpPr>
        <p:spPr>
          <a:xfrm>
            <a:off x="5541899" y="635055"/>
            <a:ext cx="1921003" cy="86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MVP</a:t>
            </a:r>
          </a:p>
        </p:txBody>
      </p:sp>
      <p:sp>
        <p:nvSpPr>
          <p:cNvPr id="279" name="圖片來源: https://cg2010studio.com/2016/06/02/mvc與mvp/"/>
          <p:cNvSpPr txBox="1"/>
          <p:nvPr/>
        </p:nvSpPr>
        <p:spPr>
          <a:xfrm>
            <a:off x="3947071" y="6812847"/>
            <a:ext cx="511065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圖片來源: </a:t>
            </a:r>
            <a:r>
              <a:rPr u="sng">
                <a:hlinkClick r:id="rId3" invalidUrl="" action="" tgtFrame="" tooltip="" history="1" highlightClick="0" endSnd="0"/>
              </a:rPr>
              <a:t>https://cg2010studio.com/2016/06/02/mvc與mvp/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ot-devices.png" descr="iot-devices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374" r="0" b="374"/>
          <a:stretch>
            <a:fillRect/>
          </a:stretch>
        </p:blipFill>
        <p:spPr>
          <a:xfrm>
            <a:off x="7079357" y="869950"/>
            <a:ext cx="5099943" cy="7759750"/>
          </a:xfrm>
          <a:prstGeom prst="rect">
            <a:avLst/>
          </a:prstGeom>
        </p:spPr>
      </p:pic>
      <p:sp>
        <p:nvSpPr>
          <p:cNvPr id="123" name="MQTT…"/>
          <p:cNvSpPr txBox="1"/>
          <p:nvPr>
            <p:ph type="body" sz="half" idx="1"/>
          </p:nvPr>
        </p:nvSpPr>
        <p:spPr>
          <a:xfrm>
            <a:off x="914400" y="927100"/>
            <a:ext cx="5359400" cy="7924800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500000"/>
              </a:lnSpc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MQTT</a:t>
            </a:r>
          </a:p>
          <a:p>
            <a:pPr algn="l">
              <a:lnSpc>
                <a:spcPct val="500000"/>
              </a:lnSpc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Architecture</a:t>
            </a:r>
          </a:p>
          <a:p>
            <a:pPr algn="l">
              <a:lnSpc>
                <a:spcPct val="500000"/>
              </a:lnSpc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Unit Test</a:t>
            </a:r>
          </a:p>
        </p:txBody>
      </p:sp>
      <p:sp>
        <p:nvSpPr>
          <p:cNvPr id="124" name="圖片來源: https://www.rewiresecurity.co.uk/iot-internet-of-things-solutions"/>
          <p:cNvSpPr txBox="1"/>
          <p:nvPr/>
        </p:nvSpPr>
        <p:spPr>
          <a:xfrm>
            <a:off x="7053490" y="8794750"/>
            <a:ext cx="5151578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圖片來源: </a:t>
            </a:r>
            <a:r>
              <a:rPr u="sng">
                <a:hlinkClick r:id="rId3" invalidUrl="" action="" tgtFrame="" tooltip="" history="1" highlightClick="0" endSnd="0"/>
              </a:rPr>
              <a:t>https://www.rewiresecurity.co.uk/iot-internet-of-things-solutions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矩形" descr="矩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84" y="574550"/>
            <a:ext cx="2355837" cy="8604500"/>
          </a:xfrm>
          <a:prstGeom prst="rect">
            <a:avLst/>
          </a:prstGeom>
        </p:spPr>
      </p:pic>
      <p:pic>
        <p:nvPicPr>
          <p:cNvPr id="283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4735" y="574550"/>
            <a:ext cx="2355837" cy="8604500"/>
          </a:xfrm>
          <a:prstGeom prst="rect">
            <a:avLst/>
          </a:prstGeom>
        </p:spPr>
      </p:pic>
      <p:pic>
        <p:nvPicPr>
          <p:cNvPr id="285" name="矩形" descr="矩形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3187" y="574550"/>
            <a:ext cx="6289779" cy="8604500"/>
          </a:xfrm>
          <a:prstGeom prst="rect">
            <a:avLst/>
          </a:prstGeom>
        </p:spPr>
      </p:pic>
      <p:sp>
        <p:nvSpPr>
          <p:cNvPr id="287" name="View"/>
          <p:cNvSpPr txBox="1"/>
          <p:nvPr/>
        </p:nvSpPr>
        <p:spPr>
          <a:xfrm>
            <a:off x="1296133" y="966621"/>
            <a:ext cx="796139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88" name="Presenter"/>
          <p:cNvSpPr txBox="1"/>
          <p:nvPr/>
        </p:nvSpPr>
        <p:spPr>
          <a:xfrm>
            <a:off x="3860864" y="966621"/>
            <a:ext cx="1409091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Presenter</a:t>
            </a:r>
          </a:p>
        </p:txBody>
      </p:sp>
      <p:sp>
        <p:nvSpPr>
          <p:cNvPr id="289" name="Model"/>
          <p:cNvSpPr txBox="1"/>
          <p:nvPr/>
        </p:nvSpPr>
        <p:spPr>
          <a:xfrm>
            <a:off x="8755578" y="966621"/>
            <a:ext cx="964997" cy="40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90" name="Activity"/>
          <p:cNvSpPr/>
          <p:nvPr/>
        </p:nvSpPr>
        <p:spPr>
          <a:xfrm>
            <a:off x="989657" y="2153666"/>
            <a:ext cx="1409091" cy="1344812"/>
          </a:xfrm>
          <a:prstGeom prst="rect">
            <a:avLst/>
          </a:prstGeom>
          <a:solidFill>
            <a:srgbClr val="B1D5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291" name="Fragment"/>
          <p:cNvSpPr/>
          <p:nvPr/>
        </p:nvSpPr>
        <p:spPr>
          <a:xfrm>
            <a:off x="989657" y="4281966"/>
            <a:ext cx="1409091" cy="1344812"/>
          </a:xfrm>
          <a:prstGeom prst="rect">
            <a:avLst/>
          </a:prstGeom>
          <a:solidFill>
            <a:srgbClr val="B1D5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Fragment</a:t>
            </a:r>
          </a:p>
        </p:txBody>
      </p:sp>
      <p:sp>
        <p:nvSpPr>
          <p:cNvPr id="292" name="View"/>
          <p:cNvSpPr/>
          <p:nvPr/>
        </p:nvSpPr>
        <p:spPr>
          <a:xfrm>
            <a:off x="989657" y="6410266"/>
            <a:ext cx="1409091" cy="1344812"/>
          </a:xfrm>
          <a:prstGeom prst="rect">
            <a:avLst/>
          </a:prstGeom>
          <a:solidFill>
            <a:srgbClr val="B1D5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93" name="Presenter"/>
          <p:cNvSpPr/>
          <p:nvPr/>
        </p:nvSpPr>
        <p:spPr>
          <a:xfrm>
            <a:off x="3778108" y="2153666"/>
            <a:ext cx="1409091" cy="1344812"/>
          </a:xfrm>
          <a:prstGeom prst="rect">
            <a:avLst/>
          </a:prstGeom>
          <a:solidFill>
            <a:srgbClr val="B6FB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Presenter</a:t>
            </a:r>
          </a:p>
        </p:txBody>
      </p:sp>
      <p:sp>
        <p:nvSpPr>
          <p:cNvPr id="294" name="Presenter"/>
          <p:cNvSpPr/>
          <p:nvPr/>
        </p:nvSpPr>
        <p:spPr>
          <a:xfrm>
            <a:off x="3778108" y="4281966"/>
            <a:ext cx="1409091" cy="1344812"/>
          </a:xfrm>
          <a:prstGeom prst="rect">
            <a:avLst/>
          </a:prstGeom>
          <a:solidFill>
            <a:srgbClr val="B6FB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Presenter</a:t>
            </a:r>
          </a:p>
        </p:txBody>
      </p:sp>
      <p:sp>
        <p:nvSpPr>
          <p:cNvPr id="295" name="Interactor"/>
          <p:cNvSpPr/>
          <p:nvPr/>
        </p:nvSpPr>
        <p:spPr>
          <a:xfrm>
            <a:off x="6873036" y="2153666"/>
            <a:ext cx="1409091" cy="1344812"/>
          </a:xfrm>
          <a:prstGeom prst="rect">
            <a:avLst/>
          </a:prstGeom>
          <a:solidFill>
            <a:srgbClr val="F1A39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Interactor</a:t>
            </a:r>
          </a:p>
        </p:txBody>
      </p:sp>
      <p:sp>
        <p:nvSpPr>
          <p:cNvPr id="296" name="Interactor"/>
          <p:cNvSpPr/>
          <p:nvPr/>
        </p:nvSpPr>
        <p:spPr>
          <a:xfrm>
            <a:off x="6873036" y="4281966"/>
            <a:ext cx="1409091" cy="1344812"/>
          </a:xfrm>
          <a:prstGeom prst="rect">
            <a:avLst/>
          </a:prstGeom>
          <a:solidFill>
            <a:srgbClr val="F1A39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Interactor</a:t>
            </a:r>
          </a:p>
        </p:txBody>
      </p:sp>
      <p:sp>
        <p:nvSpPr>
          <p:cNvPr id="297" name="Shared Preference"/>
          <p:cNvSpPr/>
          <p:nvPr/>
        </p:nvSpPr>
        <p:spPr>
          <a:xfrm>
            <a:off x="9962554" y="1455166"/>
            <a:ext cx="1409092" cy="1344812"/>
          </a:xfrm>
          <a:prstGeom prst="rect">
            <a:avLst/>
          </a:prstGeom>
          <a:solidFill>
            <a:srgbClr val="FCFD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Shared</a:t>
            </a:r>
            <a:br/>
            <a:r>
              <a:t>Preference</a:t>
            </a:r>
          </a:p>
        </p:txBody>
      </p:sp>
      <p:sp>
        <p:nvSpPr>
          <p:cNvPr id="298" name="Database API"/>
          <p:cNvSpPr/>
          <p:nvPr/>
        </p:nvSpPr>
        <p:spPr>
          <a:xfrm>
            <a:off x="9962554" y="3395381"/>
            <a:ext cx="1409092" cy="1344812"/>
          </a:xfrm>
          <a:prstGeom prst="rect">
            <a:avLst/>
          </a:prstGeom>
          <a:solidFill>
            <a:srgbClr val="FCFD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Database</a:t>
            </a:r>
            <a:br/>
            <a:r>
              <a:t>API</a:t>
            </a:r>
          </a:p>
        </p:txBody>
      </p:sp>
      <p:sp>
        <p:nvSpPr>
          <p:cNvPr id="299" name="REST API"/>
          <p:cNvSpPr/>
          <p:nvPr/>
        </p:nvSpPr>
        <p:spPr>
          <a:xfrm>
            <a:off x="9962554" y="5337378"/>
            <a:ext cx="1409092" cy="1344812"/>
          </a:xfrm>
          <a:prstGeom prst="rect">
            <a:avLst/>
          </a:prstGeom>
          <a:solidFill>
            <a:srgbClr val="FCFD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REST API</a:t>
            </a:r>
          </a:p>
        </p:txBody>
      </p:sp>
      <p:pic>
        <p:nvPicPr>
          <p:cNvPr id="300" name="線條" descr="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2385863" y="2699230"/>
            <a:ext cx="1405130" cy="194005"/>
          </a:xfrm>
          <a:prstGeom prst="rect">
            <a:avLst/>
          </a:prstGeom>
        </p:spPr>
      </p:pic>
      <p:pic>
        <p:nvPicPr>
          <p:cNvPr id="302" name="線條" descr="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2385863" y="4857370"/>
            <a:ext cx="1405130" cy="194004"/>
          </a:xfrm>
          <a:prstGeom prst="rect">
            <a:avLst/>
          </a:prstGeom>
        </p:spPr>
      </p:pic>
      <p:pic>
        <p:nvPicPr>
          <p:cNvPr id="304" name="線條" descr="線條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299032" y="5921657"/>
            <a:ext cx="790617" cy="193730"/>
          </a:xfrm>
          <a:prstGeom prst="rect">
            <a:avLst/>
          </a:prstGeom>
        </p:spPr>
      </p:pic>
      <p:pic>
        <p:nvPicPr>
          <p:cNvPr id="306" name="線條" descr="線條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299032" y="3793358"/>
            <a:ext cx="790617" cy="193729"/>
          </a:xfrm>
          <a:prstGeom prst="rect">
            <a:avLst/>
          </a:prstGeom>
        </p:spPr>
      </p:pic>
      <p:pic>
        <p:nvPicPr>
          <p:cNvPr id="308" name="線條" descr="線條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154463" y="2729070"/>
            <a:ext cx="1738416" cy="194005"/>
          </a:xfrm>
          <a:prstGeom prst="rect">
            <a:avLst/>
          </a:prstGeom>
        </p:spPr>
      </p:pic>
      <p:pic>
        <p:nvPicPr>
          <p:cNvPr id="310" name="線條" descr="線條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154463" y="4857370"/>
            <a:ext cx="1738416" cy="194004"/>
          </a:xfrm>
          <a:prstGeom prst="rect">
            <a:avLst/>
          </a:prstGeom>
        </p:spPr>
      </p:pic>
      <p:sp>
        <p:nvSpPr>
          <p:cNvPr id="312" name="MQTT API"/>
          <p:cNvSpPr/>
          <p:nvPr/>
        </p:nvSpPr>
        <p:spPr>
          <a:xfrm>
            <a:off x="9962554" y="7277592"/>
            <a:ext cx="1409092" cy="1344812"/>
          </a:xfrm>
          <a:prstGeom prst="rect">
            <a:avLst/>
          </a:prstGeom>
          <a:solidFill>
            <a:srgbClr val="FCFD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 API</a:t>
            </a:r>
          </a:p>
        </p:txBody>
      </p:sp>
      <p:pic>
        <p:nvPicPr>
          <p:cNvPr id="313" name="線條" descr="線條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9837201">
            <a:off x="8255424" y="2269935"/>
            <a:ext cx="1769995" cy="194005"/>
          </a:xfrm>
          <a:prstGeom prst="rect">
            <a:avLst/>
          </a:prstGeom>
        </p:spPr>
      </p:pic>
      <p:pic>
        <p:nvPicPr>
          <p:cNvPr id="315" name="線條" descr="線條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5096746">
            <a:off x="6523747" y="5415923"/>
            <a:ext cx="5233347" cy="194005"/>
          </a:xfrm>
          <a:prstGeom prst="rect">
            <a:avLst/>
          </a:prstGeom>
        </p:spPr>
      </p:pic>
      <p:pic>
        <p:nvPicPr>
          <p:cNvPr id="317" name="線條" descr="線條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2552604">
            <a:off x="8168733" y="5558325"/>
            <a:ext cx="1907215" cy="194005"/>
          </a:xfrm>
          <a:prstGeom prst="rect">
            <a:avLst/>
          </a:prstGeom>
        </p:spPr>
      </p:pic>
      <p:pic>
        <p:nvPicPr>
          <p:cNvPr id="319" name="線條" descr="線條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9447355">
            <a:off x="8193843" y="4323686"/>
            <a:ext cx="1856995" cy="1940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View: 負責UI繪製呈現邏輯，接收User交互事件。 設置View, 跳轉頁面程式碼, 接收User點擊事件並傳給Presenter做處理…"/>
          <p:cNvSpPr txBox="1"/>
          <p:nvPr/>
        </p:nvSpPr>
        <p:spPr>
          <a:xfrm>
            <a:off x="1420465" y="1628348"/>
            <a:ext cx="11179275" cy="6496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200000"/>
              </a:lnSpc>
              <a:buSzPct val="145000"/>
              <a:buChar char="●"/>
              <a:defRPr b="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View: 負責UI繪製呈現邏輯，接收User交互事件。</a:t>
            </a:r>
            <a:br/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設置View, 跳轉頁面程式碼, 接收User點擊事件並傳給Presenter做處理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Presenter: 負責UI更新邏輯，處理User交互邏輯，業務邏輯等...。</a:t>
            </a:r>
            <a:br/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接收來自View的點擊事件, 處理業務邏輯, 呼叫Model取資料, 呼叫View更新視圖＊純Kotlin/Java檔，不能牽扯UI Framework (android.view.* 等...)，易測試</a:t>
            </a:r>
            <a:endParaRPr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Model: 負責data/model相關邏輯。</a:t>
            </a:r>
            <a:br/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操作Database, 網路請求, SharedPreference/UserDefault存取的程式碼 等...</a:t>
            </a:r>
            <a:endParaRPr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Contract: 定義View/Presenter/Model的交互接口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Why Unit Testing"/>
          <p:cNvSpPr txBox="1"/>
          <p:nvPr>
            <p:ph type="title" idx="4294967295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Why Unit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確保程式碼品質…"/>
          <p:cNvSpPr txBox="1"/>
          <p:nvPr/>
        </p:nvSpPr>
        <p:spPr>
          <a:xfrm>
            <a:off x="4281933" y="2425700"/>
            <a:ext cx="444093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2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確保程式碼品質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測試自動化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好抽換模組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好維護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測試代碼可以當Spec看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ode"/>
          <p:cNvSpPr txBox="1"/>
          <p:nvPr>
            <p:ph type="title" idx="4294967295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Q&amp;A"/>
          <p:cNvSpPr txBox="1"/>
          <p:nvPr>
            <p:ph type="title"/>
          </p:nvPr>
        </p:nvSpPr>
        <p:spPr>
          <a:xfrm>
            <a:off x="952500" y="635000"/>
            <a:ext cx="11099800" cy="822474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Reference</a:t>
            </a:r>
          </a:p>
        </p:txBody>
      </p:sp>
      <p:sp>
        <p:nvSpPr>
          <p:cNvPr id="333" name="android-architecture (Google sample cod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android-architecture (Google sample code)</a:t>
            </a:r>
          </a:p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3" invalidUrl="" action="" tgtFrame="" tooltip="" history="1" highlightClick="0" endSnd="0"/>
              </a:rPr>
              <a:t>Getting Started with MVP (Model View Presenter) on Android</a:t>
            </a:r>
          </a:p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4" invalidUrl="" action="" tgtFrame="" tooltip="" history="1" highlightClick="0" endSnd="0"/>
              </a:rPr>
              <a:t>The Clean Architecture</a:t>
            </a:r>
          </a:p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5" invalidUrl="" action="" tgtFrame="" tooltip="" history="1" highlightClick="0" endSnd="0"/>
              </a:rPr>
              <a:t>What Is Clean Code?</a:t>
            </a:r>
          </a:p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6" invalidUrl="" action="" tgtFrame="" tooltip="" history="1" highlightClick="0" endSnd="0"/>
              </a:rPr>
              <a:t>MQTT教學</a:t>
            </a:r>
          </a:p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rPr u="sng">
                <a:hlinkClick r:id="rId7" invalidUrl="" action="" tgtFrame="" tooltip="" history="1" highlightClick="0" endSnd="0"/>
              </a:rPr>
              <a:t>MVP與MVP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–Donald Knuth"/>
          <p:cNvSpPr txBox="1"/>
          <p:nvPr>
            <p:ph type="body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–Donald Knuth</a:t>
            </a:r>
          </a:p>
        </p:txBody>
      </p:sp>
      <p:sp>
        <p:nvSpPr>
          <p:cNvPr id="336" name="「Programming is not about telling the computer what to do.  Programming is the art of telling another human what the computer should do.」"/>
          <p:cNvSpPr txBox="1"/>
          <p:nvPr>
            <p:ph type="body" idx="14"/>
          </p:nvPr>
        </p:nvSpPr>
        <p:spPr>
          <a:xfrm>
            <a:off x="1001861" y="3722790"/>
            <a:ext cx="11001078" cy="180002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「Programming is not about telling the computer what to do. </a:t>
            </a:r>
            <a:br/>
            <a:r>
              <a:t>Programming is the art of telling another human what the computer should do.」</a:t>
            </a:r>
          </a:p>
        </p:txBody>
      </p:sp>
      <p:pic>
        <p:nvPicPr>
          <p:cNvPr id="337" name="Donald Knuth.jpg" descr="Donald Knut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7138" y="249134"/>
            <a:ext cx="4630521" cy="308937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圖片來源: https://www.pinterest.com/pin/152559506104070488/?nic=1"/>
          <p:cNvSpPr txBox="1"/>
          <p:nvPr/>
        </p:nvSpPr>
        <p:spPr>
          <a:xfrm>
            <a:off x="4091736" y="3371850"/>
            <a:ext cx="4821328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圖片來源: </a:t>
            </a:r>
            <a:r>
              <a:rPr u="sng">
                <a:hlinkClick r:id="rId3" invalidUrl="" action="" tgtFrame="" tooltip="" history="1" highlightClick="0" endSnd="0"/>
              </a:rPr>
              <a:t>https://www.pinterest.com/pin/152559506104070488/?nic=1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QTT"/>
          <p:cNvSpPr txBox="1"/>
          <p:nvPr>
            <p:ph type="title" idx="4294967295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MQ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Why MQTT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pplication Layer protocol base on TCP…"/>
          <p:cNvSpPr txBox="1"/>
          <p:nvPr/>
        </p:nvSpPr>
        <p:spPr>
          <a:xfrm>
            <a:off x="2850901" y="3452172"/>
            <a:ext cx="7302998" cy="2849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4" indent="-333374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Application Layer protocol base on TCP</a:t>
            </a:r>
          </a:p>
          <a:p>
            <a:pPr marL="333374" indent="-333374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Lightweight and Fast (Header 2 bytes)</a:t>
            </a:r>
          </a:p>
          <a:p>
            <a:pPr marL="333374" indent="-333374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Keep TCP connection alive</a:t>
            </a:r>
          </a:p>
        </p:txBody>
      </p:sp>
      <p:sp>
        <p:nvSpPr>
          <p:cNvPr id="131" name="詳細介紹請參考文章: https://swf.com.tw/?p=1002"/>
          <p:cNvSpPr txBox="1"/>
          <p:nvPr/>
        </p:nvSpPr>
        <p:spPr>
          <a:xfrm>
            <a:off x="4532299" y="8013699"/>
            <a:ext cx="394020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>
                <a:latin typeface="Marion Bold"/>
                <a:ea typeface="Marion Bold"/>
                <a:cs typeface="Marion Bold"/>
                <a:sym typeface="Marion Bold"/>
              </a:defRPr>
            </a:pPr>
            <a:r>
              <a:rPr u="sng"/>
              <a:t>詳細介紹請參考文章: </a:t>
            </a:r>
            <a:r>
              <a:rPr u="sng">
                <a:hlinkClick r:id="rId2" invalidUrl="" action="" tgtFrame="" tooltip="" history="1" highlightClick="0" endSnd="0"/>
              </a:rPr>
              <a:t>https://swf.com.tw/?p=1002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rcRect l="0" t="903" r="0" b="903"/>
          <a:stretch>
            <a:fillRect/>
          </a:stretch>
        </p:blipFill>
        <p:spPr>
          <a:xfrm>
            <a:off x="9843889" y="2892632"/>
            <a:ext cx="1775441" cy="17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MQTT Broker"/>
          <p:cNvSpPr txBox="1"/>
          <p:nvPr/>
        </p:nvSpPr>
        <p:spPr>
          <a:xfrm>
            <a:off x="5385638" y="989565"/>
            <a:ext cx="2233524" cy="42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MQTT Broker</a:t>
            </a:r>
          </a:p>
        </p:txBody>
      </p:sp>
      <p:sp>
        <p:nvSpPr>
          <p:cNvPr id="135" name="Subscriber"/>
          <p:cNvSpPr txBox="1"/>
          <p:nvPr/>
        </p:nvSpPr>
        <p:spPr>
          <a:xfrm>
            <a:off x="9910300" y="989565"/>
            <a:ext cx="1642797" cy="42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Subscriber</a:t>
            </a:r>
          </a:p>
        </p:txBody>
      </p:sp>
      <p:pic>
        <p:nvPicPr>
          <p:cNvPr id="136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630834" y="4666311"/>
            <a:ext cx="1743350" cy="174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01-sensor.png" descr="001-sensor.png"/>
          <p:cNvPicPr>
            <a:picLocks noChangeAspect="1"/>
          </p:cNvPicPr>
          <p:nvPr/>
        </p:nvPicPr>
        <p:blipFill>
          <a:blip r:embed="rId4">
            <a:extLst/>
          </a:blip>
          <a:srcRect l="0" t="903" r="0" b="903"/>
          <a:stretch>
            <a:fillRect/>
          </a:stretch>
        </p:blipFill>
        <p:spPr>
          <a:xfrm>
            <a:off x="1512291" y="1911259"/>
            <a:ext cx="1775441" cy="1743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002-temperature-sensor.png" descr="002-temperature-sensor.png"/>
          <p:cNvPicPr>
            <a:picLocks noChangeAspect="1"/>
          </p:cNvPicPr>
          <p:nvPr/>
        </p:nvPicPr>
        <p:blipFill>
          <a:blip r:embed="rId5">
            <a:extLst/>
          </a:blip>
          <a:srcRect l="0" t="903" r="0" b="903"/>
          <a:stretch>
            <a:fillRect/>
          </a:stretch>
        </p:blipFill>
        <p:spPr>
          <a:xfrm>
            <a:off x="1512291" y="7421364"/>
            <a:ext cx="1775441" cy="1743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003-bio-sensor.png" descr="003-bio-sensor.png"/>
          <p:cNvPicPr>
            <a:picLocks noChangeAspect="1"/>
          </p:cNvPicPr>
          <p:nvPr/>
        </p:nvPicPr>
        <p:blipFill>
          <a:blip r:embed="rId6">
            <a:extLst/>
          </a:blip>
          <a:srcRect l="0" t="903" r="0" b="903"/>
          <a:stretch>
            <a:fillRect/>
          </a:stretch>
        </p:blipFill>
        <p:spPr>
          <a:xfrm>
            <a:off x="1512291" y="4666311"/>
            <a:ext cx="1775441" cy="17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Publisher"/>
          <p:cNvSpPr txBox="1"/>
          <p:nvPr/>
        </p:nvSpPr>
        <p:spPr>
          <a:xfrm>
            <a:off x="1623115" y="989565"/>
            <a:ext cx="1553973" cy="42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141" name="Server"/>
          <p:cNvSpPr txBox="1"/>
          <p:nvPr/>
        </p:nvSpPr>
        <p:spPr>
          <a:xfrm>
            <a:off x="5730493" y="368552"/>
            <a:ext cx="1543813" cy="6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42" name="Client"/>
          <p:cNvSpPr txBox="1"/>
          <p:nvPr/>
        </p:nvSpPr>
        <p:spPr>
          <a:xfrm>
            <a:off x="9971984" y="368552"/>
            <a:ext cx="1519429" cy="6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3" name="Client"/>
          <p:cNvSpPr txBox="1"/>
          <p:nvPr/>
        </p:nvSpPr>
        <p:spPr>
          <a:xfrm>
            <a:off x="1640387" y="368552"/>
            <a:ext cx="1519429" cy="6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Client</a:t>
            </a:r>
          </a:p>
        </p:txBody>
      </p:sp>
      <p:pic>
        <p:nvPicPr>
          <p:cNvPr id="144" name="pad1.png" descr="pad1.png"/>
          <p:cNvPicPr>
            <a:picLocks noChangeAspect="1"/>
          </p:cNvPicPr>
          <p:nvPr/>
        </p:nvPicPr>
        <p:blipFill>
          <a:blip r:embed="rId7">
            <a:extLst/>
          </a:blip>
          <a:srcRect l="11956" t="0" r="11956" b="0"/>
          <a:stretch>
            <a:fillRect/>
          </a:stretch>
        </p:blipFill>
        <p:spPr>
          <a:xfrm>
            <a:off x="10068520" y="6625108"/>
            <a:ext cx="1326476" cy="1743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線條" descr="線條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700000">
            <a:off x="3208269" y="3559914"/>
            <a:ext cx="2479327" cy="352234"/>
          </a:xfrm>
          <a:prstGeom prst="rect">
            <a:avLst/>
          </a:prstGeom>
        </p:spPr>
      </p:pic>
      <p:pic>
        <p:nvPicPr>
          <p:cNvPr id="147" name="線條" descr="線條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1600000">
            <a:off x="3537106" y="5355277"/>
            <a:ext cx="1886080" cy="352234"/>
          </a:xfrm>
          <a:prstGeom prst="rect">
            <a:avLst/>
          </a:prstGeom>
        </p:spPr>
      </p:pic>
      <p:pic>
        <p:nvPicPr>
          <p:cNvPr id="149" name="線條" descr="線條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900000">
            <a:off x="3272006" y="7149937"/>
            <a:ext cx="2478090" cy="352234"/>
          </a:xfrm>
          <a:prstGeom prst="rect">
            <a:avLst/>
          </a:prstGeom>
        </p:spPr>
      </p:pic>
      <p:pic>
        <p:nvPicPr>
          <p:cNvPr id="151" name="線條" descr="線條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9913251">
            <a:off x="7548925" y="3990238"/>
            <a:ext cx="2123869" cy="352235"/>
          </a:xfrm>
          <a:prstGeom prst="rect">
            <a:avLst/>
          </a:prstGeom>
        </p:spPr>
      </p:pic>
      <p:pic>
        <p:nvPicPr>
          <p:cNvPr id="153" name="線條" descr="線條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2280234">
            <a:off x="7582923" y="6591851"/>
            <a:ext cx="2171689" cy="352235"/>
          </a:xfrm>
          <a:prstGeom prst="rect">
            <a:avLst/>
          </a:prstGeom>
        </p:spPr>
      </p:pic>
      <p:sp>
        <p:nvSpPr>
          <p:cNvPr id="155" name="[Topic] /SmokeDetector [Payload] trigger: true"/>
          <p:cNvSpPr/>
          <p:nvPr/>
        </p:nvSpPr>
        <p:spPr>
          <a:xfrm>
            <a:off x="3617457" y="1918249"/>
            <a:ext cx="2233525" cy="863096"/>
          </a:xfrm>
          <a:prstGeom prst="roundRect">
            <a:avLst>
              <a:gd name="adj" fmla="val 29932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[Topic] /SmokeDetector</a:t>
            </a:r>
            <a:br/>
            <a:r>
              <a:t>[Payload] trigger: true</a:t>
            </a:r>
          </a:p>
        </p:txBody>
      </p:sp>
      <p:sp>
        <p:nvSpPr>
          <p:cNvPr id="156" name="[Topic] /Thermometer…"/>
          <p:cNvSpPr/>
          <p:nvPr/>
        </p:nvSpPr>
        <p:spPr>
          <a:xfrm>
            <a:off x="3617457" y="8395742"/>
            <a:ext cx="2233525" cy="804854"/>
          </a:xfrm>
          <a:prstGeom prst="roundRect">
            <a:avLst>
              <a:gd name="adj" fmla="val 23669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[Topic] /Thermometer</a:t>
            </a:r>
          </a:p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[Payload] 35℃</a:t>
            </a:r>
          </a:p>
        </p:txBody>
      </p:sp>
      <p:sp>
        <p:nvSpPr>
          <p:cNvPr id="157" name="[Topic] /IoT [Payload] test"/>
          <p:cNvSpPr/>
          <p:nvPr/>
        </p:nvSpPr>
        <p:spPr>
          <a:xfrm>
            <a:off x="3537106" y="5766349"/>
            <a:ext cx="1916248" cy="644868"/>
          </a:xfrm>
          <a:prstGeom prst="roundRect">
            <a:avLst>
              <a:gd name="adj" fmla="val 3437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[Topic] /IoT</a:t>
            </a:r>
            <a:br/>
            <a:r>
              <a:t>[Payload] test</a:t>
            </a:r>
          </a:p>
        </p:txBody>
      </p:sp>
      <p:sp>
        <p:nvSpPr>
          <p:cNvPr id="158" name="[Topic] /IoT [Payload] test"/>
          <p:cNvSpPr/>
          <p:nvPr/>
        </p:nvSpPr>
        <p:spPr>
          <a:xfrm>
            <a:off x="7402190" y="2961863"/>
            <a:ext cx="2200288" cy="644867"/>
          </a:xfrm>
          <a:prstGeom prst="roundRect">
            <a:avLst>
              <a:gd name="adj" fmla="val 3437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[Topic] /IoT</a:t>
            </a:r>
            <a:br/>
            <a:r>
              <a:t>[Payload] test</a:t>
            </a:r>
          </a:p>
        </p:txBody>
      </p:sp>
      <p:sp>
        <p:nvSpPr>
          <p:cNvPr id="159" name="[Topic] /SmokeDetector [Payload] trigger: true"/>
          <p:cNvSpPr/>
          <p:nvPr/>
        </p:nvSpPr>
        <p:spPr>
          <a:xfrm>
            <a:off x="7385572" y="2057949"/>
            <a:ext cx="2233525" cy="863096"/>
          </a:xfrm>
          <a:prstGeom prst="roundRect">
            <a:avLst>
              <a:gd name="adj" fmla="val 29932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[Topic] /SmokeDetector</a:t>
            </a:r>
            <a:br/>
            <a:r>
              <a:t>[Payload] trigger: true</a:t>
            </a:r>
          </a:p>
        </p:txBody>
      </p:sp>
      <p:sp>
        <p:nvSpPr>
          <p:cNvPr id="160" name="[Topic] /SmokeDetector [Payload] trigger: true"/>
          <p:cNvSpPr/>
          <p:nvPr/>
        </p:nvSpPr>
        <p:spPr>
          <a:xfrm>
            <a:off x="7385572" y="7620550"/>
            <a:ext cx="2233525" cy="863095"/>
          </a:xfrm>
          <a:prstGeom prst="roundRect">
            <a:avLst>
              <a:gd name="adj" fmla="val 29932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[Topic] /SmokeDetector</a:t>
            </a:r>
            <a:br/>
            <a:r>
              <a:t>[Payload] trigger: true</a:t>
            </a:r>
          </a:p>
        </p:txBody>
      </p:sp>
      <p:sp>
        <p:nvSpPr>
          <p:cNvPr id="161" name="[Topic] /Thermometer…"/>
          <p:cNvSpPr/>
          <p:nvPr/>
        </p:nvSpPr>
        <p:spPr>
          <a:xfrm>
            <a:off x="7385572" y="8522742"/>
            <a:ext cx="2233525" cy="804854"/>
          </a:xfrm>
          <a:prstGeom prst="roundRect">
            <a:avLst>
              <a:gd name="adj" fmla="val 23669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[Topic] /Thermometer</a:t>
            </a:r>
          </a:p>
          <a:p>
            <a:pPr algn="l">
              <a:defRPr b="0" sz="1500">
                <a:latin typeface="Marion Regular"/>
                <a:ea typeface="Marion Regular"/>
                <a:cs typeface="Marion Regular"/>
                <a:sym typeface="Marion Regular"/>
              </a:defRPr>
            </a:pPr>
            <a:r>
              <a:t>[Payload] 35℃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QTT QoS"/>
          <p:cNvSpPr txBox="1"/>
          <p:nvPr>
            <p:ph type="title" idx="4294967295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 QoS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QoS 0 : 最多傳送一次 (TSP project採用)…"/>
          <p:cNvSpPr txBox="1"/>
          <p:nvPr/>
        </p:nvSpPr>
        <p:spPr>
          <a:xfrm>
            <a:off x="2871043" y="2939670"/>
            <a:ext cx="7262714" cy="387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QoS 0 : 最多傳送一次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(TSP project採用)</a:t>
            </a:r>
            <a:endParaRPr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QoS 1 : 至少傳送一次</a:t>
            </a:r>
          </a:p>
          <a:p>
            <a:pPr marL="333375" indent="-333375" algn="l">
              <a:lnSpc>
                <a:spcPct val="300000"/>
              </a:lnSpc>
              <a:buSzPct val="145000"/>
              <a:buChar char="●"/>
              <a:defRPr b="0" sz="3000">
                <a:latin typeface="Marion Bold"/>
                <a:ea typeface="Marion Bold"/>
                <a:cs typeface="Marion Bold"/>
                <a:sym typeface="Marion Bold"/>
              </a:defRPr>
            </a:pPr>
            <a:r>
              <a:t>QoS 2 : 確實傳送一次</a:t>
            </a:r>
          </a:p>
        </p:txBody>
      </p:sp>
      <p:sp>
        <p:nvSpPr>
          <p:cNvPr id="166" name="詳細介紹請參考文章: https://swf.com.tw/?p=1015"/>
          <p:cNvSpPr txBox="1"/>
          <p:nvPr/>
        </p:nvSpPr>
        <p:spPr>
          <a:xfrm>
            <a:off x="4543590" y="8013699"/>
            <a:ext cx="391762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>
                <a:latin typeface="Marion Bold"/>
                <a:ea typeface="Marion Bold"/>
                <a:cs typeface="Marion Bold"/>
                <a:sym typeface="Marion Bold"/>
              </a:defRPr>
            </a:pPr>
            <a:r>
              <a:rPr u="sng"/>
              <a:t>詳細介紹請參考文章: </a:t>
            </a:r>
            <a:r>
              <a:rPr u="sng">
                <a:hlinkClick r:id="rId2" invalidUrl="" action="" tgtFrame="" tooltip="" history="1" highlightClick="0" endSnd="0"/>
              </a:rPr>
              <a:t>https://swf.com.tw/?p=1015</a:t>
            </a:r>
          </a:p>
        </p:txBody>
      </p:sp>
      <p:pic>
        <p:nvPicPr>
          <p:cNvPr id="167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8589409" y="4620096"/>
            <a:ext cx="3607257" cy="457905"/>
          </a:xfrm>
          <a:prstGeom prst="rect">
            <a:avLst/>
          </a:prstGeom>
        </p:spPr>
      </p:pic>
      <p:sp>
        <p:nvSpPr>
          <p:cNvPr id="169" name="快"/>
          <p:cNvSpPr txBox="1"/>
          <p:nvPr/>
        </p:nvSpPr>
        <p:spPr>
          <a:xfrm>
            <a:off x="10652318" y="30035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快</a:t>
            </a:r>
          </a:p>
        </p:txBody>
      </p:sp>
      <p:sp>
        <p:nvSpPr>
          <p:cNvPr id="170" name="慢"/>
          <p:cNvSpPr txBox="1"/>
          <p:nvPr/>
        </p:nvSpPr>
        <p:spPr>
          <a:xfrm>
            <a:off x="10652318" y="61658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arion Bold"/>
                <a:ea typeface="Marion Bold"/>
                <a:cs typeface="Marion Bold"/>
                <a:sym typeface="Marion Bold"/>
              </a:defRPr>
            </a:lvl1pPr>
          </a:lstStyle>
          <a:p>
            <a:pPr/>
            <a:r>
              <a:t>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QTT Module"/>
          <p:cNvSpPr txBox="1"/>
          <p:nvPr>
            <p:ph type="title" idx="4294967295"/>
          </p:nvPr>
        </p:nvSpPr>
        <p:spPr>
          <a:xfrm>
            <a:off x="1270000" y="32512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Marion Regular"/>
                <a:ea typeface="Marion Regular"/>
                <a:cs typeface="Marion Regular"/>
                <a:sym typeface="Marion Regular"/>
              </a:defRPr>
            </a:lvl1pPr>
          </a:lstStyle>
          <a:p>
            <a:pPr/>
            <a:r>
              <a:t>MQTT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