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詳細資訊</a:t>
            </a:r>
          </a:p>
        </p:txBody>
      </p:sp>
      <p:sp>
        <p:nvSpPr>
          <p:cNvPr id="107" name="內文層級一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影像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影像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3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標題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1" name="幻燈片子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62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ick Huang 2021/12/2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Nick Huang 2021/12/28</a:t>
            </a:r>
          </a:p>
        </p:txBody>
      </p:sp>
      <p:sp>
        <p:nvSpPr>
          <p:cNvPr id="152" name="WebRT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WebRTC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ebRTC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WebRTC</a:t>
            </a:r>
          </a:p>
        </p:txBody>
      </p:sp>
      <p:sp>
        <p:nvSpPr>
          <p:cNvPr id="185" name="是一個支援網頁瀏覽器進行即時語音對話或影片對話的API。它於2011年6月1日開源並在Google、Mozilla、Opera支援下被納入全球資訊網協會的W3C推薦標準"/>
          <p:cNvSpPr txBox="1"/>
          <p:nvPr>
            <p:ph type="body" idx="4294967295"/>
          </p:nvPr>
        </p:nvSpPr>
        <p:spPr>
          <a:xfrm>
            <a:off x="1206500" y="3067283"/>
            <a:ext cx="21971000" cy="10379806"/>
          </a:xfrm>
          <a:prstGeom prst="rect">
            <a:avLst/>
          </a:prstGeom>
        </p:spPr>
        <p:txBody>
          <a:bodyPr/>
          <a:lstStyle/>
          <a:p>
            <a:pPr/>
            <a:r>
              <a:t>是一個支援網頁瀏覽器進行即時語音對話或影片對話的API。它於2011年6月1日開源並在Google、Mozilla、Opera支援下被納入全球資訊網協會的W3C推薦標準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截圖 2021-12-28 下午12.06.36.png" descr="截圖 2021-12-28 下午12.0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4285" y="41161"/>
            <a:ext cx="10995430" cy="13633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mazon Kinesis Video Streams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Amazon Kinesis Video Streams</a:t>
            </a:r>
          </a:p>
        </p:txBody>
      </p:sp>
      <p:sp>
        <p:nvSpPr>
          <p:cNvPr id="190" name="Amazon Kinesis Video Streams 可讓您安全輕鬆地將影片從連線裝置串流到 AWS…"/>
          <p:cNvSpPr txBox="1"/>
          <p:nvPr>
            <p:ph type="body" idx="4294967295"/>
          </p:nvPr>
        </p:nvSpPr>
        <p:spPr>
          <a:xfrm>
            <a:off x="1206500" y="3067283"/>
            <a:ext cx="21971000" cy="10379806"/>
          </a:xfrm>
          <a:prstGeom prst="rect">
            <a:avLst/>
          </a:prstGeom>
        </p:spPr>
        <p:txBody>
          <a:bodyPr/>
          <a:lstStyle/>
          <a:p>
            <a:pPr/>
            <a:r>
              <a:t>Amazon Kinesis Video Streams 可讓您安全輕鬆地將影片從連線裝置串流到 AWS</a:t>
            </a:r>
          </a:p>
          <a:p>
            <a:pPr/>
            <a:r>
              <a:t>其實就是幫你做掉 STUN, TURN, Signal 這三個 Server 的一個 AWS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Q&amp;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eer to Peer…"/>
          <p:cNvSpPr txBox="1"/>
          <p:nvPr>
            <p:ph type="body" idx="1"/>
          </p:nvPr>
        </p:nvSpPr>
        <p:spPr>
          <a:xfrm>
            <a:off x="1206500" y="3067283"/>
            <a:ext cx="21971000" cy="9437233"/>
          </a:xfrm>
          <a:prstGeom prst="rect">
            <a:avLst/>
          </a:prstGeom>
        </p:spPr>
        <p:txBody>
          <a:bodyPr/>
          <a:lstStyle/>
          <a:p>
            <a:pPr/>
            <a:r>
              <a:t>Peer to Peer</a:t>
            </a:r>
          </a:p>
          <a:p>
            <a:pPr/>
            <a:r>
              <a:t>NAT</a:t>
            </a:r>
          </a:p>
          <a:p>
            <a:pPr/>
            <a:r>
              <a:t>Stun Server</a:t>
            </a:r>
          </a:p>
          <a:p>
            <a:pPr/>
            <a:r>
              <a:t>Turn Server</a:t>
            </a:r>
          </a:p>
          <a:p>
            <a:pPr/>
            <a:r>
              <a:t>Signal Server</a:t>
            </a:r>
          </a:p>
          <a:p>
            <a:pPr/>
            <a:r>
              <a:t>ICE</a:t>
            </a:r>
          </a:p>
          <a:p>
            <a:pPr/>
            <a:r>
              <a:t>WebRTC</a:t>
            </a:r>
          </a:p>
          <a:p>
            <a:pPr/>
            <a:r>
              <a:t>AWS KVS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eer to Peer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Peer to Peer</a:t>
            </a:r>
          </a:p>
        </p:txBody>
      </p:sp>
      <p:pic>
        <p:nvPicPr>
          <p:cNvPr id="157" name="1_lvHkjw1673wXuGqCr_9EQA.png" descr="1_lvHkjw1673wXuGqCr_9EQA.png"/>
          <p:cNvPicPr>
            <a:picLocks noChangeAspect="1"/>
          </p:cNvPicPr>
          <p:nvPr/>
        </p:nvPicPr>
        <p:blipFill>
          <a:blip r:embed="rId2">
            <a:extLst/>
          </a:blip>
          <a:srcRect l="3909" t="0" r="3909" b="0"/>
          <a:stretch>
            <a:fillRect/>
          </a:stretch>
        </p:blipFill>
        <p:spPr>
          <a:xfrm>
            <a:off x="1304329" y="2710905"/>
            <a:ext cx="21775371" cy="10458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AT (Net Address Translate)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NAT (Net Address Translate)</a:t>
            </a:r>
          </a:p>
        </p:txBody>
      </p:sp>
      <p:sp>
        <p:nvSpPr>
          <p:cNvPr id="160" name="IPv4 耗盡…"/>
          <p:cNvSpPr txBox="1"/>
          <p:nvPr>
            <p:ph type="body" sz="quarter" idx="4294967295"/>
          </p:nvPr>
        </p:nvSpPr>
        <p:spPr>
          <a:xfrm>
            <a:off x="1206500" y="3067283"/>
            <a:ext cx="21971000" cy="2412710"/>
          </a:xfrm>
          <a:prstGeom prst="rect">
            <a:avLst/>
          </a:prstGeom>
        </p:spPr>
        <p:txBody>
          <a:bodyPr/>
          <a:lstStyle/>
          <a:p>
            <a:pPr/>
            <a:r>
              <a:t>IPv4 耗盡</a:t>
            </a:r>
          </a:p>
          <a:p>
            <a:pPr/>
            <a:r>
              <a:t>內部網路透過NAT將IP封包中的地址轉換，達到一個Public IP多台內部裝置使用</a:t>
            </a:r>
          </a:p>
        </p:txBody>
      </p:sp>
      <p:pic>
        <p:nvPicPr>
          <p:cNvPr id="161" name="pasted image 0 (1).png" descr="pasted image 0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8272" y="5597469"/>
            <a:ext cx="16847456" cy="7847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AT 種類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 defTabSz="2267655">
              <a:defRPr spc="-215" sz="10788"/>
            </a:lvl1pPr>
          </a:lstStyle>
          <a:p>
            <a:pPr/>
            <a:r>
              <a:t>NAT 種類</a:t>
            </a:r>
          </a:p>
        </p:txBody>
      </p:sp>
      <p:sp>
        <p:nvSpPr>
          <p:cNvPr id="164" name="Full Cone NAT ✅…"/>
          <p:cNvSpPr txBox="1"/>
          <p:nvPr>
            <p:ph type="body" sz="half" idx="4294967295"/>
          </p:nvPr>
        </p:nvSpPr>
        <p:spPr>
          <a:xfrm>
            <a:off x="1206500" y="3067283"/>
            <a:ext cx="21971000" cy="5920896"/>
          </a:xfrm>
          <a:prstGeom prst="rect">
            <a:avLst/>
          </a:prstGeom>
        </p:spPr>
        <p:txBody>
          <a:bodyPr/>
          <a:lstStyle/>
          <a:p>
            <a:pPr/>
            <a:r>
              <a:t>Full Cone NAT ✅</a:t>
            </a:r>
          </a:p>
          <a:p>
            <a:pPr/>
            <a:r>
              <a:t>Restricted Cone NAT (Address Restricted Cone) ✅</a:t>
            </a:r>
          </a:p>
          <a:p>
            <a:pPr/>
            <a:r>
              <a:t>Port Restricted Cone NAT ✅</a:t>
            </a:r>
          </a:p>
          <a:p>
            <a:pPr/>
            <a:r>
              <a:t>Symmetric NAT (只允許先由私有網域內的使用者發送封包到網際網路中的使用者 可以回傳封包) ❌</a:t>
            </a:r>
          </a:p>
        </p:txBody>
      </p:sp>
      <p:sp>
        <p:nvSpPr>
          <p:cNvPr id="165" name="http://www.cs.nccu.edu.tw/~lien/Writing/NGN/firewall.htm"/>
          <p:cNvSpPr txBox="1"/>
          <p:nvPr/>
        </p:nvSpPr>
        <p:spPr>
          <a:xfrm>
            <a:off x="8180222" y="12446772"/>
            <a:ext cx="80235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http://www.cs.nccu.edu.tw/~lien/Writing/NGN/firewall.htm</a:t>
            </a:r>
          </a:p>
        </p:txBody>
      </p:sp>
      <p:sp>
        <p:nvSpPr>
          <p:cNvPr id="166" name="✅ 可打洞…"/>
          <p:cNvSpPr txBox="1"/>
          <p:nvPr/>
        </p:nvSpPr>
        <p:spPr>
          <a:xfrm>
            <a:off x="10221315" y="9564036"/>
            <a:ext cx="3941370" cy="230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✅ 可打洞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❌ 不可打洞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UN ( Session Traversal Utilities for NAT )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 defTabSz="1853137">
              <a:defRPr spc="-176" sz="8816"/>
            </a:lvl1pPr>
          </a:lstStyle>
          <a:p>
            <a:pPr/>
            <a:r>
              <a:t>STUN ( Session Traversal Utilities for NAT )</a:t>
            </a:r>
          </a:p>
        </p:txBody>
      </p:sp>
      <p:sp>
        <p:nvSpPr>
          <p:cNvPr id="169" name="STUN 是一種網路協定，它允許位於NAT（或多重NAT）後的客戶端找出自己的公網位址，查出自己位於哪種類型的NAT之後以及NAT為某一個本地埠所繫結的Internet端埠。這些資訊被用來在兩個同時處於NAT路由器之後的主機之間建立UDP通信。該協定由RFC 5389定義。"/>
          <p:cNvSpPr txBox="1"/>
          <p:nvPr>
            <p:ph type="body" sz="half" idx="4294967295"/>
          </p:nvPr>
        </p:nvSpPr>
        <p:spPr>
          <a:xfrm>
            <a:off x="1206500" y="3067283"/>
            <a:ext cx="21971000" cy="3522707"/>
          </a:xfrm>
          <a:prstGeom prst="rect">
            <a:avLst/>
          </a:prstGeom>
        </p:spPr>
        <p:txBody>
          <a:bodyPr/>
          <a:lstStyle/>
          <a:p>
            <a:pPr/>
            <a:r>
              <a:t>STUN 是一種網路協定，它允許位於NAT（或多重NAT）後的客戶端找出自己的公網位址，查出自己位於哪種類型的NAT之後以及NAT為某一個本地埠所繫結的Internet端埠。這些資訊被用來在兩個同時處於NAT路由器之後的主機之間建立UDP通信。該協定由RFC 5389定義。</a:t>
            </a:r>
          </a:p>
        </p:txBody>
      </p:sp>
      <p:pic>
        <p:nvPicPr>
          <p:cNvPr id="170" name="stun.jpeg" descr="stu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227" y="6421656"/>
            <a:ext cx="18491546" cy="697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URN ( Traversal Using Relay NAT )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 defTabSz="2243271">
              <a:defRPr spc="-213" sz="10672"/>
            </a:lvl1pPr>
          </a:lstStyle>
          <a:p>
            <a:pPr/>
            <a:r>
              <a:t>TURN ( Traversal Using Relay NAT )</a:t>
            </a:r>
          </a:p>
        </p:txBody>
      </p:sp>
      <p:sp>
        <p:nvSpPr>
          <p:cNvPr id="173" name="TURN，是一種資料傳輸協定（data-transfer protocol）。允許在TCP或UDP的連線上跨越NAT或防火牆。 TURN是一個client-server協定。TURN的NAT穿透方法與STUN類似，都是通過取得應用層中的公有位址達到NAT穿透。但實現TURN client的終端必須在通訊開始前與TURN server進行互動，並要求TURN server產生&quot;relay port&quot;，也就是relayed-transport-address。這時TURN server會建立peer，即遠端"/>
          <p:cNvSpPr txBox="1"/>
          <p:nvPr>
            <p:ph type="body" idx="4294967295"/>
          </p:nvPr>
        </p:nvSpPr>
        <p:spPr>
          <a:xfrm>
            <a:off x="1206500" y="3067283"/>
            <a:ext cx="14165325" cy="10379806"/>
          </a:xfrm>
          <a:prstGeom prst="rect">
            <a:avLst/>
          </a:prstGeom>
        </p:spPr>
        <p:txBody>
          <a:bodyPr/>
          <a:lstStyle/>
          <a:p>
            <a:pPr/>
            <a:r>
              <a:t>TURN，是一種資料傳輸協定（data-transfer protocol）。允許在TCP或UDP的連線上跨越NAT或防火牆。 TURN是一個client-server協定。TURN的NAT穿透方法與STUN類似，都是通過取得應用層中的公有位址達到NAT穿透。但實現TURN client的終端必須在通訊開始前與TURN server進行互動，並要求TURN server產生"relay port"，也就是relayed-transport-address。這時TURN server會建立peer，即遠端端點（remote endpoints），開始進行中繼（relay）的動作，TURN client利用relay port將資料傳送至peer，再由peer轉傳到另一方的TURN client。</a:t>
            </a:r>
          </a:p>
        </p:txBody>
      </p:sp>
      <p:pic>
        <p:nvPicPr>
          <p:cNvPr id="174" name="截圖 2021-12-28 下午5.59.53.png" descr="截圖 2021-12-28 下午5.5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2968" y="3827149"/>
            <a:ext cx="8180709" cy="8860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gnal Server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>
              <a:defRPr spc="-232" sz="11600"/>
            </a:lvl1pPr>
          </a:lstStyle>
          <a:p>
            <a:pPr/>
            <a:r>
              <a:t>Signal Server</a:t>
            </a:r>
          </a:p>
        </p:txBody>
      </p:sp>
      <p:sp>
        <p:nvSpPr>
          <p:cNvPr id="177" name="用來交換兩個Peer的SDP及Ice Candidates…"/>
          <p:cNvSpPr txBox="1"/>
          <p:nvPr>
            <p:ph type="body" idx="4294967295"/>
          </p:nvPr>
        </p:nvSpPr>
        <p:spPr>
          <a:xfrm>
            <a:off x="1206500" y="3067283"/>
            <a:ext cx="14165325" cy="10379806"/>
          </a:xfrm>
          <a:prstGeom prst="rect">
            <a:avLst/>
          </a:prstGeom>
        </p:spPr>
        <p:txBody>
          <a:bodyPr/>
          <a:lstStyle/>
          <a:p>
            <a:pPr/>
            <a:r>
              <a:t>用來交換兩個Peer的SDP及Ice Candidates</a:t>
            </a:r>
          </a:p>
          <a:p>
            <a:pPr/>
            <a:r>
              <a:t>SDP : SDP主要用於描述多媒體會話通信，包括會話邀請或會話宣布等， 而WebRTC主要在建立連結時會用到SDP，讓雙方連結通信時透過Signal server交換彼此多媒體信息， 裡面包括音視頻解碼器(codec)、加密、網路傳輸協定、主機位址等。</a:t>
            </a:r>
          </a:p>
          <a:p>
            <a:pPr/>
            <a:r>
              <a:t>Ice Candidates : client 與 Stun server 取得的 IP, port 等等多組資訊...（會經過不同路由, 所以會有多組）</a:t>
            </a:r>
          </a:p>
        </p:txBody>
      </p:sp>
      <p:pic>
        <p:nvPicPr>
          <p:cNvPr id="178" name="截圖 2021-12-28 下午5.59.53.png" descr="截圖 2021-12-28 下午5.5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2968" y="3827149"/>
            <a:ext cx="8180709" cy="8860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CE (Interactive Connectivity Establishment)"/>
          <p:cNvSpPr txBox="1"/>
          <p:nvPr>
            <p:ph type="title" idx="4294967295"/>
          </p:nvPr>
        </p:nvSpPr>
        <p:spPr>
          <a:xfrm>
            <a:off x="1206498" y="530967"/>
            <a:ext cx="21971004" cy="2016656"/>
          </a:xfrm>
          <a:prstGeom prst="rect">
            <a:avLst/>
          </a:prstGeom>
        </p:spPr>
        <p:txBody>
          <a:bodyPr anchor="b"/>
          <a:lstStyle>
            <a:lvl1pPr algn="ctr" defTabSz="1804370">
              <a:defRPr spc="-171" sz="8584"/>
            </a:lvl1pPr>
          </a:lstStyle>
          <a:p>
            <a:pPr/>
            <a:r>
              <a:t>ICE (Interactive Connectivity Establishment)</a:t>
            </a:r>
          </a:p>
        </p:txBody>
      </p:sp>
      <p:sp>
        <p:nvSpPr>
          <p:cNvPr id="181" name="一種綜合性的NAT穿越的技術，可整合各種NAT穿透技術，如STUN、TURN、RSIP 等..."/>
          <p:cNvSpPr txBox="1"/>
          <p:nvPr>
            <p:ph type="body" idx="4294967295"/>
          </p:nvPr>
        </p:nvSpPr>
        <p:spPr>
          <a:xfrm>
            <a:off x="1206499" y="3067283"/>
            <a:ext cx="21971001" cy="10379806"/>
          </a:xfrm>
          <a:prstGeom prst="rect">
            <a:avLst/>
          </a:prstGeom>
        </p:spPr>
        <p:txBody>
          <a:bodyPr/>
          <a:lstStyle/>
          <a:p>
            <a:pPr/>
            <a:r>
              <a:t>一種綜合性的NAT穿越的技術，可整合各種NAT穿透技術，如STUN、TURN、RSIP 等...</a:t>
            </a:r>
          </a:p>
        </p:txBody>
      </p:sp>
      <p:pic>
        <p:nvPicPr>
          <p:cNvPr id="182" name="webrtc-stun.png" descr="webrtc-stu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4011" y="4883044"/>
            <a:ext cx="13775978" cy="8589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