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71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29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15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9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2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7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6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8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F20E-62A8-49B2-A4D5-FE763F516AC2}" type="datetimeFigureOut">
              <a:rPr lang="ru-RU" smtClean="0"/>
              <a:t>21.07.2025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25FE-C005-463F-97D6-322809778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6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576646" cy="359605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815862"/>
            <a:ext cx="10503877" cy="2576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Возраст клиентов</a:t>
            </a:r>
            <a:r>
              <a:rPr lang="ru-RU" dirty="0" smtClean="0"/>
              <a:t> имеет нормальное распределение с пиком в диапазоне 30–45 лет.</a:t>
            </a:r>
            <a:r>
              <a:rPr lang="ru-RU" dirty="0"/>
              <a:t> </a:t>
            </a:r>
            <a:r>
              <a:rPr lang="ru-RU" i="1" dirty="0"/>
              <a:t>С</a:t>
            </a:r>
            <a:r>
              <a:rPr lang="ru-RU" i="1" dirty="0" smtClean="0"/>
              <a:t>редний возраст – 37 лет.</a:t>
            </a: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b="1" dirty="0" smtClean="0"/>
              <a:t>Длительность звонков</a:t>
            </a:r>
            <a:r>
              <a:rPr lang="ru-RU" dirty="0" smtClean="0"/>
              <a:t> также распределена нормально, основная масса — до 150 секунд.</a:t>
            </a:r>
            <a:br>
              <a:rPr lang="ru-RU" dirty="0" smtClean="0"/>
            </a:br>
            <a:r>
              <a:rPr lang="ru-RU" dirty="0" smtClean="0"/>
              <a:t>Это говорит о том, что большинство разговоров — краткие.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46" y="1"/>
            <a:ext cx="5597769" cy="341141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36.6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7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44362"/>
            <a:ext cx="10515600" cy="2932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Мужчинам звонят немного чаще</a:t>
            </a:r>
            <a:r>
              <a:rPr lang="ru-RU" dirty="0" smtClean="0"/>
              <a:t>, но соотношение полов почти равное.</a:t>
            </a:r>
          </a:p>
          <a:p>
            <a:pPr marL="0" indent="0">
              <a:buNone/>
            </a:pPr>
            <a:r>
              <a:rPr lang="ru-RU" b="1" dirty="0" smtClean="0"/>
              <a:t>Наибольшее количество клиентов — из обычных городов ("</a:t>
            </a:r>
            <a:r>
              <a:rPr lang="ru-RU" b="1" dirty="0" err="1" smtClean="0"/>
              <a:t>town</a:t>
            </a:r>
            <a:r>
              <a:rPr lang="ru-RU" b="1" dirty="0" smtClean="0"/>
              <a:t>")</a:t>
            </a:r>
            <a:r>
              <a:rPr lang="ru-RU" dirty="0" smtClean="0"/>
              <a:t>, меньше всего — из сельской местности ("</a:t>
            </a:r>
            <a:r>
              <a:rPr lang="ru-RU" dirty="0" err="1" smtClean="0"/>
              <a:t>rural</a:t>
            </a:r>
            <a:r>
              <a:rPr lang="ru-RU" dirty="0" smtClean="0"/>
              <a:t>").</a:t>
            </a:r>
          </a:p>
          <a:p>
            <a:pPr marL="0" indent="0">
              <a:buNone/>
            </a:pPr>
            <a:r>
              <a:rPr lang="ru-RU" dirty="0" smtClean="0"/>
              <a:t>По типу жилья: дом и комната встречаются редко, а </a:t>
            </a:r>
            <a:r>
              <a:rPr lang="ru-RU" b="1" dirty="0" smtClean="0"/>
              <a:t>основные группы — "квартира" и "нет своего жилья"</a:t>
            </a:r>
            <a:r>
              <a:rPr lang="ru-RU" dirty="0" smtClean="0"/>
              <a:t>, по ним будет проводиться аналитика.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117410" cy="28487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82" y="26059"/>
            <a:ext cx="4004635" cy="282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317" y="201906"/>
            <a:ext cx="4094847" cy="26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789485"/>
            <a:ext cx="10515600" cy="26289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Самые</a:t>
            </a:r>
            <a:r>
              <a:rPr lang="en-US" dirty="0" smtClean="0"/>
              <a:t> </a:t>
            </a:r>
            <a:r>
              <a:rPr lang="en-US" dirty="0" err="1" smtClean="0"/>
              <a:t>частые</a:t>
            </a:r>
            <a:r>
              <a:rPr lang="en-US" dirty="0" smtClean="0"/>
              <a:t> </a:t>
            </a:r>
            <a:r>
              <a:rPr lang="en-US" dirty="0" err="1" smtClean="0"/>
              <a:t>цели</a:t>
            </a:r>
            <a:r>
              <a:rPr lang="en-US" dirty="0" smtClean="0"/>
              <a:t> — Preapprove, Upsell, Cold, Activation, Verification.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Продукты </a:t>
            </a:r>
            <a:r>
              <a:rPr lang="ru-RU" dirty="0" err="1" smtClean="0"/>
              <a:t>Deposit</a:t>
            </a:r>
            <a:r>
              <a:rPr lang="ru-RU" dirty="0" smtClean="0"/>
              <a:t> и </a:t>
            </a:r>
            <a:r>
              <a:rPr lang="ru-RU" dirty="0" err="1" smtClean="0"/>
              <a:t>Refinancing</a:t>
            </a:r>
            <a:r>
              <a:rPr lang="ru-RU" dirty="0" smtClean="0"/>
              <a:t> не имеют ни одного успешного звонка, и исключены из анализа.</a:t>
            </a:r>
          </a:p>
          <a:p>
            <a:pPr marL="0" indent="0">
              <a:buNone/>
            </a:pPr>
            <a:r>
              <a:rPr lang="ru-RU" dirty="0" smtClean="0"/>
              <a:t>Общая конверсия (по всем целям) около 13%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35" y="115606"/>
            <a:ext cx="5715502" cy="36035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86" y="549710"/>
            <a:ext cx="4620984" cy="31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2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369276"/>
            <a:ext cx="11394830" cy="6207369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 smtClean="0"/>
              <a:t>Продуктовые гипотезы</a:t>
            </a:r>
          </a:p>
          <a:p>
            <a:pPr marL="0" indent="0">
              <a:buNone/>
            </a:pPr>
            <a:r>
              <a:rPr lang="ru-RU" sz="2400" b="1" dirty="0" smtClean="0"/>
              <a:t>Предположение: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Конверсия звонков в Москве </a:t>
            </a:r>
            <a:r>
              <a:rPr lang="ru-RU" sz="2400" b="1" dirty="0" smtClean="0"/>
              <a:t>существенно снижается в 18 часов</a:t>
            </a:r>
            <a:r>
              <a:rPr lang="ru-RU" sz="2400" dirty="0" smtClean="0"/>
              <a:t>, когда люди возвращаются с работы и менее расположены к общению. В 19 часов, напротив, она резко растёт — пользователи дома и более открыты к обсуждению финансовых продуктов.</a:t>
            </a:r>
            <a:br>
              <a:rPr lang="ru-RU" sz="2400" dirty="0" smtClean="0"/>
            </a:br>
            <a:r>
              <a:rPr lang="ru-RU" sz="2400" b="1" dirty="0" smtClean="0"/>
              <a:t>Экономический смысл: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❌ В 18:00 по Москве </a:t>
            </a:r>
            <a:r>
              <a:rPr lang="ru-RU" sz="2400" b="1" dirty="0" smtClean="0"/>
              <a:t>неэффективно звонить в МСК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✅ Можно в это время </a:t>
            </a:r>
            <a:r>
              <a:rPr lang="ru-RU" sz="2400" b="1" dirty="0" smtClean="0"/>
              <a:t>перенаправлять усилия на другие регионы</a:t>
            </a:r>
            <a:r>
              <a:rPr lang="ru-RU" sz="2400" dirty="0" smtClean="0"/>
              <a:t> (с разницей +1...+5 ч), где локальное время — более "продуктивное окно"	</a:t>
            </a:r>
          </a:p>
          <a:p>
            <a:pPr marL="0" indent="0">
              <a:buNone/>
            </a:pPr>
            <a:r>
              <a:rPr lang="ru-RU" sz="2400" b="1" dirty="0" smtClean="0"/>
              <a:t>Предположение: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b="1" dirty="0" err="1" smtClean="0"/>
              <a:t>Upsell</a:t>
            </a:r>
            <a:r>
              <a:rPr lang="ru-RU" sz="2400" dirty="0" smtClean="0"/>
              <a:t> (предложение более дорогого продукта) срабатывает </a:t>
            </a:r>
            <a:r>
              <a:rPr lang="ru-RU" sz="2400" b="1" dirty="0" smtClean="0"/>
              <a:t>значительно чаще</a:t>
            </a:r>
            <a:r>
              <a:rPr lang="ru-RU" sz="2400" dirty="0" smtClean="0"/>
              <a:t> у клиентов </a:t>
            </a:r>
            <a:r>
              <a:rPr lang="ru-RU" sz="2400" b="1" dirty="0" smtClean="0"/>
              <a:t>в возрасте 51–65 лет</a:t>
            </a:r>
            <a:r>
              <a:rPr lang="ru-RU" sz="2400" dirty="0" smtClean="0"/>
              <a:t>, проживающих </a:t>
            </a:r>
            <a:r>
              <a:rPr lang="ru-RU" sz="2400" b="1" dirty="0" smtClean="0"/>
              <a:t>вне городов-</a:t>
            </a:r>
            <a:r>
              <a:rPr lang="ru-RU" sz="2400" b="1" dirty="0" err="1" smtClean="0"/>
              <a:t>миллионников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b="1" dirty="0" smtClean="0"/>
              <a:t>Экономический смысл: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Позволяет оператору </a:t>
            </a:r>
            <a:r>
              <a:rPr lang="ru-RU" sz="2400" b="1" dirty="0" smtClean="0"/>
              <a:t>предлагать дорогой продукт только тем, кто с высокой вероятностью согласится</a:t>
            </a:r>
            <a:r>
              <a:rPr lang="ru-RU" sz="2400" dirty="0" smtClean="0"/>
              <a:t>, тем самым </a:t>
            </a:r>
            <a:r>
              <a:rPr lang="ru-RU" sz="2400" b="1" dirty="0" smtClean="0"/>
              <a:t>снижая затраты и увеличивая выручку</a:t>
            </a:r>
            <a:r>
              <a:rPr lang="ru-RU" sz="2400" dirty="0" smtClean="0"/>
              <a:t>.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419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538" y="2373923"/>
            <a:ext cx="11007970" cy="430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Гипотеза: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Конверсия при предложении более дорогого продукта (</a:t>
            </a:r>
            <a:r>
              <a:rPr lang="ru-RU" b="1" dirty="0" err="1" smtClean="0"/>
              <a:t>Upsell</a:t>
            </a:r>
            <a:r>
              <a:rPr lang="ru-RU" dirty="0" smtClean="0"/>
              <a:t>) будет </a:t>
            </a:r>
            <a:r>
              <a:rPr lang="ru-RU" b="1" dirty="0" smtClean="0"/>
              <a:t>значительно выше</a:t>
            </a:r>
            <a:r>
              <a:rPr lang="ru-RU" dirty="0" smtClean="0"/>
              <a:t>, если целиться на клиентов </a:t>
            </a:r>
            <a:r>
              <a:rPr lang="ru-RU" b="1" dirty="0" smtClean="0"/>
              <a:t>в возрасте 51–65 лет</a:t>
            </a:r>
            <a:r>
              <a:rPr lang="ru-RU" dirty="0" smtClean="0"/>
              <a:t> и </a:t>
            </a:r>
            <a:r>
              <a:rPr lang="ru-RU" b="1" dirty="0" smtClean="0"/>
              <a:t>проживающих вне городов-</a:t>
            </a:r>
            <a:r>
              <a:rPr lang="ru-RU" b="1" dirty="0" err="1" smtClean="0"/>
              <a:t>миллионников</a:t>
            </a:r>
            <a:r>
              <a:rPr lang="ru-RU" dirty="0" smtClean="0"/>
              <a:t>, возрастной группе 65+ лет нет смысла предлагать </a:t>
            </a:r>
            <a:r>
              <a:rPr lang="ru-RU" dirty="0" err="1" smtClean="0"/>
              <a:t>Upsell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📊 Анализ показал:</a:t>
            </a:r>
          </a:p>
          <a:p>
            <a:pPr marL="0" indent="0">
              <a:buNone/>
            </a:pPr>
            <a:r>
              <a:rPr lang="ru-RU" dirty="0" smtClean="0"/>
              <a:t>Возрастная группа </a:t>
            </a:r>
            <a:r>
              <a:rPr lang="ru-RU" b="1" dirty="0" smtClean="0"/>
              <a:t>51–65 лет</a:t>
            </a:r>
            <a:r>
              <a:rPr lang="ru-RU" dirty="0" smtClean="0"/>
              <a:t> — самая высокая конверсия (11.4%)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b="1" dirty="0" err="1" smtClean="0"/>
              <a:t>urban</a:t>
            </a:r>
            <a:r>
              <a:rPr lang="ru-RU" dirty="0" smtClean="0"/>
              <a:t> регионах (города-</a:t>
            </a:r>
            <a:r>
              <a:rPr lang="ru-RU" dirty="0" err="1" smtClean="0"/>
              <a:t>миллионники</a:t>
            </a:r>
            <a:r>
              <a:rPr lang="ru-RU" dirty="0" smtClean="0"/>
              <a:t>) — </a:t>
            </a:r>
            <a:r>
              <a:rPr lang="ru-RU" b="1" dirty="0" smtClean="0"/>
              <a:t>наименьшая</a:t>
            </a:r>
            <a:r>
              <a:rPr lang="ru-RU" dirty="0" smtClean="0"/>
              <a:t> конверсия.</a:t>
            </a:r>
          </a:p>
          <a:p>
            <a:r>
              <a:rPr lang="ru-RU" b="1" dirty="0" smtClean="0"/>
              <a:t>Экономическая ценность: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Персонализированное предложение </a:t>
            </a:r>
            <a:r>
              <a:rPr lang="ru-RU" dirty="0" err="1" smtClean="0"/>
              <a:t>Upsell</a:t>
            </a:r>
            <a:r>
              <a:rPr lang="ru-RU" dirty="0" smtClean="0"/>
              <a:t> таким клиентам позволит:</a:t>
            </a:r>
          </a:p>
          <a:p>
            <a:r>
              <a:rPr lang="ru-RU" dirty="0" smtClean="0"/>
              <a:t>🎯 Повысить точность предложений</a:t>
            </a:r>
          </a:p>
          <a:p>
            <a:r>
              <a:rPr lang="ru-RU" dirty="0" smtClean="0"/>
              <a:t>📈 Увеличить конверсию</a:t>
            </a:r>
          </a:p>
          <a:p>
            <a:r>
              <a:rPr lang="ru-RU" dirty="0" smtClean="0"/>
              <a:t>💰 Снизить затраты на </a:t>
            </a:r>
            <a:r>
              <a:rPr lang="ru-RU" dirty="0" err="1" smtClean="0"/>
              <a:t>обзвон</a:t>
            </a:r>
            <a:r>
              <a:rPr lang="ru-RU" dirty="0" smtClean="0"/>
              <a:t> и сократить нагрузку на операторов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66" y="163878"/>
            <a:ext cx="5132303" cy="22803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95" y="51952"/>
            <a:ext cx="5027686" cy="250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80292"/>
            <a:ext cx="10515600" cy="559667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Как работал, использование ИИ:</a:t>
            </a:r>
            <a:endParaRPr lang="ru-RU" dirty="0" smtClean="0"/>
          </a:p>
          <a:p>
            <a:r>
              <a:rPr lang="ru-RU" dirty="0" smtClean="0"/>
              <a:t>Использовал </a:t>
            </a:r>
            <a:r>
              <a:rPr lang="ru-RU" b="1" dirty="0" smtClean="0"/>
              <a:t>собственные заготовки и наработки кода</a:t>
            </a:r>
            <a:endParaRPr lang="ru-RU" dirty="0" smtClean="0"/>
          </a:p>
          <a:p>
            <a:r>
              <a:rPr lang="ru-RU" dirty="0" smtClean="0"/>
              <a:t>Применил </a:t>
            </a:r>
            <a:r>
              <a:rPr lang="ru-RU" b="1" dirty="0" err="1" smtClean="0"/>
              <a:t>ChatGPT</a:t>
            </a:r>
            <a:r>
              <a:rPr lang="ru-RU" b="1" dirty="0" smtClean="0"/>
              <a:t> для ускорения оформления визуализаций и генерации </a:t>
            </a:r>
            <a:r>
              <a:rPr lang="ru-RU" b="1" dirty="0" smtClean="0"/>
              <a:t>скриптов, что позволило подготовить этот проект за 2 дня</a:t>
            </a:r>
            <a:endParaRPr lang="ru-RU" dirty="0" smtClean="0"/>
          </a:p>
          <a:p>
            <a:r>
              <a:rPr lang="ru-RU" dirty="0" smtClean="0"/>
              <a:t>Проверял и адаптировал код под задачи самостоятельно</a:t>
            </a:r>
          </a:p>
          <a:p>
            <a:r>
              <a:rPr lang="ru-RU" b="1" dirty="0" smtClean="0"/>
              <a:t>Гипотезы, выводы и аналитические решения</a:t>
            </a:r>
            <a:r>
              <a:rPr lang="ru-RU" dirty="0" smtClean="0"/>
              <a:t> — </a:t>
            </a:r>
            <a:r>
              <a:rPr lang="ru-RU" b="1" dirty="0" smtClean="0"/>
              <a:t>только мои</a:t>
            </a:r>
            <a:endParaRPr lang="ru-RU" dirty="0" smtClean="0"/>
          </a:p>
          <a:p>
            <a:r>
              <a:rPr lang="ru-RU" dirty="0" smtClean="0"/>
              <a:t>ИИ использовался </a:t>
            </a:r>
            <a:r>
              <a:rPr lang="ru-RU" b="1" dirty="0" smtClean="0"/>
              <a:t>как помощник</a:t>
            </a:r>
            <a:r>
              <a:rPr lang="ru-RU" dirty="0" smtClean="0"/>
              <a:t>, а не замена аналитической работы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544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193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17</cp:revision>
  <dcterms:created xsi:type="dcterms:W3CDTF">2025-05-13T14:04:22Z</dcterms:created>
  <dcterms:modified xsi:type="dcterms:W3CDTF">2025-07-21T14:52:28Z</dcterms:modified>
</cp:coreProperties>
</file>