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64" r:id="rId2"/>
    <p:sldMasterId id="2147483666" r:id="rId3"/>
    <p:sldMasterId id="2147483668" r:id="rId4"/>
    <p:sldMasterId id="2147483670" r:id="rId5"/>
  </p:sldMasterIdLst>
  <p:notesMasterIdLst>
    <p:notesMasterId r:id="rId11"/>
  </p:notesMasterIdLst>
  <p:sldIdLst>
    <p:sldId id="257" r:id="rId6"/>
    <p:sldId id="259" r:id="rId7"/>
    <p:sldId id="260" r:id="rId8"/>
    <p:sldId id="261" r:id="rId9"/>
    <p:sldId id="258" r:id="rId10"/>
  </p:sldIdLst>
  <p:sldSz cx="37490400" cy="21031200"/>
  <p:notesSz cx="6858000" cy="9144000"/>
  <p:defaultTextStyle>
    <a:defPPr>
      <a:defRPr lang="en-US"/>
    </a:defPPr>
    <a:lvl1pPr marL="0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1pPr>
    <a:lvl2pPr marL="1672026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2pPr>
    <a:lvl3pPr marL="3344052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3pPr>
    <a:lvl4pPr marL="5016078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4pPr>
    <a:lvl5pPr marL="6688104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5pPr>
    <a:lvl6pPr marL="8360131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6pPr>
    <a:lvl7pPr marL="10032157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7pPr>
    <a:lvl8pPr marL="11704183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8pPr>
    <a:lvl9pPr marL="13376209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20">
          <p15:clr>
            <a:srgbClr val="A4A3A4"/>
          </p15:clr>
        </p15:guide>
        <p15:guide id="2" orient="horz" pos="3171">
          <p15:clr>
            <a:srgbClr val="A4A3A4"/>
          </p15:clr>
        </p15:guide>
        <p15:guide id="3" orient="horz" pos="6624">
          <p15:clr>
            <a:srgbClr val="A4A3A4"/>
          </p15:clr>
        </p15:guide>
        <p15:guide id="4" orient="horz" pos="3205">
          <p15:clr>
            <a:srgbClr val="A4A3A4"/>
          </p15:clr>
        </p15:guide>
        <p15:guide id="5" pos="114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itialiano" initials="ni" lastIdx="0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 autoAdjust="0"/>
    <p:restoredTop sz="80457"/>
  </p:normalViewPr>
  <p:slideViewPr>
    <p:cSldViewPr snapToGrid="0" snapToObjects="1">
      <p:cViewPr varScale="1">
        <p:scale>
          <a:sx n="20" d="100"/>
          <a:sy n="20" d="100"/>
        </p:scale>
        <p:origin x="272" y="1248"/>
      </p:cViewPr>
      <p:guideLst>
        <p:guide orient="horz" pos="13120"/>
        <p:guide orient="horz" pos="3171"/>
        <p:guide orient="horz" pos="6624"/>
        <p:guide orient="horz" pos="3205"/>
        <p:guide pos="114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04C9C-7408-E742-84F2-5CA43F49232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9450" y="1143000"/>
            <a:ext cx="5499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B9659-7E51-AF46-91F8-0FF85132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Status of Edits (straight from email!):</a:t>
            </a:r>
          </a:p>
          <a:p>
            <a:r>
              <a:rPr lang="en-US" sz="1200" b="0" i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1. Re-scaled the font of the title so that it fits on the banner (completed).</a:t>
            </a:r>
          </a:p>
          <a:p>
            <a:r>
              <a:rPr lang="en-US" sz="1200" b="0" i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2. Changed the location of the logos so that you can see the "home" and "forward" icons in the SIAM template (completed).</a:t>
            </a:r>
          </a:p>
          <a:p>
            <a:r>
              <a:rPr lang="en-US" sz="1200" b="0" i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3. Removed the "click to edit" from the headings and edit them to be the appropriate ones, i.e. consistent with the printed version of the poster (completed).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Do Still: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movie of the rings rotating in 3D using MATLAB to embed in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a movie of the deformation of one surface to middle of the other shown in the future work (working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produce to movies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the code which was used to generate the images in the poster in that folder (unable)?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Questions that have to be answered: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 we calibrate the images used for the surface visualization???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 slide numbers???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Paragraph Spacing???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Additional Edits:</a:t>
            </a:r>
            <a:endParaRPr lang="en-US" dirty="0" smtClean="0"/>
          </a:p>
          <a:p>
            <a:r>
              <a:rPr lang="en-US" dirty="0" smtClean="0"/>
              <a:t>Cropped figure</a:t>
            </a:r>
            <a:r>
              <a:rPr lang="en-US" baseline="0" dirty="0" smtClean="0"/>
              <a:t> 1) A,B &amp; C to circle-shaped </a:t>
            </a:r>
            <a:r>
              <a:rPr lang="en-US" baseline="0" smtClean="0"/>
              <a:t>for consistency (completed)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B9659-7E51-AF46-91F8-0FF851327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7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B9659-7E51-AF46-91F8-0FF851327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0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Images on the next 2 slides are placeholders</a:t>
            </a:r>
            <a:r>
              <a:rPr lang="en-US" baseline="0" dirty="0" smtClean="0"/>
              <a:t> </a:t>
            </a:r>
            <a:r>
              <a:rPr lang="en-US" dirty="0" smtClean="0"/>
              <a:t>for the movies/gifs..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B9659-7E51-AF46-91F8-0FF851327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Caption?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B9659-7E51-AF46-91F8-0FF851327C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0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Finalize Poster Edits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B9659-7E51-AF46-91F8-0FF851327C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5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48897" y="836615"/>
            <a:ext cx="26392606" cy="13860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7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8897" y="2222690"/>
            <a:ext cx="26392606" cy="9922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48897" y="3214962"/>
            <a:ext cx="26392606" cy="9922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939369" y="5262831"/>
            <a:ext cx="17373600" cy="85909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000" u="sng" baseline="0"/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920693" y="6148211"/>
            <a:ext cx="17373600" cy="51509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9204725" y="12635798"/>
            <a:ext cx="17373600" cy="85909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000" u="sng" baseline="0"/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920693" y="11339797"/>
            <a:ext cx="17373600" cy="85909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000" u="sng" baseline="0"/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2" name="Content Placeholder 27"/>
          <p:cNvSpPr>
            <a:spLocks noGrp="1"/>
          </p:cNvSpPr>
          <p:nvPr>
            <p:ph sz="quarter" idx="18" hasCustomPrompt="1"/>
          </p:nvPr>
        </p:nvSpPr>
        <p:spPr>
          <a:xfrm>
            <a:off x="920693" y="12198895"/>
            <a:ext cx="17373600" cy="86291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19204725" y="13494897"/>
            <a:ext cx="17373600" cy="37053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9204725" y="17200248"/>
            <a:ext cx="17373600" cy="85909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000" u="sng" baseline="0"/>
            </a:lvl1pPr>
          </a:lstStyle>
          <a:p>
            <a:pPr lvl="0"/>
            <a:r>
              <a:rPr lang="en-US" sz="4000" dirty="0" smtClean="0"/>
              <a:t>References (click to edit)</a:t>
            </a:r>
            <a:endParaRPr lang="en-US" dirty="0"/>
          </a:p>
        </p:txBody>
      </p:sp>
      <p:sp>
        <p:nvSpPr>
          <p:cNvPr id="36" name="Content Placeholder 27"/>
          <p:cNvSpPr>
            <a:spLocks noGrp="1"/>
          </p:cNvSpPr>
          <p:nvPr>
            <p:ph sz="quarter" idx="22" hasCustomPrompt="1"/>
          </p:nvPr>
        </p:nvSpPr>
        <p:spPr>
          <a:xfrm>
            <a:off x="19204725" y="18059346"/>
            <a:ext cx="17373600" cy="276865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19204725" y="5285237"/>
            <a:ext cx="17373600" cy="85909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000" u="sng" baseline="0"/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 hasCustomPrompt="1"/>
          </p:nvPr>
        </p:nvSpPr>
        <p:spPr>
          <a:xfrm>
            <a:off x="19204725" y="6144335"/>
            <a:ext cx="17373600" cy="64914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1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48897" y="836615"/>
            <a:ext cx="26392606" cy="13860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7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8897" y="2222690"/>
            <a:ext cx="26392606" cy="9922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48897" y="3214962"/>
            <a:ext cx="26392606" cy="9922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423424" y="5262831"/>
            <a:ext cx="11887200" cy="88150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000" u="sng" baseline="0"/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423424" y="6157444"/>
            <a:ext cx="11887200" cy="51509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25148326" y="5285237"/>
            <a:ext cx="11887200" cy="85909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000" u="sng" baseline="0"/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423424" y="11339797"/>
            <a:ext cx="11887200" cy="85909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000" u="sng" baseline="0"/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2" name="Content Placeholder 27"/>
          <p:cNvSpPr>
            <a:spLocks noGrp="1"/>
          </p:cNvSpPr>
          <p:nvPr>
            <p:ph sz="quarter" idx="18" hasCustomPrompt="1"/>
          </p:nvPr>
        </p:nvSpPr>
        <p:spPr>
          <a:xfrm>
            <a:off x="423424" y="12198895"/>
            <a:ext cx="11887200" cy="86291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25148326" y="6161001"/>
            <a:ext cx="11887200" cy="82237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25148326" y="14447477"/>
            <a:ext cx="11887200" cy="85909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000" u="sng" baseline="0"/>
            </a:lvl1pPr>
          </a:lstStyle>
          <a:p>
            <a:pPr lvl="0"/>
            <a:r>
              <a:rPr lang="en-US" sz="4000" dirty="0" smtClean="0"/>
              <a:t>References (click to edit)</a:t>
            </a:r>
            <a:endParaRPr lang="en-US" dirty="0"/>
          </a:p>
        </p:txBody>
      </p:sp>
      <p:sp>
        <p:nvSpPr>
          <p:cNvPr id="36" name="Content Placeholder 27"/>
          <p:cNvSpPr>
            <a:spLocks noGrp="1"/>
          </p:cNvSpPr>
          <p:nvPr>
            <p:ph sz="quarter" idx="22" hasCustomPrompt="1"/>
          </p:nvPr>
        </p:nvSpPr>
        <p:spPr>
          <a:xfrm>
            <a:off x="25196882" y="15290694"/>
            <a:ext cx="11887200" cy="55373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12801602" y="5285237"/>
            <a:ext cx="11887200" cy="85909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000" u="sng" baseline="0"/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 hasCustomPrompt="1"/>
          </p:nvPr>
        </p:nvSpPr>
        <p:spPr>
          <a:xfrm>
            <a:off x="12801602" y="6157444"/>
            <a:ext cx="11887200" cy="1463919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48897" y="836615"/>
            <a:ext cx="26392606" cy="13860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7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8897" y="2222690"/>
            <a:ext cx="26392606" cy="9922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48897" y="3214962"/>
            <a:ext cx="26392606" cy="9922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423424" y="5262831"/>
            <a:ext cx="11887200" cy="88150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423424" y="6157444"/>
            <a:ext cx="11887200" cy="51509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25148326" y="5285237"/>
            <a:ext cx="11887200" cy="859098"/>
          </a:xfrm>
          <a:prstGeom prst="rect">
            <a:avLst/>
          </a:prstGeom>
          <a:solidFill>
            <a:srgbClr val="17375E"/>
          </a:solidFill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423424" y="11339797"/>
            <a:ext cx="11887200" cy="859098"/>
          </a:xfrm>
          <a:prstGeom prst="rect">
            <a:avLst/>
          </a:prstGeom>
          <a:solidFill>
            <a:srgbClr val="17375E"/>
          </a:solidFill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2" name="Content Placeholder 27"/>
          <p:cNvSpPr>
            <a:spLocks noGrp="1"/>
          </p:cNvSpPr>
          <p:nvPr>
            <p:ph sz="quarter" idx="18" hasCustomPrompt="1"/>
          </p:nvPr>
        </p:nvSpPr>
        <p:spPr>
          <a:xfrm>
            <a:off x="423424" y="12198895"/>
            <a:ext cx="11887200" cy="86291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25148326" y="6161001"/>
            <a:ext cx="11887200" cy="82237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25148326" y="14447477"/>
            <a:ext cx="11887200" cy="859098"/>
          </a:xfrm>
          <a:prstGeom prst="rect">
            <a:avLst/>
          </a:prstGeom>
          <a:solidFill>
            <a:srgbClr val="17375E"/>
          </a:solidFill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References (click to edit)</a:t>
            </a:r>
            <a:endParaRPr lang="en-US" dirty="0"/>
          </a:p>
        </p:txBody>
      </p:sp>
      <p:sp>
        <p:nvSpPr>
          <p:cNvPr id="36" name="Content Placeholder 27"/>
          <p:cNvSpPr>
            <a:spLocks noGrp="1"/>
          </p:cNvSpPr>
          <p:nvPr>
            <p:ph sz="quarter" idx="22" hasCustomPrompt="1"/>
          </p:nvPr>
        </p:nvSpPr>
        <p:spPr>
          <a:xfrm>
            <a:off x="25196882" y="15290694"/>
            <a:ext cx="11887200" cy="55373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12801602" y="5285237"/>
            <a:ext cx="11887200" cy="859098"/>
          </a:xfrm>
          <a:prstGeom prst="rect">
            <a:avLst/>
          </a:prstGeom>
          <a:solidFill>
            <a:srgbClr val="17375E"/>
          </a:solidFill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 hasCustomPrompt="1"/>
          </p:nvPr>
        </p:nvSpPr>
        <p:spPr>
          <a:xfrm>
            <a:off x="12801602" y="6157444"/>
            <a:ext cx="11887200" cy="1463919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5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48897" y="836615"/>
            <a:ext cx="26392606" cy="13860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7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8897" y="2222690"/>
            <a:ext cx="26392606" cy="9922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48897" y="3214962"/>
            <a:ext cx="26392606" cy="9922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939369" y="5262831"/>
            <a:ext cx="17373600" cy="859098"/>
          </a:xfrm>
          <a:prstGeom prst="rect">
            <a:avLst/>
          </a:prstGeom>
          <a:solidFill>
            <a:srgbClr val="17375E"/>
          </a:solidFill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920693" y="6148211"/>
            <a:ext cx="17373600" cy="51509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9204725" y="12635798"/>
            <a:ext cx="17373600" cy="859098"/>
          </a:xfrm>
          <a:prstGeom prst="rect">
            <a:avLst/>
          </a:prstGeom>
          <a:solidFill>
            <a:srgbClr val="17375E"/>
          </a:solidFill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920693" y="11339797"/>
            <a:ext cx="17373600" cy="859098"/>
          </a:xfrm>
          <a:prstGeom prst="rect">
            <a:avLst/>
          </a:prstGeom>
          <a:solidFill>
            <a:srgbClr val="17375E"/>
          </a:solidFill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2" name="Content Placeholder 27"/>
          <p:cNvSpPr>
            <a:spLocks noGrp="1"/>
          </p:cNvSpPr>
          <p:nvPr>
            <p:ph sz="quarter" idx="18" hasCustomPrompt="1"/>
          </p:nvPr>
        </p:nvSpPr>
        <p:spPr>
          <a:xfrm>
            <a:off x="920693" y="12198895"/>
            <a:ext cx="17373600" cy="86291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19204725" y="13494897"/>
            <a:ext cx="17373600" cy="37053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9204725" y="17200248"/>
            <a:ext cx="17373600" cy="859098"/>
          </a:xfrm>
          <a:prstGeom prst="rect">
            <a:avLst/>
          </a:prstGeom>
          <a:solidFill>
            <a:srgbClr val="17375E"/>
          </a:solidFill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References (click to edit)</a:t>
            </a:r>
            <a:endParaRPr lang="en-US" dirty="0"/>
          </a:p>
        </p:txBody>
      </p:sp>
      <p:sp>
        <p:nvSpPr>
          <p:cNvPr id="36" name="Content Placeholder 27"/>
          <p:cNvSpPr>
            <a:spLocks noGrp="1"/>
          </p:cNvSpPr>
          <p:nvPr>
            <p:ph sz="quarter" idx="22" hasCustomPrompt="1"/>
          </p:nvPr>
        </p:nvSpPr>
        <p:spPr>
          <a:xfrm>
            <a:off x="19204725" y="18059346"/>
            <a:ext cx="17373600" cy="276865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19204725" y="5285237"/>
            <a:ext cx="17373600" cy="859098"/>
          </a:xfrm>
          <a:prstGeom prst="rect">
            <a:avLst/>
          </a:prstGeom>
          <a:solidFill>
            <a:srgbClr val="17375E"/>
          </a:solidFill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 hasCustomPrompt="1"/>
          </p:nvPr>
        </p:nvSpPr>
        <p:spPr>
          <a:xfrm>
            <a:off x="19204725" y="6144335"/>
            <a:ext cx="17373600" cy="64914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8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48897" y="836615"/>
            <a:ext cx="26392606" cy="13860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7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8897" y="2222690"/>
            <a:ext cx="26392606" cy="9922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48897" y="3214962"/>
            <a:ext cx="26392606" cy="9922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815009" y="5262831"/>
            <a:ext cx="35860383" cy="859098"/>
          </a:xfrm>
          <a:prstGeom prst="rect">
            <a:avLst/>
          </a:prstGeom>
          <a:solidFill>
            <a:srgbClr val="17375E"/>
          </a:solidFill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Introduction/Abstract (click to edit)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806520" y="6140664"/>
            <a:ext cx="17604188" cy="3334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22637612" y="12489949"/>
            <a:ext cx="13940713" cy="859098"/>
          </a:xfrm>
          <a:prstGeom prst="rect">
            <a:avLst/>
          </a:prstGeom>
          <a:solidFill>
            <a:srgbClr val="17375E"/>
          </a:solidFill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Conclusion (click to edit)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806520" y="9474879"/>
            <a:ext cx="35771805" cy="859098"/>
          </a:xfrm>
          <a:prstGeom prst="rect">
            <a:avLst/>
          </a:prstGeom>
          <a:solidFill>
            <a:srgbClr val="17375E"/>
          </a:solidFill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Methods (click to edit)</a:t>
            </a:r>
            <a:endParaRPr lang="en-US" dirty="0"/>
          </a:p>
        </p:txBody>
      </p:sp>
      <p:sp>
        <p:nvSpPr>
          <p:cNvPr id="34" name="Content Placeholder 27"/>
          <p:cNvSpPr>
            <a:spLocks noGrp="1"/>
          </p:cNvSpPr>
          <p:nvPr>
            <p:ph sz="quarter" idx="20" hasCustomPrompt="1"/>
          </p:nvPr>
        </p:nvSpPr>
        <p:spPr>
          <a:xfrm>
            <a:off x="22637612" y="13340627"/>
            <a:ext cx="13952018" cy="45615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22637611" y="17902149"/>
            <a:ext cx="14037780" cy="859098"/>
          </a:xfrm>
          <a:prstGeom prst="rect">
            <a:avLst/>
          </a:prstGeom>
          <a:solidFill>
            <a:srgbClr val="17375E"/>
          </a:solidFill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References (click to edit)</a:t>
            </a:r>
            <a:endParaRPr lang="en-US" dirty="0"/>
          </a:p>
        </p:txBody>
      </p:sp>
      <p:sp>
        <p:nvSpPr>
          <p:cNvPr id="36" name="Content Placeholder 27"/>
          <p:cNvSpPr>
            <a:spLocks noGrp="1"/>
          </p:cNvSpPr>
          <p:nvPr>
            <p:ph sz="quarter" idx="22" hasCustomPrompt="1"/>
          </p:nvPr>
        </p:nvSpPr>
        <p:spPr>
          <a:xfrm>
            <a:off x="22637612" y="18761248"/>
            <a:ext cx="13940713" cy="2066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600331" y="12489949"/>
            <a:ext cx="20729129" cy="859098"/>
          </a:xfrm>
          <a:prstGeom prst="rect">
            <a:avLst/>
          </a:prstGeom>
          <a:solidFill>
            <a:srgbClr val="17375E"/>
          </a:solidFill>
        </p:spPr>
        <p:txBody>
          <a:bodyPr vert="horz" anchor="ctr"/>
          <a:lstStyle>
            <a:lvl1pPr marL="0" indent="0" algn="ctr">
              <a:buNone/>
              <a:defRPr sz="4000" u="sng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z="4000" dirty="0" smtClean="0"/>
              <a:t>Results (click to edit)</a:t>
            </a:r>
            <a:endParaRPr lang="en-US" dirty="0"/>
          </a:p>
        </p:txBody>
      </p:sp>
      <p:sp>
        <p:nvSpPr>
          <p:cNvPr id="17" name="Content Placeholder 27"/>
          <p:cNvSpPr>
            <a:spLocks noGrp="1"/>
          </p:cNvSpPr>
          <p:nvPr>
            <p:ph sz="quarter" idx="24" hasCustomPrompt="1"/>
          </p:nvPr>
        </p:nvSpPr>
        <p:spPr>
          <a:xfrm>
            <a:off x="600331" y="13349047"/>
            <a:ext cx="20729129" cy="74789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16" name="Content Placeholder 27"/>
          <p:cNvSpPr>
            <a:spLocks noGrp="1"/>
          </p:cNvSpPr>
          <p:nvPr>
            <p:ph sz="quarter" idx="25" hasCustomPrompt="1"/>
          </p:nvPr>
        </p:nvSpPr>
        <p:spPr>
          <a:xfrm>
            <a:off x="19085568" y="6134640"/>
            <a:ext cx="17589824" cy="3334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1" name="Content Placeholder 27"/>
          <p:cNvSpPr>
            <a:spLocks noGrp="1"/>
          </p:cNvSpPr>
          <p:nvPr>
            <p:ph sz="quarter" idx="26" hasCustomPrompt="1"/>
          </p:nvPr>
        </p:nvSpPr>
        <p:spPr>
          <a:xfrm>
            <a:off x="806520" y="10353233"/>
            <a:ext cx="17604188" cy="20518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  <p:sp>
        <p:nvSpPr>
          <p:cNvPr id="22" name="Content Placeholder 27"/>
          <p:cNvSpPr>
            <a:spLocks noGrp="1"/>
          </p:cNvSpPr>
          <p:nvPr>
            <p:ph sz="quarter" idx="27" hasCustomPrompt="1"/>
          </p:nvPr>
        </p:nvSpPr>
        <p:spPr>
          <a:xfrm>
            <a:off x="19071203" y="10353233"/>
            <a:ext cx="17604188" cy="20518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sz="2800" dirty="0" smtClean="0"/>
              <a:t>Click here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7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0"/>
            <a:ext cx="37490400" cy="4891798"/>
            <a:chOff x="0" y="0"/>
            <a:chExt cx="37490400" cy="4891798"/>
          </a:xfrm>
          <a:solidFill>
            <a:schemeClr val="tx2">
              <a:lumMod val="7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37490400" cy="479772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 userDrawn="1"/>
          </p:nvCxnSpPr>
          <p:spPr>
            <a:xfrm flipH="1">
              <a:off x="0" y="4891798"/>
              <a:ext cx="37490400" cy="0"/>
            </a:xfrm>
            <a:prstGeom prst="line">
              <a:avLst/>
            </a:prstGeom>
            <a:grpFill/>
            <a:ln w="254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23"/>
          <p:cNvSpPr>
            <a:spLocks/>
          </p:cNvSpPr>
          <p:nvPr userDrawn="1"/>
        </p:nvSpPr>
        <p:spPr>
          <a:xfrm>
            <a:off x="914400" y="5258851"/>
            <a:ext cx="17373600" cy="15545534"/>
          </a:xfrm>
          <a:prstGeom prst="roundRect">
            <a:avLst>
              <a:gd name="adj" fmla="val 655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Rounded Rectangle 24"/>
          <p:cNvSpPr>
            <a:spLocks/>
          </p:cNvSpPr>
          <p:nvPr userDrawn="1"/>
        </p:nvSpPr>
        <p:spPr>
          <a:xfrm>
            <a:off x="19202400" y="5258851"/>
            <a:ext cx="17373600" cy="15545534"/>
          </a:xfrm>
          <a:prstGeom prst="roundRect">
            <a:avLst>
              <a:gd name="adj" fmla="val 655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1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1672026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20" indent="-1254020" algn="l" defTabSz="1672026" rtl="0" eaLnBrk="1" latinLnBrk="0" hangingPunct="1">
        <a:spcBef>
          <a:spcPct val="20000"/>
        </a:spcBef>
        <a:buFont typeface="Arial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042" indent="-1045016" algn="l" defTabSz="1672026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65" indent="-836013" algn="l" defTabSz="167202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091" indent="-836013" algn="l" defTabSz="1672026" rtl="0" eaLnBrk="1" latinLnBrk="0" hangingPunct="1">
        <a:spcBef>
          <a:spcPct val="20000"/>
        </a:spcBef>
        <a:buFont typeface="Arial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118" indent="-836013" algn="l" defTabSz="1672026" rtl="0" eaLnBrk="1" latinLnBrk="0" hangingPunct="1">
        <a:spcBef>
          <a:spcPct val="20000"/>
        </a:spcBef>
        <a:buFont typeface="Arial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96144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68170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40196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2222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72026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44052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6078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88104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60131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157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704183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6209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0"/>
            <a:ext cx="37490400" cy="4891798"/>
            <a:chOff x="0" y="0"/>
            <a:chExt cx="37490400" cy="4891798"/>
          </a:xfrm>
          <a:solidFill>
            <a:schemeClr val="tx2">
              <a:lumMod val="7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37490400" cy="479772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 userDrawn="1"/>
          </p:nvCxnSpPr>
          <p:spPr>
            <a:xfrm flipH="1">
              <a:off x="0" y="4891798"/>
              <a:ext cx="37490400" cy="0"/>
            </a:xfrm>
            <a:prstGeom prst="line">
              <a:avLst/>
            </a:prstGeom>
            <a:grpFill/>
            <a:ln w="254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23"/>
          <p:cNvSpPr>
            <a:spLocks/>
          </p:cNvSpPr>
          <p:nvPr userDrawn="1"/>
        </p:nvSpPr>
        <p:spPr>
          <a:xfrm>
            <a:off x="457200" y="5258851"/>
            <a:ext cx="36576000" cy="15545534"/>
          </a:xfrm>
          <a:prstGeom prst="roundRect">
            <a:avLst>
              <a:gd name="adj" fmla="val 655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3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1672026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20" indent="-1254020" algn="l" defTabSz="1672026" rtl="0" eaLnBrk="1" latinLnBrk="0" hangingPunct="1">
        <a:spcBef>
          <a:spcPct val="20000"/>
        </a:spcBef>
        <a:buFont typeface="Arial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042" indent="-1045016" algn="l" defTabSz="1672026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65" indent="-836013" algn="l" defTabSz="167202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091" indent="-836013" algn="l" defTabSz="1672026" rtl="0" eaLnBrk="1" latinLnBrk="0" hangingPunct="1">
        <a:spcBef>
          <a:spcPct val="20000"/>
        </a:spcBef>
        <a:buFont typeface="Arial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118" indent="-836013" algn="l" defTabSz="1672026" rtl="0" eaLnBrk="1" latinLnBrk="0" hangingPunct="1">
        <a:spcBef>
          <a:spcPct val="20000"/>
        </a:spcBef>
        <a:buFont typeface="Arial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96144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68170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40196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2222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72026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44052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6078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88104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60131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157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704183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6209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0"/>
            <a:ext cx="37490400" cy="4891798"/>
            <a:chOff x="0" y="0"/>
            <a:chExt cx="37490400" cy="4891798"/>
          </a:xfrm>
          <a:solidFill>
            <a:schemeClr val="tx2">
              <a:lumMod val="7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37490400" cy="479772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 userDrawn="1"/>
          </p:nvCxnSpPr>
          <p:spPr>
            <a:xfrm flipH="1">
              <a:off x="0" y="4891798"/>
              <a:ext cx="37490400" cy="0"/>
            </a:xfrm>
            <a:prstGeom prst="line">
              <a:avLst/>
            </a:prstGeom>
            <a:grpFill/>
            <a:ln w="254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972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672026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20" indent="-1254020" algn="l" defTabSz="1672026" rtl="0" eaLnBrk="1" latinLnBrk="0" hangingPunct="1">
        <a:spcBef>
          <a:spcPct val="20000"/>
        </a:spcBef>
        <a:buFont typeface="Arial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042" indent="-1045016" algn="l" defTabSz="1672026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65" indent="-836013" algn="l" defTabSz="167202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091" indent="-836013" algn="l" defTabSz="1672026" rtl="0" eaLnBrk="1" latinLnBrk="0" hangingPunct="1">
        <a:spcBef>
          <a:spcPct val="20000"/>
        </a:spcBef>
        <a:buFont typeface="Arial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118" indent="-836013" algn="l" defTabSz="1672026" rtl="0" eaLnBrk="1" latinLnBrk="0" hangingPunct="1">
        <a:spcBef>
          <a:spcPct val="20000"/>
        </a:spcBef>
        <a:buFont typeface="Arial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96144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68170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40196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2222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72026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44052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6078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88104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60131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157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704183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6209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0"/>
            <a:ext cx="37490400" cy="4891798"/>
            <a:chOff x="0" y="0"/>
            <a:chExt cx="37490400" cy="4891798"/>
          </a:xfrm>
          <a:solidFill>
            <a:schemeClr val="tx2">
              <a:lumMod val="7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37490400" cy="479772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 userDrawn="1"/>
          </p:nvCxnSpPr>
          <p:spPr>
            <a:xfrm flipH="1">
              <a:off x="0" y="4891798"/>
              <a:ext cx="37490400" cy="0"/>
            </a:xfrm>
            <a:prstGeom prst="line">
              <a:avLst/>
            </a:prstGeom>
            <a:grpFill/>
            <a:ln w="254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401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1672026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20" indent="-1254020" algn="l" defTabSz="1672026" rtl="0" eaLnBrk="1" latinLnBrk="0" hangingPunct="1">
        <a:spcBef>
          <a:spcPct val="20000"/>
        </a:spcBef>
        <a:buFont typeface="Arial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042" indent="-1045016" algn="l" defTabSz="1672026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65" indent="-836013" algn="l" defTabSz="167202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091" indent="-836013" algn="l" defTabSz="1672026" rtl="0" eaLnBrk="1" latinLnBrk="0" hangingPunct="1">
        <a:spcBef>
          <a:spcPct val="20000"/>
        </a:spcBef>
        <a:buFont typeface="Arial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118" indent="-836013" algn="l" defTabSz="1672026" rtl="0" eaLnBrk="1" latinLnBrk="0" hangingPunct="1">
        <a:spcBef>
          <a:spcPct val="20000"/>
        </a:spcBef>
        <a:buFont typeface="Arial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96144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68170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40196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2222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72026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44052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6078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88104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60131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157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704183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6209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0"/>
            <a:ext cx="37490400" cy="4891798"/>
            <a:chOff x="0" y="0"/>
            <a:chExt cx="37490400" cy="4891798"/>
          </a:xfrm>
          <a:solidFill>
            <a:schemeClr val="tx2">
              <a:lumMod val="7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37490400" cy="479772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 userDrawn="1"/>
          </p:nvCxnSpPr>
          <p:spPr>
            <a:xfrm flipH="1">
              <a:off x="0" y="4891798"/>
              <a:ext cx="37490400" cy="0"/>
            </a:xfrm>
            <a:prstGeom prst="line">
              <a:avLst/>
            </a:prstGeom>
            <a:grpFill/>
            <a:ln w="254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42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1672026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20" indent="-1254020" algn="l" defTabSz="1672026" rtl="0" eaLnBrk="1" latinLnBrk="0" hangingPunct="1">
        <a:spcBef>
          <a:spcPct val="20000"/>
        </a:spcBef>
        <a:buFont typeface="Arial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042" indent="-1045016" algn="l" defTabSz="1672026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65" indent="-836013" algn="l" defTabSz="167202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091" indent="-836013" algn="l" defTabSz="1672026" rtl="0" eaLnBrk="1" latinLnBrk="0" hangingPunct="1">
        <a:spcBef>
          <a:spcPct val="20000"/>
        </a:spcBef>
        <a:buFont typeface="Arial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118" indent="-836013" algn="l" defTabSz="1672026" rtl="0" eaLnBrk="1" latinLnBrk="0" hangingPunct="1">
        <a:spcBef>
          <a:spcPct val="20000"/>
        </a:spcBef>
        <a:buFont typeface="Arial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96144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68170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40196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2222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72026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44052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6078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88104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60131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157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704183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6209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jp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10.jpg"/><Relationship Id="rId7" Type="http://schemas.openxmlformats.org/officeDocument/2006/relationships/image" Target="../media/image11.jp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13.jpg"/><Relationship Id="rId8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12482" y="301654"/>
            <a:ext cx="26392606" cy="1386075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6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3D Visualization of Growth Pattern of </a:t>
            </a:r>
            <a:r>
              <a:rPr lang="en-US" sz="6600" i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Artemisia </a:t>
            </a:r>
            <a:r>
              <a:rPr lang="en-US" sz="6600" i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tridentata</a:t>
            </a:r>
            <a:r>
              <a:rPr lang="en-US" sz="6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(Sagebrush)</a:t>
            </a:r>
            <a:endParaRPr lang="en-US" sz="66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10203" y="2779581"/>
            <a:ext cx="25772211" cy="674553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Authors: 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Michael Scarinci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Katherine Encanarcion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and Nicholas Italiano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Advisors: 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Dr. Angel R. Pineda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and Dr. Lance Evans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Mathematics Department, Manhattan College, Bronx, NY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Biology Department, Manhattan College, Bronx, NY</a:t>
            </a:r>
            <a:endParaRPr lang="en-US" sz="4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b="1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lang="en-US" b="1" u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69383" y="16057615"/>
            <a:ext cx="17443585" cy="852886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b="1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Sample Collection </a:t>
            </a:r>
            <a:endParaRPr lang="en-US" b="1" u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19204725" y="5227922"/>
            <a:ext cx="17373600" cy="859098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b="1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Calibration</a:t>
            </a:r>
            <a:endParaRPr lang="en-US" b="1" u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Action Button: Home 9">
            <a:hlinkClick r:id="" action="ppaction://hlinkshowjump?jump=firstslide" highlightClick="1"/>
          </p:cNvPr>
          <p:cNvSpPr/>
          <p:nvPr/>
        </p:nvSpPr>
        <p:spPr>
          <a:xfrm>
            <a:off x="33536470" y="3651560"/>
            <a:ext cx="1143000" cy="1143000"/>
          </a:xfrm>
          <a:prstGeom prst="actionButtonHo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35004931" y="3651560"/>
            <a:ext cx="1143000" cy="1143000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Shape 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4030" y="10944305"/>
            <a:ext cx="3440797" cy="2843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47254" y="10967580"/>
            <a:ext cx="3436424" cy="283953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" name="Shape 1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36105" y="10958855"/>
            <a:ext cx="3451549" cy="285202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2" name="Shape 110" descr="siamLogo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58228" y="1720410"/>
            <a:ext cx="4367298" cy="181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56" descr="Masters in Applied Math Logo.png"/>
          <p:cNvPicPr preferRelativeResize="0"/>
          <p:nvPr/>
        </p:nvPicPr>
        <p:blipFill rotWithShape="1">
          <a:blip r:embed="rId7">
            <a:alphaModFix/>
          </a:blip>
          <a:srcRect l="24621" b="-3732"/>
          <a:stretch/>
        </p:blipFill>
        <p:spPr>
          <a:xfrm>
            <a:off x="30196332" y="1821739"/>
            <a:ext cx="2499166" cy="268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7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4204" y="2215814"/>
            <a:ext cx="7229018" cy="2297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97"/>
          <p:cNvSpPr txBox="1"/>
          <p:nvPr/>
        </p:nvSpPr>
        <p:spPr>
          <a:xfrm>
            <a:off x="3180372" y="14173318"/>
            <a:ext cx="708341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43" name="Shape 98"/>
          <p:cNvSpPr txBox="1"/>
          <p:nvPr/>
        </p:nvSpPr>
        <p:spPr>
          <a:xfrm>
            <a:off x="9265558" y="14055598"/>
            <a:ext cx="838199" cy="5847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44" name="Shape 99"/>
          <p:cNvSpPr txBox="1"/>
          <p:nvPr/>
        </p:nvSpPr>
        <p:spPr>
          <a:xfrm>
            <a:off x="15062660" y="14175996"/>
            <a:ext cx="890843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</p:txBody>
      </p:sp>
      <p:sp>
        <p:nvSpPr>
          <p:cNvPr id="45" name="Shape 97"/>
          <p:cNvSpPr txBox="1"/>
          <p:nvPr/>
        </p:nvSpPr>
        <p:spPr>
          <a:xfrm>
            <a:off x="24303013" y="19481194"/>
            <a:ext cx="708341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46" name="Shape 98"/>
          <p:cNvSpPr txBox="1"/>
          <p:nvPr/>
        </p:nvSpPr>
        <p:spPr>
          <a:xfrm>
            <a:off x="30388199" y="19363474"/>
            <a:ext cx="838199" cy="5847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35" name="Shape 66"/>
          <p:cNvSpPr txBox="1"/>
          <p:nvPr/>
        </p:nvSpPr>
        <p:spPr>
          <a:xfrm>
            <a:off x="939369" y="6162283"/>
            <a:ext cx="17303615" cy="44395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Plants of </a:t>
            </a:r>
            <a:r>
              <a:rPr lang="en-US" sz="32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Artemisia </a:t>
            </a:r>
            <a:r>
              <a:rPr lang="en-US" sz="32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tridentata</a:t>
            </a:r>
            <a:r>
              <a:rPr lang="en-US" sz="3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dominant plants in the American southwest.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species of </a:t>
            </a:r>
            <a:r>
              <a:rPr lang="en-US" sz="32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Artemisia </a:t>
            </a:r>
            <a:r>
              <a:rPr lang="en-US" sz="32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tridentata</a:t>
            </a:r>
            <a:r>
              <a:rPr lang="en-US" sz="3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extensive eccentric growth, which probably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limits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 ability to grow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tall.</a:t>
            </a:r>
            <a:endParaRPr lang="en-US"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purpose of our study was to create an accurate pictorial 3-D representation of xylary rings of an eccentric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stem.</a:t>
            </a:r>
            <a:endParaRPr lang="en-US"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xylary ring indicates a year of growth for the plant. </a:t>
            </a:r>
            <a:r>
              <a:rPr lang="en-US" sz="32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Artemisia </a:t>
            </a:r>
            <a:r>
              <a:rPr lang="en-US" sz="32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tridentata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the only known species displaying eccentric growth. It is believed they sacrifice ring growth in order to flower and reproduce. </a:t>
            </a:r>
          </a:p>
        </p:txBody>
      </p:sp>
      <p:sp>
        <p:nvSpPr>
          <p:cNvPr id="36" name="Shape 79"/>
          <p:cNvSpPr txBox="1"/>
          <p:nvPr/>
        </p:nvSpPr>
        <p:spPr>
          <a:xfrm>
            <a:off x="939369" y="14640374"/>
            <a:ext cx="17303615" cy="14172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 1. A) The original sample image of one cut of the branch. B) A mask of the original image displaying only the branch, the bark was removed. C) The mask is applied to the original image to show the inner part of the sample.</a:t>
            </a:r>
          </a:p>
        </p:txBody>
      </p:sp>
      <p:sp>
        <p:nvSpPr>
          <p:cNvPr id="37" name="Shape 71"/>
          <p:cNvSpPr txBox="1"/>
          <p:nvPr/>
        </p:nvSpPr>
        <p:spPr>
          <a:xfrm>
            <a:off x="939369" y="17059965"/>
            <a:ext cx="17373599" cy="30362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Stems were collected near Fremont Canyon, Utah.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were prepared by Dr. Lance Evans’ lab at Manhattan College.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vertical line was drawn on each stem in order to reconstruct the stem following cutting. This allowed for orientation to remain the same for different slices.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stem, segment sectors were drawn and xylary rings were labeled (Fig 1A).</a:t>
            </a:r>
          </a:p>
        </p:txBody>
      </p:sp>
      <p:sp>
        <p:nvSpPr>
          <p:cNvPr id="38" name="Shape 73"/>
          <p:cNvSpPr txBox="1"/>
          <p:nvPr/>
        </p:nvSpPr>
        <p:spPr>
          <a:xfrm>
            <a:off x="19127919" y="6371092"/>
            <a:ext cx="17450406" cy="27852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 were loaded into MATLAB and then scaled to the same resolution using the imresize function.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images were then rotated to align the zero angle designated by the black line drawn in sample collection (Fig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2).</a:t>
            </a:r>
            <a:endParaRPr lang="en-US"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74"/>
          <p:cNvSpPr txBox="1"/>
          <p:nvPr/>
        </p:nvSpPr>
        <p:spPr>
          <a:xfrm>
            <a:off x="19620523" y="14396534"/>
            <a:ext cx="16957801" cy="12676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 were then translated to have their biological centers aligned (Fig.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3).</a:t>
            </a:r>
            <a:endParaRPr lang="en-US"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Shape 7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85432" y="15225811"/>
            <a:ext cx="4334728" cy="403227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80"/>
          <p:cNvSpPr txBox="1"/>
          <p:nvPr/>
        </p:nvSpPr>
        <p:spPr>
          <a:xfrm>
            <a:off x="19204725" y="20055840"/>
            <a:ext cx="17373599" cy="13971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Zoomed image showing the biological center used for aligning the images. B) A plot of the error in translation of each image.</a:t>
            </a:r>
          </a:p>
        </p:txBody>
      </p:sp>
      <p:pic>
        <p:nvPicPr>
          <p:cNvPr id="47" name="Shape 8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759237" y="15089279"/>
            <a:ext cx="5180999" cy="4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8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3252778" y="8612852"/>
            <a:ext cx="8793246" cy="484392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94"/>
          <p:cNvSpPr txBox="1"/>
          <p:nvPr/>
        </p:nvSpPr>
        <p:spPr>
          <a:xfrm>
            <a:off x="19872960" y="13456774"/>
            <a:ext cx="16705365" cy="1409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 </a:t>
            </a:r>
            <a:r>
              <a:rPr lang="en-US" sz="2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graph representing the error in rotation of the samples based on the zero angle outlined in sample collection.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25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18571026" y="13276958"/>
            <a:ext cx="17373600" cy="859098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b="1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lang="en-US" b="1" u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922079" y="5371708"/>
            <a:ext cx="17373600" cy="859098"/>
          </a:xfrm>
        </p:spPr>
        <p:txBody>
          <a:bodyPr/>
          <a:lstStyle/>
          <a:p>
            <a:r>
              <a:rPr lang="en-US" dirty="0" smtClean="0"/>
              <a:t>RESULTS (CLICK TO EDIT)</a:t>
            </a:r>
            <a:endParaRPr lang="en-US" dirty="0"/>
          </a:p>
        </p:txBody>
      </p:sp>
      <p:sp>
        <p:nvSpPr>
          <p:cNvPr id="10" name="Action Button: Home 9">
            <a:hlinkClick r:id="" action="ppaction://hlinkshowjump?jump=firstslide" highlightClick="1"/>
          </p:cNvPr>
          <p:cNvSpPr/>
          <p:nvPr/>
        </p:nvSpPr>
        <p:spPr>
          <a:xfrm>
            <a:off x="33536470" y="3651560"/>
            <a:ext cx="1143000" cy="1143000"/>
          </a:xfrm>
          <a:prstGeom prst="actionButtonHo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35004931" y="3651560"/>
            <a:ext cx="1143000" cy="1143000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939369" y="13295224"/>
            <a:ext cx="17373600" cy="859098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b="1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Ring Visualization</a:t>
            </a:r>
            <a:endParaRPr lang="en-US" b="1" u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Shape 98"/>
          <p:cNvSpPr txBox="1"/>
          <p:nvPr/>
        </p:nvSpPr>
        <p:spPr>
          <a:xfrm>
            <a:off x="10105935" y="15218193"/>
            <a:ext cx="838199" cy="5847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b="1" u="none" dirty="0" err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Xylary</a:t>
            </a:r>
            <a:r>
              <a:rPr lang="en-US" b="1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Ring Reconstruction</a:t>
            </a:r>
            <a:endParaRPr lang="en-US" b="1" u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12482" y="301654"/>
            <a:ext cx="26392606" cy="1386075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6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3D Visualization of Growth Pattern of </a:t>
            </a:r>
            <a:r>
              <a:rPr lang="en-US" sz="6600" i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Artemisia </a:t>
            </a:r>
            <a:r>
              <a:rPr lang="en-US" sz="6600" i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tridentata</a:t>
            </a:r>
            <a:r>
              <a:rPr lang="en-US" sz="6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(Sagebrush)</a:t>
            </a:r>
            <a:endParaRPr lang="en-US" sz="66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10203" y="2779581"/>
            <a:ext cx="25772211" cy="674553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Authors: 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Michael Scarinci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Katherine Encanarcion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and Nicholas Italiano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Advisors: 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Dr. Angel R. Pineda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and Dr. Lance Evans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Mathematics Department, Manhattan College, Bronx, NY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Biology Department, Manhattan College, Bronx, NY</a:t>
            </a:r>
            <a:endParaRPr lang="en-US" sz="4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Shape 110" descr="siam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8228" y="1720410"/>
            <a:ext cx="4367298" cy="181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56" descr="Masters in Applied Math Logo.png"/>
          <p:cNvPicPr preferRelativeResize="0"/>
          <p:nvPr/>
        </p:nvPicPr>
        <p:blipFill rotWithShape="1">
          <a:blip r:embed="rId4">
            <a:alphaModFix/>
          </a:blip>
          <a:srcRect l="24621" b="-3732"/>
          <a:stretch/>
        </p:blipFill>
        <p:spPr>
          <a:xfrm>
            <a:off x="30196332" y="1821739"/>
            <a:ext cx="2499166" cy="268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204" y="2215814"/>
            <a:ext cx="7229018" cy="229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8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65204" y="14459976"/>
            <a:ext cx="6852310" cy="529611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83"/>
          <p:cNvSpPr txBox="1"/>
          <p:nvPr/>
        </p:nvSpPr>
        <p:spPr>
          <a:xfrm>
            <a:off x="939369" y="20061742"/>
            <a:ext cx="17356310" cy="9284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 </a:t>
            </a:r>
            <a:r>
              <a:rPr lang="en-US" sz="2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volume visualization of samples 36, 38, 40 and 42.</a:t>
            </a:r>
          </a:p>
        </p:txBody>
      </p:sp>
      <p:pic>
        <p:nvPicPr>
          <p:cNvPr id="54" name="Shape 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493009" y="5801257"/>
            <a:ext cx="5843868" cy="513948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103"/>
          <p:cNvSpPr txBox="1"/>
          <p:nvPr/>
        </p:nvSpPr>
        <p:spPr>
          <a:xfrm>
            <a:off x="18727075" y="11868884"/>
            <a:ext cx="17077423" cy="7395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 </a:t>
            </a:r>
            <a:r>
              <a:rPr lang="en-US" sz="2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volume visualization of samples 36, 38 40 and </a:t>
            </a:r>
            <a:r>
              <a:rPr lang="en-US" sz="2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42.  The black dot is the biological center and the arrow is the location of the zero angle.</a:t>
            </a:r>
            <a:endParaRPr lang="en-US"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67"/>
          <p:cNvSpPr txBox="1"/>
          <p:nvPr/>
        </p:nvSpPr>
        <p:spPr>
          <a:xfrm>
            <a:off x="939369" y="12532989"/>
            <a:ext cx="17788774" cy="7622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Ring 3, 7 and 10 are colored in green, blue and red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respectively.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77"/>
          <p:cNvSpPr txBox="1"/>
          <p:nvPr/>
        </p:nvSpPr>
        <p:spPr>
          <a:xfrm>
            <a:off x="778060" y="6454954"/>
            <a:ext cx="17900711" cy="25626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Xylary Ring 3, 7 and 10 were colored for visualization of the eccentric growth per year.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Shape 7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90445" y="7089630"/>
            <a:ext cx="5404494" cy="52038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89"/>
          <p:cNvSpPr txBox="1"/>
          <p:nvPr/>
        </p:nvSpPr>
        <p:spPr>
          <a:xfrm>
            <a:off x="18678771" y="14375515"/>
            <a:ext cx="17265855" cy="26706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826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only a few centimeters separating the </a:t>
            </a:r>
            <a:r>
              <a:rPr lang="en-US" sz="3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samples, there was a significant difference in their ring arcs and area.</a:t>
            </a:r>
          </a:p>
          <a:p>
            <a:pPr marL="4826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Calculating these percentages and areas we are able to identify that ring 10 for Sample 36 was more than twice the area for Sample </a:t>
            </a:r>
            <a:r>
              <a:rPr lang="en-US" sz="3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(Fig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6).</a:t>
            </a:r>
            <a:endParaRPr lang="en-US"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18662466" y="16904078"/>
            <a:ext cx="17373600" cy="859098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b="1" u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Work</a:t>
            </a:r>
            <a:endParaRPr lang="en-US" b="1" u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Shape 108"/>
          <p:cNvSpPr txBox="1"/>
          <p:nvPr/>
        </p:nvSpPr>
        <p:spPr>
          <a:xfrm>
            <a:off x="18727075" y="18028269"/>
            <a:ext cx="17217551" cy="3186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826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application of this study would be creating a predictive model of xylary ring growth utilizing the location of the complete rings and partial rings, percentages of individual arcs and the ring areas.</a:t>
            </a:r>
          </a:p>
          <a:p>
            <a:pPr marL="4826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work on 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full </a:t>
            </a:r>
            <a:r>
              <a:rPr lang="en-US" sz="3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3D 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 of plants from sample images has yielded promising progress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(Fig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7).</a:t>
            </a:r>
            <a:endParaRPr lang="en-US"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26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26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63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tion Button: Home 9">
            <a:hlinkClick r:id="" action="ppaction://hlinkshowjump?jump=firstslide" highlightClick="1"/>
          </p:cNvPr>
          <p:cNvSpPr/>
          <p:nvPr/>
        </p:nvSpPr>
        <p:spPr>
          <a:xfrm>
            <a:off x="33536470" y="3651560"/>
            <a:ext cx="1143000" cy="1143000"/>
          </a:xfrm>
          <a:prstGeom prst="actionButtonHo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35004931" y="3651560"/>
            <a:ext cx="1143000" cy="1143000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9151679" y="5594747"/>
            <a:ext cx="17373600" cy="859098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b="1" u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Rotating 3D Ring Visualization (Coming Soon) </a:t>
            </a:r>
            <a:endParaRPr lang="en-US" b="1" u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Shape 98"/>
          <p:cNvSpPr txBox="1"/>
          <p:nvPr/>
        </p:nvSpPr>
        <p:spPr>
          <a:xfrm>
            <a:off x="10105935" y="15218193"/>
            <a:ext cx="838199" cy="5847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12482" y="301654"/>
            <a:ext cx="26392606" cy="1386075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6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3D Visualization of Growth Pattern of </a:t>
            </a:r>
            <a:r>
              <a:rPr lang="en-US" sz="6600" i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Artemisia </a:t>
            </a:r>
            <a:r>
              <a:rPr lang="en-US" sz="6600" i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tridentata</a:t>
            </a:r>
            <a:r>
              <a:rPr lang="en-US" sz="6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(Sagebrush)</a:t>
            </a:r>
            <a:endParaRPr lang="en-US" sz="66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10203" y="2779581"/>
            <a:ext cx="25772211" cy="674553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Authors: 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Michael Scarinci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Katherine Encanarcion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and Nicholas Italiano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Advisors: 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Dr. Angel R. Pineda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and Dr. Lance Evans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Mathematics Department, Manhattan College, Bronx, NY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Biology Department, Manhattan College, Bronx, NY</a:t>
            </a:r>
            <a:endParaRPr lang="en-US" sz="4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Shape 110" descr="siam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8228" y="1720410"/>
            <a:ext cx="4367298" cy="181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56" descr="Masters in Applied Math Logo.png"/>
          <p:cNvPicPr preferRelativeResize="0"/>
          <p:nvPr/>
        </p:nvPicPr>
        <p:blipFill rotWithShape="1">
          <a:blip r:embed="rId4">
            <a:alphaModFix/>
          </a:blip>
          <a:srcRect l="24621" b="-3732"/>
          <a:stretch/>
        </p:blipFill>
        <p:spPr>
          <a:xfrm>
            <a:off x="30196332" y="1821739"/>
            <a:ext cx="2499166" cy="268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204" y="2215814"/>
            <a:ext cx="7229018" cy="229707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83"/>
          <p:cNvSpPr txBox="1"/>
          <p:nvPr/>
        </p:nvSpPr>
        <p:spPr>
          <a:xfrm>
            <a:off x="17838479" y="17464334"/>
            <a:ext cx="17373600" cy="9516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Movie/GIF 1:</a:t>
            </a:r>
            <a:r>
              <a:rPr lang="en-US" sz="2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(Caption)</a:t>
            </a:r>
            <a:endParaRPr lang="en-US"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Shape 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20414576">
            <a:off x="14074954" y="8898092"/>
            <a:ext cx="7527051" cy="7515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96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tion Button: Home 9">
            <a:hlinkClick r:id="" action="ppaction://hlinkshowjump?jump=firstslide" highlightClick="1"/>
          </p:cNvPr>
          <p:cNvSpPr/>
          <p:nvPr/>
        </p:nvSpPr>
        <p:spPr>
          <a:xfrm>
            <a:off x="33536470" y="3651560"/>
            <a:ext cx="1143000" cy="1143000"/>
          </a:xfrm>
          <a:prstGeom prst="actionButtonHo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35004931" y="3651560"/>
            <a:ext cx="1143000" cy="1143000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10944134" y="5714596"/>
            <a:ext cx="17373600" cy="859098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b="1" u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Rotating Surface/ Future Work Visualization (Coming Soon)</a:t>
            </a:r>
            <a:endParaRPr lang="en-US" b="1" u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Shape 98"/>
          <p:cNvSpPr txBox="1"/>
          <p:nvPr/>
        </p:nvSpPr>
        <p:spPr>
          <a:xfrm>
            <a:off x="10105935" y="15218193"/>
            <a:ext cx="838199" cy="5847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12482" y="301654"/>
            <a:ext cx="26392606" cy="1386075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6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3D Visualization of Growth Pattern of </a:t>
            </a:r>
            <a:r>
              <a:rPr lang="en-US" sz="6600" i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Artemisia </a:t>
            </a:r>
            <a:r>
              <a:rPr lang="en-US" sz="6600" i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tridentata</a:t>
            </a:r>
            <a:r>
              <a:rPr lang="en-US" sz="6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(Sagebrush)</a:t>
            </a:r>
            <a:endParaRPr lang="en-US" sz="66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10203" y="2779581"/>
            <a:ext cx="25772211" cy="674553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Authors: 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Michael Scarinci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Katherine Encanarcion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and Nicholas Italiano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Advisors: 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Dr. Angel R. Pineda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and Dr. Lance Evans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Mathematics Department, Manhattan College, Bronx, NY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Biology Department, Manhattan College, Bronx, NY</a:t>
            </a:r>
            <a:endParaRPr lang="en-US" sz="4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Shape 110" descr="siam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8228" y="1720410"/>
            <a:ext cx="4367298" cy="181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56" descr="Masters in Applied Math Logo.png"/>
          <p:cNvPicPr preferRelativeResize="0"/>
          <p:nvPr/>
        </p:nvPicPr>
        <p:blipFill rotWithShape="1">
          <a:blip r:embed="rId4">
            <a:alphaModFix/>
          </a:blip>
          <a:srcRect l="24621" b="-3732"/>
          <a:stretch/>
        </p:blipFill>
        <p:spPr>
          <a:xfrm>
            <a:off x="30196332" y="1821739"/>
            <a:ext cx="2499166" cy="268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204" y="2215814"/>
            <a:ext cx="7229018" cy="229707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83"/>
          <p:cNvSpPr txBox="1"/>
          <p:nvPr/>
        </p:nvSpPr>
        <p:spPr>
          <a:xfrm>
            <a:off x="12234803" y="17754600"/>
            <a:ext cx="17373600" cy="774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Movie/Gif 2. (Caption)</a:t>
            </a:r>
            <a:endParaRPr lang="en-US"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3887">
            <a:off x="15648830" y="9191799"/>
            <a:ext cx="10545545" cy="79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0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920693" y="15602698"/>
            <a:ext cx="35657632" cy="859098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b="1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 lang="en-US" b="1" u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Action Button: Home 10">
            <a:hlinkClick r:id="" action="ppaction://hlinkshowjump?jump=firstslide" highlightClick="1"/>
          </p:cNvPr>
          <p:cNvSpPr/>
          <p:nvPr/>
        </p:nvSpPr>
        <p:spPr>
          <a:xfrm>
            <a:off x="35044619" y="3635734"/>
            <a:ext cx="1143000" cy="1143000"/>
          </a:xfrm>
          <a:prstGeom prst="actionButtonHo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>
            <a:off x="33615845" y="3635734"/>
            <a:ext cx="1143000" cy="1143000"/>
          </a:xfrm>
          <a:prstGeom prst="actionButtonBackPrevious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117377">
            <a:off x="4483703" y="6531621"/>
            <a:ext cx="9857134" cy="720527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95"/>
          <p:cNvSpPr txBox="1"/>
          <p:nvPr/>
        </p:nvSpPr>
        <p:spPr>
          <a:xfrm>
            <a:off x="983984" y="12071224"/>
            <a:ext cx="17091816" cy="1376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600" dirty="0"/>
              <a:t>Fig 8. Concept of what a full 3d volume visualization would look like using image processing tools in MATLAB.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186020" y="12922414"/>
            <a:ext cx="17373600" cy="859098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b="1" u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Acknowledgments</a:t>
            </a:r>
            <a:endParaRPr lang="en-US" b="1" u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12482" y="301654"/>
            <a:ext cx="26392606" cy="1386075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6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3D Visualization of Growth Pattern of </a:t>
            </a:r>
            <a:r>
              <a:rPr lang="en-US" sz="6600" i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Artemisia </a:t>
            </a:r>
            <a:r>
              <a:rPr lang="en-US" sz="6600" i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tridentata</a:t>
            </a:r>
            <a:r>
              <a:rPr lang="en-US" sz="6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(Sagebrush)</a:t>
            </a:r>
            <a:endParaRPr lang="en-US" sz="66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10203" y="2779581"/>
            <a:ext cx="25772211" cy="674553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Authors: 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Michael Scarinci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Katherine Encanarcion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and Nicholas Italiano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Advisors: 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Dr. Angel R. Pineda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and Dr. Lance Evans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Mathematics Department, Manhattan College, Bronx, NY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4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Biology Department, Manhattan College, Bronx, NY</a:t>
            </a:r>
            <a:endParaRPr lang="en-US" sz="4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Shape 110" descr="siamLogo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58228" y="1720410"/>
            <a:ext cx="4367298" cy="181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56" descr="Masters in Applied Math Logo.png"/>
          <p:cNvPicPr preferRelativeResize="0"/>
          <p:nvPr/>
        </p:nvPicPr>
        <p:blipFill rotWithShape="1">
          <a:blip r:embed="rId5">
            <a:alphaModFix/>
          </a:blip>
          <a:srcRect l="24621" b="-3732"/>
          <a:stretch/>
        </p:blipFill>
        <p:spPr>
          <a:xfrm>
            <a:off x="30196332" y="1821739"/>
            <a:ext cx="2499166" cy="268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4204" y="2215814"/>
            <a:ext cx="7229018" cy="229707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106"/>
          <p:cNvSpPr txBox="1"/>
          <p:nvPr/>
        </p:nvSpPr>
        <p:spPr>
          <a:xfrm>
            <a:off x="983983" y="13631649"/>
            <a:ext cx="1424925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Interpolation and morphing methods were used to create additional slices between samples and construct a surface morphed to model eccentric growth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(Fig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7).</a:t>
            </a:r>
            <a:endParaRPr lang="en-US"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90"/>
          <p:cNvSpPr txBox="1"/>
          <p:nvPr/>
        </p:nvSpPr>
        <p:spPr>
          <a:xfrm>
            <a:off x="19419025" y="11797577"/>
            <a:ext cx="17159300" cy="10279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 8. A) View of additional volume slices created between sample </a:t>
            </a:r>
            <a:r>
              <a:rPr lang="en-US" sz="2600" dirty="0" smtClean="0"/>
              <a:t>42</a:t>
            </a:r>
            <a:r>
              <a:rPr lang="en-US" sz="2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600" dirty="0" smtClean="0"/>
              <a:t>43</a:t>
            </a:r>
            <a:r>
              <a:rPr lang="en-US" sz="2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Visualized surface using additional slices.</a:t>
            </a:r>
          </a:p>
        </p:txBody>
      </p:sp>
      <p:pic>
        <p:nvPicPr>
          <p:cNvPr id="52" name="Shape 9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027707" y="5798736"/>
            <a:ext cx="7078623" cy="6069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9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186019" y="5604381"/>
            <a:ext cx="7078623" cy="60699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65"/>
          <p:cNvSpPr txBox="1"/>
          <p:nvPr/>
        </p:nvSpPr>
        <p:spPr>
          <a:xfrm>
            <a:off x="19186019" y="13948972"/>
            <a:ext cx="17392306" cy="26310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nancial support from the Catherine </a:t>
            </a:r>
            <a:r>
              <a:rPr lang="en-US" sz="3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Robert Fenton Endowed </a:t>
            </a:r>
            <a:r>
              <a:rPr lang="en-US" sz="3000" b="0" i="0" u="none" strike="noStrike" cap="none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Chair at </a:t>
            </a:r>
            <a:r>
              <a:rPr lang="en-US" sz="3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Manhattan </a:t>
            </a:r>
            <a:r>
              <a:rPr lang="en-US" sz="3000" b="0" i="0" u="none" strike="noStrike" cap="none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College.</a:t>
            </a:r>
            <a:endParaRPr lang="en-US" sz="3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Student travel support from the Society for Industrial and Applied Mathematics (SIAM)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55" name="Shape 61"/>
          <p:cNvSpPr/>
          <p:nvPr/>
        </p:nvSpPr>
        <p:spPr>
          <a:xfrm>
            <a:off x="920693" y="16142152"/>
            <a:ext cx="35594342" cy="38850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397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Ardekani, B., S.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Guckemus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 A. Bachman, M.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Hoptman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 M.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Wojtaszek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 J. Nierenberg. 2005. Quantitative comparison of algorithms for inter-subject registration of 3D volumetric brain MRI scans. </a:t>
            </a:r>
            <a:r>
              <a:rPr lang="en-US" sz="32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Journal of Neuroscience Methods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142: 67-76. </a:t>
            </a: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3200" b="0" i="0" u="none" strike="noStrike" cap="small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Bilbrough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C.J. and J.H. </a:t>
            </a:r>
            <a:r>
              <a:rPr lang="en-US" sz="3200" b="0" i="0" u="none" strike="noStrike" cap="small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Richards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1991. Branch architecture of sagebrush and bitterbrush:  Use of a branch complex to describe and compare patterns of growth. Can. J. Bot. 69: 1288-1295. </a:t>
            </a: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3200" b="0" i="0" u="none" strike="noStrike" cap="small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Daubenmire, R. 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1970. Steppe vegetation of Washington. Technical Bulletin 62. Washington State Agricultural Station, College of Agriculture. Washington State University. Pullman, WA.</a:t>
            </a: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3200" b="0" i="0" u="none" strike="noStrike" cap="small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Diettert</a:t>
            </a:r>
            <a:r>
              <a:rPr lang="en-US" sz="3200" b="0" i="0" u="none" strike="noStrike" cap="small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R.A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1938. The morphology of </a:t>
            </a:r>
            <a:r>
              <a:rPr lang="en-US" sz="3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Artemisia </a:t>
            </a:r>
            <a:r>
              <a:rPr lang="en-US" sz="32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tridentata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Nutt.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Lloydia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1:3-14. </a:t>
            </a: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3200" b="0" i="0" u="none" strike="noStrike" cap="small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Ferguson, C.W.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1964. Annual rings in big sagebrush. Papers of the Laboratory of Tree-Ring Research No 1. University of Arizona Press. Tucson, AZ.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0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 Column w/box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 Background Bo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 Column w/ no box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 Column with no boxes">
  <a:themeElements>
    <a:clrScheme name="Custom 3">
      <a:dk1>
        <a:srgbClr val="000000"/>
      </a:dk1>
      <a:lt1>
        <a:srgbClr val="FFFFFF"/>
      </a:lt1>
      <a:dk2>
        <a:srgbClr val="177A21"/>
      </a:dk2>
      <a:lt2>
        <a:srgbClr val="EEECE1"/>
      </a:lt2>
      <a:accent1>
        <a:srgbClr val="FCF9FF"/>
      </a:accent1>
      <a:accent2>
        <a:srgbClr val="FFFAFE"/>
      </a:accent2>
      <a:accent3>
        <a:srgbClr val="FFF7F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ortrait 23 x 41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1156</Words>
  <Application>Microsoft Macintosh PowerPoint</Application>
  <PresentationFormat>Custom</PresentationFormat>
  <Paragraphs>105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Helvetica Neue</vt:lpstr>
      <vt:lpstr>Arial</vt:lpstr>
      <vt:lpstr>2 Column w/boxes</vt:lpstr>
      <vt:lpstr>1 Background Box</vt:lpstr>
      <vt:lpstr>3 Column w/ no boxes</vt:lpstr>
      <vt:lpstr>2 Column with no boxes</vt:lpstr>
      <vt:lpstr>Portrait 23 x 41_1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at ePosterBoards LLC</dc:creator>
  <cp:lastModifiedBy>nicholas itialiano</cp:lastModifiedBy>
  <cp:revision>55</cp:revision>
  <dcterms:created xsi:type="dcterms:W3CDTF">2013-11-25T16:31:35Z</dcterms:created>
  <dcterms:modified xsi:type="dcterms:W3CDTF">2016-06-28T14:07:58Z</dcterms:modified>
</cp:coreProperties>
</file>