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A9430-FE02-4A17-9030-E6B9181AC924}" v="19" dt="2022-09-19T23:16:39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771" autoAdjust="0"/>
    <p:restoredTop sz="84026" autoAdjust="0"/>
  </p:normalViewPr>
  <p:slideViewPr>
    <p:cSldViewPr snapToGrid="0">
      <p:cViewPr>
        <p:scale>
          <a:sx n="92" d="100"/>
          <a:sy n="92" d="100"/>
        </p:scale>
        <p:origin x="822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Jathar" userId="7874bdcc0642262c" providerId="LiveId" clId="{2E7A9430-FE02-4A17-9030-E6B9181AC924}"/>
    <pc:docChg chg="undo redo custSel modSld">
      <pc:chgData name="Nikhil Jathar" userId="7874bdcc0642262c" providerId="LiveId" clId="{2E7A9430-FE02-4A17-9030-E6B9181AC924}" dt="2022-09-19T23:17:32.581" v="3133" actId="1076"/>
      <pc:docMkLst>
        <pc:docMk/>
      </pc:docMkLst>
      <pc:sldChg chg="addSp delSp modSp mod modNotesTx">
        <pc:chgData name="Nikhil Jathar" userId="7874bdcc0642262c" providerId="LiveId" clId="{2E7A9430-FE02-4A17-9030-E6B9181AC924}" dt="2022-09-19T23:17:32.581" v="3133" actId="1076"/>
        <pc:sldMkLst>
          <pc:docMk/>
          <pc:sldMk cId="3952475898" sldId="256"/>
        </pc:sldMkLst>
        <pc:spChg chg="mod">
          <ac:chgData name="Nikhil Jathar" userId="7874bdcc0642262c" providerId="LiveId" clId="{2E7A9430-FE02-4A17-9030-E6B9181AC924}" dt="2022-09-19T21:03:43.656" v="2668" actId="179"/>
          <ac:spMkLst>
            <pc:docMk/>
            <pc:sldMk cId="3952475898" sldId="256"/>
            <ac:spMk id="2" creationId="{B25207B1-C540-A286-994C-79C9286A63CA}"/>
          </ac:spMkLst>
        </pc:spChg>
        <pc:spChg chg="add mod">
          <ac:chgData name="Nikhil Jathar" userId="7874bdcc0642262c" providerId="LiveId" clId="{2E7A9430-FE02-4A17-9030-E6B9181AC924}" dt="2022-09-19T21:08:55.692" v="2710" actId="6549"/>
          <ac:spMkLst>
            <pc:docMk/>
            <pc:sldMk cId="3952475898" sldId="256"/>
            <ac:spMk id="3" creationId="{4F12E0B6-8098-3F86-701F-ABEC848CA573}"/>
          </ac:spMkLst>
        </pc:spChg>
        <pc:spChg chg="add mod">
          <ac:chgData name="Nikhil Jathar" userId="7874bdcc0642262c" providerId="LiveId" clId="{2E7A9430-FE02-4A17-9030-E6B9181AC924}" dt="2022-09-19T21:04:06.983" v="2670" actId="1076"/>
          <ac:spMkLst>
            <pc:docMk/>
            <pc:sldMk cId="3952475898" sldId="256"/>
            <ac:spMk id="4" creationId="{A182321B-2351-D85F-7C68-167C2E9E9872}"/>
          </ac:spMkLst>
        </pc:spChg>
        <pc:spChg chg="add mod">
          <ac:chgData name="Nikhil Jathar" userId="7874bdcc0642262c" providerId="LiveId" clId="{2E7A9430-FE02-4A17-9030-E6B9181AC924}" dt="2022-09-19T21:09:01.999" v="2713" actId="20577"/>
          <ac:spMkLst>
            <pc:docMk/>
            <pc:sldMk cId="3952475898" sldId="256"/>
            <ac:spMk id="5" creationId="{BCA80433-1E1E-DDA5-3D05-7A2CDB550FAF}"/>
          </ac:spMkLst>
        </pc:spChg>
        <pc:spChg chg="add mod">
          <ac:chgData name="Nikhil Jathar" userId="7874bdcc0642262c" providerId="LiveId" clId="{2E7A9430-FE02-4A17-9030-E6B9181AC924}" dt="2022-09-19T21:04:19.418" v="2672" actId="33524"/>
          <ac:spMkLst>
            <pc:docMk/>
            <pc:sldMk cId="3952475898" sldId="256"/>
            <ac:spMk id="6" creationId="{56DF0902-B419-6E52-AD5F-46130561C4BC}"/>
          </ac:spMkLst>
        </pc:spChg>
        <pc:spChg chg="add mod">
          <ac:chgData name="Nikhil Jathar" userId="7874bdcc0642262c" providerId="LiveId" clId="{2E7A9430-FE02-4A17-9030-E6B9181AC924}" dt="2022-09-19T21:08:35.287" v="2709" actId="122"/>
          <ac:spMkLst>
            <pc:docMk/>
            <pc:sldMk cId="3952475898" sldId="256"/>
            <ac:spMk id="7" creationId="{C11A3ADB-37FD-836D-893A-B7F21D419E38}"/>
          </ac:spMkLst>
        </pc:spChg>
        <pc:spChg chg="add mod">
          <ac:chgData name="Nikhil Jathar" userId="7874bdcc0642262c" providerId="LiveId" clId="{2E7A9430-FE02-4A17-9030-E6B9181AC924}" dt="2022-09-19T23:09:40.112" v="2722" actId="1076"/>
          <ac:spMkLst>
            <pc:docMk/>
            <pc:sldMk cId="3952475898" sldId="256"/>
            <ac:spMk id="8" creationId="{0615625D-E4D5-95C2-EBA4-340B00557DCD}"/>
          </ac:spMkLst>
        </pc:spChg>
        <pc:spChg chg="add mod">
          <ac:chgData name="Nikhil Jathar" userId="7874bdcc0642262c" providerId="LiveId" clId="{2E7A9430-FE02-4A17-9030-E6B9181AC924}" dt="2022-09-19T23:12:04.418" v="2845" actId="1035"/>
          <ac:spMkLst>
            <pc:docMk/>
            <pc:sldMk cId="3952475898" sldId="256"/>
            <ac:spMk id="9" creationId="{E36D3D43-0875-1B84-B5D7-B48ECDC6D1C3}"/>
          </ac:spMkLst>
        </pc:spChg>
        <pc:spChg chg="add del mod">
          <ac:chgData name="Nikhil Jathar" userId="7874bdcc0642262c" providerId="LiveId" clId="{2E7A9430-FE02-4A17-9030-E6B9181AC924}" dt="2022-09-19T23:10:55.801" v="2794" actId="478"/>
          <ac:spMkLst>
            <pc:docMk/>
            <pc:sldMk cId="3952475898" sldId="256"/>
            <ac:spMk id="10" creationId="{E2ABC9F8-76C6-A517-C1A0-BF424200448B}"/>
          </ac:spMkLst>
        </pc:spChg>
        <pc:spChg chg="add mod">
          <ac:chgData name="Nikhil Jathar" userId="7874bdcc0642262c" providerId="LiveId" clId="{2E7A9430-FE02-4A17-9030-E6B9181AC924}" dt="2022-09-19T23:16:55.591" v="3112" actId="1076"/>
          <ac:spMkLst>
            <pc:docMk/>
            <pc:sldMk cId="3952475898" sldId="256"/>
            <ac:spMk id="11" creationId="{DB703296-3ADB-1639-8C05-21D84A54061C}"/>
          </ac:spMkLst>
        </pc:spChg>
        <pc:spChg chg="add mod">
          <ac:chgData name="Nikhil Jathar" userId="7874bdcc0642262c" providerId="LiveId" clId="{2E7A9430-FE02-4A17-9030-E6B9181AC924}" dt="2022-09-19T23:15:46.718" v="3076" actId="1036"/>
          <ac:spMkLst>
            <pc:docMk/>
            <pc:sldMk cId="3952475898" sldId="256"/>
            <ac:spMk id="12" creationId="{6D0FA646-9C38-47F7-ACFD-F45097580090}"/>
          </ac:spMkLst>
        </pc:spChg>
        <pc:spChg chg="add mod">
          <ac:chgData name="Nikhil Jathar" userId="7874bdcc0642262c" providerId="LiveId" clId="{2E7A9430-FE02-4A17-9030-E6B9181AC924}" dt="2022-09-19T23:15:46.718" v="3076" actId="1036"/>
          <ac:spMkLst>
            <pc:docMk/>
            <pc:sldMk cId="3952475898" sldId="256"/>
            <ac:spMk id="13" creationId="{FC2CF0B8-99A2-D3CE-408A-D471E873FA55}"/>
          </ac:spMkLst>
        </pc:spChg>
        <pc:spChg chg="add mod">
          <ac:chgData name="Nikhil Jathar" userId="7874bdcc0642262c" providerId="LiveId" clId="{2E7A9430-FE02-4A17-9030-E6B9181AC924}" dt="2022-09-19T23:15:46.718" v="3076" actId="1036"/>
          <ac:spMkLst>
            <pc:docMk/>
            <pc:sldMk cId="3952475898" sldId="256"/>
            <ac:spMk id="14" creationId="{368D7257-66E2-E1E9-7991-F873D999AA23}"/>
          </ac:spMkLst>
        </pc:spChg>
        <pc:spChg chg="add mod">
          <ac:chgData name="Nikhil Jathar" userId="7874bdcc0642262c" providerId="LiveId" clId="{2E7A9430-FE02-4A17-9030-E6B9181AC924}" dt="2022-09-19T23:15:46.718" v="3076" actId="1036"/>
          <ac:spMkLst>
            <pc:docMk/>
            <pc:sldMk cId="3952475898" sldId="256"/>
            <ac:spMk id="15" creationId="{5EE9580E-9D49-3BB1-4958-019C62EF7760}"/>
          </ac:spMkLst>
        </pc:spChg>
        <pc:spChg chg="add mod">
          <ac:chgData name="Nikhil Jathar" userId="7874bdcc0642262c" providerId="LiveId" clId="{2E7A9430-FE02-4A17-9030-E6B9181AC924}" dt="2022-09-19T23:15:46.718" v="3076" actId="1036"/>
          <ac:spMkLst>
            <pc:docMk/>
            <pc:sldMk cId="3952475898" sldId="256"/>
            <ac:spMk id="16" creationId="{78F7F3B2-A408-C91E-30D9-D4D14E18FCD1}"/>
          </ac:spMkLst>
        </pc:spChg>
        <pc:spChg chg="add mod">
          <ac:chgData name="Nikhil Jathar" userId="7874bdcc0642262c" providerId="LiveId" clId="{2E7A9430-FE02-4A17-9030-E6B9181AC924}" dt="2022-09-19T23:15:46.718" v="3076" actId="1036"/>
          <ac:spMkLst>
            <pc:docMk/>
            <pc:sldMk cId="3952475898" sldId="256"/>
            <ac:spMk id="17" creationId="{17400599-6334-C6A6-D125-B19263A00026}"/>
          </ac:spMkLst>
        </pc:spChg>
        <pc:spChg chg="add mod">
          <ac:chgData name="Nikhil Jathar" userId="7874bdcc0642262c" providerId="LiveId" clId="{2E7A9430-FE02-4A17-9030-E6B9181AC924}" dt="2022-09-19T23:15:46.718" v="3076" actId="1036"/>
          <ac:spMkLst>
            <pc:docMk/>
            <pc:sldMk cId="3952475898" sldId="256"/>
            <ac:spMk id="18" creationId="{923C4029-CE9F-7354-2D51-85A98C214FF2}"/>
          </ac:spMkLst>
        </pc:spChg>
        <pc:spChg chg="add mod">
          <ac:chgData name="Nikhil Jathar" userId="7874bdcc0642262c" providerId="LiveId" clId="{2E7A9430-FE02-4A17-9030-E6B9181AC924}" dt="2022-09-19T21:05:09.266" v="2677" actId="1076"/>
          <ac:spMkLst>
            <pc:docMk/>
            <pc:sldMk cId="3952475898" sldId="256"/>
            <ac:spMk id="19" creationId="{1C2A0EF6-1F90-5CAA-74BC-B03D0DEFE224}"/>
          </ac:spMkLst>
        </pc:spChg>
        <pc:spChg chg="add mod">
          <ac:chgData name="Nikhil Jathar" userId="7874bdcc0642262c" providerId="LiveId" clId="{2E7A9430-FE02-4A17-9030-E6B9181AC924}" dt="2022-09-19T21:05:20.923" v="2680" actId="1076"/>
          <ac:spMkLst>
            <pc:docMk/>
            <pc:sldMk cId="3952475898" sldId="256"/>
            <ac:spMk id="20" creationId="{B7842086-5939-C4AB-4F54-3C162E969190}"/>
          </ac:spMkLst>
        </pc:spChg>
        <pc:spChg chg="add mod">
          <ac:chgData name="Nikhil Jathar" userId="7874bdcc0642262c" providerId="LiveId" clId="{2E7A9430-FE02-4A17-9030-E6B9181AC924}" dt="2022-09-19T21:08:22.572" v="2707" actId="14100"/>
          <ac:spMkLst>
            <pc:docMk/>
            <pc:sldMk cId="3952475898" sldId="256"/>
            <ac:spMk id="21" creationId="{A6DB845B-6C8A-5531-8BE5-0605FAF87DA9}"/>
          </ac:spMkLst>
        </pc:spChg>
        <pc:spChg chg="add mod">
          <ac:chgData name="Nikhil Jathar" userId="7874bdcc0642262c" providerId="LiveId" clId="{2E7A9430-FE02-4A17-9030-E6B9181AC924}" dt="2022-09-19T23:15:46.718" v="3076" actId="1036"/>
          <ac:spMkLst>
            <pc:docMk/>
            <pc:sldMk cId="3952475898" sldId="256"/>
            <ac:spMk id="22" creationId="{DA1F37D5-9188-AF07-5BFE-6691F68798EC}"/>
          </ac:spMkLst>
        </pc:spChg>
        <pc:spChg chg="add mod">
          <ac:chgData name="Nikhil Jathar" userId="7874bdcc0642262c" providerId="LiveId" clId="{2E7A9430-FE02-4A17-9030-E6B9181AC924}" dt="2022-09-19T23:17:32.581" v="3133" actId="1076"/>
          <ac:spMkLst>
            <pc:docMk/>
            <pc:sldMk cId="3952475898" sldId="256"/>
            <ac:spMk id="23" creationId="{E60EEBA0-3A17-AF4A-C5C6-0180892D78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812BA-583C-4DD4-9CE2-C1294B14669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F1E6F-630C-4EC0-928C-22EDF4B3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03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paying customer is the single necessary and sufficient condition for having a business.</a:t>
            </a:r>
          </a:p>
          <a:p>
            <a:r>
              <a:rPr lang="en-US" dirty="0"/>
              <a:t>The market is the final arbiter of success.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F1E6F-630C-4EC0-928C-22EDF4B344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1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AD297-8722-75BF-2E23-7F756A5F5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7F287-BFBE-1ED1-3FF1-F97C1F69B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06AFE-DDA8-72D2-B5DD-5FE3A5C60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7F32-FD9B-45B3-9886-FB235CE9265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49A2E-FA45-1129-69D4-29978D79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85B29-F28B-CDA2-B3A2-065D904E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C05-B332-457D-921B-A26A35DC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5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1A0F-66B5-01DD-19EF-FAFEAA7D1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B292B-1C07-6E11-216B-14349706F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6E063-14F0-768D-C60A-E38CC636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7F32-FD9B-45B3-9886-FB235CE9265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312FA-07AA-9E53-7EEF-1B160F6B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A0BBA-902F-1AAF-3B55-EBA7F546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C05-B332-457D-921B-A26A35DC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7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5563C-5466-980C-6328-D9E557D82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5A507-F687-6A11-BD2D-729EFB2C1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CA772-2E65-DD86-179E-E0793E66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7F32-FD9B-45B3-9886-FB235CE9265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1A46C-8FF6-0FC9-CC9F-561A1DFC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6861C-0104-2C13-D8D5-958C9362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C05-B332-457D-921B-A26A35DC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8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27D9-9A85-5885-EFCD-ED6FC7A3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492A6-338C-8F8A-9AA7-B1CCFB014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6ABB8-F7C4-F93D-FF6E-A61AF543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7F32-FD9B-45B3-9886-FB235CE9265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82F89-E2EC-EA1B-28E1-4C9146936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00441-34AA-03C8-E1AD-3A94AED3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C05-B332-457D-921B-A26A35DC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2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13C6-1738-0EB8-C934-DC37F597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DAD45-21EE-0D9A-4B05-B4CCEE5A4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F61C4-2473-C958-5766-E4FE6C81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7F32-FD9B-45B3-9886-FB235CE9265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AC7CB-91AA-552D-FBC5-87F5FD63A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35412-46FC-24AF-F3E7-82404916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C05-B332-457D-921B-A26A35DC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7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CB53-5544-1E86-8440-27912806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45177-8545-2078-86A2-284EC5190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2DB11-BAB7-6388-9F72-42E8914AF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64FF9-5F44-E236-EF87-59B4C122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7F32-FD9B-45B3-9886-FB235CE9265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5BC67-B815-1543-6EFD-DEA1EA7E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7DED7-6E27-39EB-5921-0794EEE5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C05-B332-457D-921B-A26A35DC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7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CCF6-9623-508F-E3E4-D007978C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D0FF1-39B0-02E2-20A2-4A72491F3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743FB-5391-989A-4F69-034D0CEB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1B407-D347-98C9-B792-A4426A6D6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CA534-6E41-959A-1EB8-46DA99852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AD0E8D-6BF2-7D1A-55E8-D7F176E8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7F32-FD9B-45B3-9886-FB235CE9265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8E9B5-1D4C-FE1F-6127-E134432A6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AB6C1-87FD-61FB-5679-AECA15D9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C05-B332-457D-921B-A26A35DC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2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405A-C830-29F7-C15F-ABB35EE7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B07635-E98D-C842-EF0D-9EFBE7AB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7F32-FD9B-45B3-9886-FB235CE9265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5AF85-DAAF-A202-BB63-709A9D79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7F1AD-63B9-99ED-DB91-E9C4D958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C05-B332-457D-921B-A26A35DC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4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3B3EC-A8E5-718B-585D-D5A88432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7F32-FD9B-45B3-9886-FB235CE9265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B356B-FA2F-77DA-88BB-D3976F49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CFA90-26E7-3B8D-390F-3F847E5E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C05-B332-457D-921B-A26A35DC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6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1B0D0-8F36-0BC0-16B8-2B2772799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12650-E420-3896-03C8-90396F29C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2ACA0-C7D8-27A5-51DB-68958E074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51119-4D96-5162-1684-270943B1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7F32-FD9B-45B3-9886-FB235CE9265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33B49-8A8A-8C3C-E65A-16CC3D9F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63026-6796-B7BF-24CB-BEB0335B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C05-B332-457D-921B-A26A35DC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8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CEE1-8454-037A-6737-1A31292D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D90EFA-B163-73DB-C661-B993C4BBE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AFF26-5C9D-EBE9-5CCA-E521B6D5E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7FAF3-9C69-2467-2C95-403F6607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7F32-FD9B-45B3-9886-FB235CE9265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6DB5B-7F32-164F-C910-101D39B8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BF98A-3612-551B-C20F-F0C6A08F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C05-B332-457D-921B-A26A35DC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6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DF6E5B-CE55-3C4C-4D27-B60AC6C8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CDB72-CF8E-F5EA-B47F-E4E1EF1C9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605C1-E246-7C3B-1BA3-EA2AE7FE2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E7F32-FD9B-45B3-9886-FB235CE9265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AF4FA-2DA0-3C7F-AAE7-24D69FA87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261C9-5CE4-A444-1CD1-E14705705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BC05-B332-457D-921B-A26A35DC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8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07B1-C540-A286-994C-79C9286A6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573" y="187036"/>
            <a:ext cx="9144000" cy="371908"/>
          </a:xfrm>
        </p:spPr>
        <p:txBody>
          <a:bodyPr>
            <a:normAutofit/>
          </a:bodyPr>
          <a:lstStyle/>
          <a:p>
            <a:pPr algn="l">
              <a:tabLst>
                <a:tab pos="914400" algn="l"/>
              </a:tabLst>
            </a:pPr>
            <a:r>
              <a:rPr lang="en-US" sz="1600" b="1" dirty="0">
                <a:latin typeface="Aparajita" panose="02020603050405020304" pitchFamily="18" charset="0"/>
                <a:cs typeface="Aparajita" panose="02020603050405020304" pitchFamily="18" charset="0"/>
              </a:rPr>
              <a:t>Step 1	Market Segmentation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12E0B6-8098-3F86-701F-ABEC848CA573}"/>
              </a:ext>
            </a:extLst>
          </p:cNvPr>
          <p:cNvSpPr txBox="1"/>
          <p:nvPr/>
        </p:nvSpPr>
        <p:spPr>
          <a:xfrm>
            <a:off x="4123616" y="359667"/>
            <a:ext cx="5217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 critical consideration for creating a new market and finding paying customers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82321B-2351-D85F-7C68-167C2E9E9872}"/>
              </a:ext>
            </a:extLst>
          </p:cNvPr>
          <p:cNvSpPr txBox="1"/>
          <p:nvPr/>
        </p:nvSpPr>
        <p:spPr>
          <a:xfrm>
            <a:off x="477169" y="669631"/>
            <a:ext cx="34515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Could the world benefit from the startup’s idea or tech?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A80433-1E1E-DDA5-3D05-7A2CDB550FAF}"/>
              </a:ext>
            </a:extLst>
          </p:cNvPr>
          <p:cNvSpPr txBox="1"/>
          <p:nvPr/>
        </p:nvSpPr>
        <p:spPr>
          <a:xfrm>
            <a:off x="6192647" y="1242043"/>
            <a:ext cx="481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A critical consideration for assessing the probability of execution success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F0902-B419-6E52-AD5F-46130561C4BC}"/>
              </a:ext>
            </a:extLst>
          </p:cNvPr>
          <p:cNvSpPr txBox="1"/>
          <p:nvPr/>
        </p:nvSpPr>
        <p:spPr>
          <a:xfrm>
            <a:off x="477169" y="959133"/>
            <a:ext cx="5543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Is this something the founders do well, and would they enjoy doing it for an extended period?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1A3ADB-37FD-836D-893A-B7F21D419E38}"/>
              </a:ext>
            </a:extLst>
          </p:cNvPr>
          <p:cNvSpPr txBox="1"/>
          <p:nvPr/>
        </p:nvSpPr>
        <p:spPr>
          <a:xfrm>
            <a:off x="488394" y="1309063"/>
            <a:ext cx="36600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70C0"/>
                </a:solidFill>
              </a:rPr>
              <a:t>Brainstorming a wide array of potential customers who may be interested in some application of the idea or tech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15625D-E4D5-95C2-EBA4-340B00557DCD}"/>
              </a:ext>
            </a:extLst>
          </p:cNvPr>
          <p:cNvSpPr txBox="1"/>
          <p:nvPr/>
        </p:nvSpPr>
        <p:spPr>
          <a:xfrm>
            <a:off x="505577" y="1835237"/>
            <a:ext cx="46976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70C0"/>
                </a:solidFill>
              </a:rPr>
              <a:t>Choose 6-12 opportunities and do in-depth primary market research involving directly interviewing potential customers to learn more about them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6D3D43-0875-1B84-B5D7-B48ECDC6D1C3}"/>
              </a:ext>
            </a:extLst>
          </p:cNvPr>
          <p:cNvSpPr txBox="1"/>
          <p:nvPr/>
        </p:nvSpPr>
        <p:spPr>
          <a:xfrm>
            <a:off x="571119" y="2467829"/>
            <a:ext cx="8880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The day someone pays you money for your product or service, you have a business (however, this doesn’t automatically imply you have a good business)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703296-3ADB-1639-8C05-21D84A54061C}"/>
              </a:ext>
            </a:extLst>
          </p:cNvPr>
          <p:cNvSpPr txBox="1"/>
          <p:nvPr/>
        </p:nvSpPr>
        <p:spPr>
          <a:xfrm>
            <a:off x="1789273" y="2805130"/>
            <a:ext cx="124264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enough customers</a:t>
            </a:r>
          </a:p>
          <a:p>
            <a:r>
              <a:rPr lang="en-US" sz="1100" dirty="0"/>
              <a:t>enough money</a:t>
            </a:r>
          </a:p>
          <a:p>
            <a:r>
              <a:rPr lang="en-US" sz="1100" dirty="0"/>
              <a:t>short time frame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FA646-9C38-47F7-ACFD-F45097580090}"/>
              </a:ext>
            </a:extLst>
          </p:cNvPr>
          <p:cNvSpPr txBox="1"/>
          <p:nvPr/>
        </p:nvSpPr>
        <p:spPr>
          <a:xfrm>
            <a:off x="677446" y="3483425"/>
            <a:ext cx="66319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Therefore, you will not start by building a product or hiring developers or recruiting salespeople.</a:t>
            </a:r>
          </a:p>
          <a:p>
            <a:r>
              <a:rPr lang="en-US" sz="1100" dirty="0"/>
              <a:t>Instead, you will take a customer-driven approach by finding an unmet need and building your business around it.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2CF0B8-99A2-D3CE-408A-D471E873FA55}"/>
              </a:ext>
            </a:extLst>
          </p:cNvPr>
          <p:cNvSpPr txBox="1"/>
          <p:nvPr/>
        </p:nvSpPr>
        <p:spPr>
          <a:xfrm>
            <a:off x="645645" y="3899839"/>
            <a:ext cx="6086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Creating an innovative product where no market currently exists is essential to the success of a startup.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8D7257-66E2-E1E9-7991-F873D999AA23}"/>
              </a:ext>
            </a:extLst>
          </p:cNvPr>
          <p:cNvSpPr txBox="1"/>
          <p:nvPr/>
        </p:nvSpPr>
        <p:spPr>
          <a:xfrm>
            <a:off x="645645" y="4161449"/>
            <a:ext cx="77059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By creating a new market, you will have a very high, if not dominant, market share that you can use as a basis for future expansion.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E9580E-9D49-3BB1-4958-019C62EF7760}"/>
              </a:ext>
            </a:extLst>
          </p:cNvPr>
          <p:cNvSpPr txBox="1"/>
          <p:nvPr/>
        </p:nvSpPr>
        <p:spPr>
          <a:xfrm>
            <a:off x="645645" y="4478916"/>
            <a:ext cx="65662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Being a “me-too” company in an existing market is a more difficult proposition given your limited resources.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F7F3B2-A408-C91E-30D9-D4D14E18FCD1}"/>
              </a:ext>
            </a:extLst>
          </p:cNvPr>
          <p:cNvSpPr txBox="1"/>
          <p:nvPr/>
        </p:nvSpPr>
        <p:spPr>
          <a:xfrm>
            <a:off x="677446" y="5581202"/>
            <a:ext cx="8961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The target customer is a group of potential customers who share many characteristics and who would all have similar reasons to buy a particular product.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400599-6334-C6A6-D125-B19263A00026}"/>
              </a:ext>
            </a:extLst>
          </p:cNvPr>
          <p:cNvSpPr txBox="1"/>
          <p:nvPr/>
        </p:nvSpPr>
        <p:spPr>
          <a:xfrm>
            <a:off x="1026098" y="5861551"/>
            <a:ext cx="12923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This requires focus.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3C4029-CE9F-7354-2D51-85A98C214FF2}"/>
              </a:ext>
            </a:extLst>
          </p:cNvPr>
          <p:cNvSpPr txBox="1"/>
          <p:nvPr/>
        </p:nvSpPr>
        <p:spPr>
          <a:xfrm>
            <a:off x="677446" y="6325797"/>
            <a:ext cx="90515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You must work hard to identify and understand customers through primary research, because relying on “educated assumptions” or “third-party analysis“ is guesswork at best when you’re creating new markets.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C2A0EF6-1F90-5CAA-74BC-B03D0DEFE224}"/>
              </a:ext>
            </a:extLst>
          </p:cNvPr>
          <p:cNvSpPr/>
          <p:nvPr/>
        </p:nvSpPr>
        <p:spPr>
          <a:xfrm rot="19705444">
            <a:off x="3848707" y="585130"/>
            <a:ext cx="340410" cy="84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7842086-5939-C4AB-4F54-3C162E969190}"/>
              </a:ext>
            </a:extLst>
          </p:cNvPr>
          <p:cNvSpPr/>
          <p:nvPr/>
        </p:nvSpPr>
        <p:spPr>
          <a:xfrm rot="1903802">
            <a:off x="5925794" y="1198380"/>
            <a:ext cx="340410" cy="84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Curved Right 20">
            <a:extLst>
              <a:ext uri="{FF2B5EF4-FFF2-40B4-BE49-F238E27FC236}">
                <a16:creationId xmlns:a16="http://schemas.microsoft.com/office/drawing/2014/main" id="{A6DB845B-6C8A-5531-8BE5-0605FAF87DA9}"/>
              </a:ext>
            </a:extLst>
          </p:cNvPr>
          <p:cNvSpPr/>
          <p:nvPr/>
        </p:nvSpPr>
        <p:spPr>
          <a:xfrm>
            <a:off x="283214" y="765577"/>
            <a:ext cx="193955" cy="75346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1F37D5-9188-AF07-5BFE-6691F68798EC}"/>
              </a:ext>
            </a:extLst>
          </p:cNvPr>
          <p:cNvSpPr txBox="1"/>
          <p:nvPr/>
        </p:nvSpPr>
        <p:spPr>
          <a:xfrm>
            <a:off x="645644" y="4976952"/>
            <a:ext cx="77588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While paying customers ultimately determine whether your product is successful, there are two common pitfalls you may encounter</a:t>
            </a:r>
          </a:p>
          <a:p>
            <a:r>
              <a:rPr lang="en-US" sz="1100" dirty="0"/>
              <a:t>If you do not focus on creating a new market: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0EEBA0-3A17-AF4A-C5C6-0180892D78B3}"/>
              </a:ext>
            </a:extLst>
          </p:cNvPr>
          <p:cNvSpPr txBox="1"/>
          <p:nvPr/>
        </p:nvSpPr>
        <p:spPr>
          <a:xfrm>
            <a:off x="3267745" y="2883751"/>
            <a:ext cx="1502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don’t run out of capital</a:t>
            </a:r>
          </a:p>
          <a:p>
            <a:r>
              <a:rPr lang="en-US" sz="1100" dirty="0"/>
              <a:t>become profitable</a:t>
            </a:r>
          </a:p>
        </p:txBody>
      </p:sp>
    </p:spTree>
    <p:extLst>
      <p:ext uri="{BB962C8B-B14F-4D97-AF65-F5344CB8AC3E}">
        <p14:creationId xmlns:p14="http://schemas.microsoft.com/office/powerpoint/2010/main" val="3952475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363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Aparajita</vt:lpstr>
      <vt:lpstr>Arial</vt:lpstr>
      <vt:lpstr>Calibri</vt:lpstr>
      <vt:lpstr>Calibri Light</vt:lpstr>
      <vt:lpstr>Office Theme</vt:lpstr>
      <vt:lpstr>Step 1 Market Segmentation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1 Market Segmentation</dc:title>
  <dc:creator>Nikhil Jathar</dc:creator>
  <cp:lastModifiedBy>Nikhil Jathar</cp:lastModifiedBy>
  <cp:revision>1</cp:revision>
  <dcterms:created xsi:type="dcterms:W3CDTF">2022-09-17T17:08:25Z</dcterms:created>
  <dcterms:modified xsi:type="dcterms:W3CDTF">2022-09-19T23:17:34Z</dcterms:modified>
</cp:coreProperties>
</file>