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FEED1-15FA-42F9-A4DA-3E881AB9A298}" v="3" dt="2023-03-31T22:02:05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" autoAdjust="0"/>
    <p:restoredTop sz="94660"/>
  </p:normalViewPr>
  <p:slideViewPr>
    <p:cSldViewPr>
      <p:cViewPr varScale="1">
        <p:scale>
          <a:sx n="160" d="100"/>
          <a:sy n="160" d="100"/>
        </p:scale>
        <p:origin x="41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554FEED1-15FA-42F9-A4DA-3E881AB9A298}"/>
    <pc:docChg chg="custSel modSld">
      <pc:chgData name="Nikhil Jathar" userId="7874bdcc0642262c" providerId="LiveId" clId="{554FEED1-15FA-42F9-A4DA-3E881AB9A298}" dt="2023-03-31T22:03:19.308" v="555" actId="20577"/>
      <pc:docMkLst>
        <pc:docMk/>
      </pc:docMkLst>
      <pc:sldChg chg="modSp mod">
        <pc:chgData name="Nikhil Jathar" userId="7874bdcc0642262c" providerId="LiveId" clId="{554FEED1-15FA-42F9-A4DA-3E881AB9A298}" dt="2023-03-31T21:51:26.269" v="71" actId="20577"/>
        <pc:sldMkLst>
          <pc:docMk/>
          <pc:sldMk cId="963383735" sldId="256"/>
        </pc:sldMkLst>
        <pc:spChg chg="mod">
          <ac:chgData name="Nikhil Jathar" userId="7874bdcc0642262c" providerId="LiveId" clId="{554FEED1-15FA-42F9-A4DA-3E881AB9A298}" dt="2023-03-31T21:51:05.641" v="27" actId="20577"/>
          <ac:spMkLst>
            <pc:docMk/>
            <pc:sldMk cId="963383735" sldId="256"/>
            <ac:spMk id="2" creationId="{00000000-0000-0000-0000-000000000000}"/>
          </ac:spMkLst>
        </pc:spChg>
        <pc:spChg chg="mod">
          <ac:chgData name="Nikhil Jathar" userId="7874bdcc0642262c" providerId="LiveId" clId="{554FEED1-15FA-42F9-A4DA-3E881AB9A298}" dt="2023-03-31T21:51:26.269" v="71" actId="20577"/>
          <ac:spMkLst>
            <pc:docMk/>
            <pc:sldMk cId="963383735" sldId="256"/>
            <ac:spMk id="3" creationId="{00000000-0000-0000-0000-000000000000}"/>
          </ac:spMkLst>
        </pc:spChg>
      </pc:sldChg>
      <pc:sldChg chg="addSp delSp modSp mod modClrScheme chgLayout">
        <pc:chgData name="Nikhil Jathar" userId="7874bdcc0642262c" providerId="LiveId" clId="{554FEED1-15FA-42F9-A4DA-3E881AB9A298}" dt="2023-03-31T22:03:19.308" v="555" actId="20577"/>
        <pc:sldMkLst>
          <pc:docMk/>
          <pc:sldMk cId="872488157" sldId="257"/>
        </pc:sldMkLst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2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3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4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5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6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7" creationId="{00000000-0000-0000-0000-000000000000}"/>
          </ac:spMkLst>
        </pc:spChg>
        <pc:spChg chg="add del mod">
          <ac:chgData name="Nikhil Jathar" userId="7874bdcc0642262c" providerId="LiveId" clId="{554FEED1-15FA-42F9-A4DA-3E881AB9A298}" dt="2023-03-31T21:55:15.410" v="76" actId="700"/>
          <ac:spMkLst>
            <pc:docMk/>
            <pc:sldMk cId="872488157" sldId="257"/>
            <ac:spMk id="8" creationId="{2AB06711-5A5D-1F52-2E4A-A34301CFC800}"/>
          </ac:spMkLst>
        </pc:spChg>
        <pc:spChg chg="add mod">
          <ac:chgData name="Nikhil Jathar" userId="7874bdcc0642262c" providerId="LiveId" clId="{554FEED1-15FA-42F9-A4DA-3E881AB9A298}" dt="2023-03-31T21:57:04.960" v="170" actId="2711"/>
          <ac:spMkLst>
            <pc:docMk/>
            <pc:sldMk cId="872488157" sldId="257"/>
            <ac:spMk id="9" creationId="{9B0FB9E0-7963-E880-64CB-E549CE4EEB69}"/>
          </ac:spMkLst>
        </pc:spChg>
        <pc:spChg chg="add mod">
          <ac:chgData name="Nikhil Jathar" userId="7874bdcc0642262c" providerId="LiveId" clId="{554FEED1-15FA-42F9-A4DA-3E881AB9A298}" dt="2023-03-31T22:02:04.548" v="434" actId="1076"/>
          <ac:spMkLst>
            <pc:docMk/>
            <pc:sldMk cId="872488157" sldId="257"/>
            <ac:spMk id="10" creationId="{DAC57BA3-9746-F441-EE2B-905898DAD42A}"/>
          </ac:spMkLst>
        </pc:spChg>
        <pc:spChg chg="add mod">
          <ac:chgData name="Nikhil Jathar" userId="7874bdcc0642262c" providerId="LiveId" clId="{554FEED1-15FA-42F9-A4DA-3E881AB9A298}" dt="2023-03-31T22:03:19.308" v="555" actId="20577"/>
          <ac:spMkLst>
            <pc:docMk/>
            <pc:sldMk cId="872488157" sldId="257"/>
            <ac:spMk id="11" creationId="{7FEF3B0F-A1C5-BD7A-DCF6-AD85B3A942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77E43-DE5E-4A14-8189-0665E9029B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8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00050" y="744174"/>
            <a:ext cx="8201025" cy="412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743076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63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6051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7538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9026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0513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1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3488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4976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6463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7951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5906" y="90487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061" y="1358778"/>
            <a:ext cx="9556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SQL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924" y="1613603"/>
            <a:ext cx="9877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smtClean="0">
                <a:solidFill>
                  <a:schemeClr val="bg1">
                    <a:lumMod val="50000"/>
                  </a:schemeClr>
                </a:solidFill>
              </a:rPr>
              <a:t>T-SQL (ETL)</a:t>
            </a:r>
            <a:endParaRPr lang="en-US" sz="13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925" y="2162733"/>
            <a:ext cx="526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chemeClr val="bg1">
                    <a:lumMod val="50000"/>
                  </a:schemeClr>
                </a:solidFill>
              </a:rPr>
              <a:t>SSRS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924" y="2391333"/>
            <a:ext cx="4794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1">
                    <a:lumMod val="50000"/>
                  </a:schemeClr>
                </a:solidFill>
              </a:rPr>
              <a:t>SSIS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061" y="2939901"/>
            <a:ext cx="7422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Tableau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061" y="3454251"/>
            <a:ext cx="282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4580" y="4795789"/>
            <a:ext cx="10263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Lightkeeper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9061" y="3997176"/>
            <a:ext cx="698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Python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2831" y="3690631"/>
            <a:ext cx="608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50"/>
              <a:t>Shiny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061" y="2654151"/>
            <a:ext cx="1333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Power BI (Excel)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815508" y="1411552"/>
            <a:ext cx="6763157" cy="17145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8093917" y="904871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........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3463740" y="4049951"/>
            <a:ext cx="5114925" cy="17145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625043" y="748545"/>
            <a:ext cx="4482" cy="4614026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1821112" y="1666378"/>
            <a:ext cx="5640407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Right Arrow 37"/>
          <p:cNvSpPr/>
          <p:nvPr/>
        </p:nvSpPr>
        <p:spPr>
          <a:xfrm>
            <a:off x="7476934" y="1993645"/>
            <a:ext cx="1101731" cy="57392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Right Arrow 38"/>
          <p:cNvSpPr/>
          <p:nvPr/>
        </p:nvSpPr>
        <p:spPr>
          <a:xfrm>
            <a:off x="1827274" y="2215508"/>
            <a:ext cx="5716526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Right Arrow 39"/>
          <p:cNvSpPr/>
          <p:nvPr/>
        </p:nvSpPr>
        <p:spPr>
          <a:xfrm>
            <a:off x="1827275" y="2444108"/>
            <a:ext cx="5545076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7206523" y="749286"/>
            <a:ext cx="17678" cy="46132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977966" y="2992676"/>
            <a:ext cx="1400174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3" name="Right Arrow 42"/>
          <p:cNvSpPr/>
          <p:nvPr/>
        </p:nvSpPr>
        <p:spPr>
          <a:xfrm>
            <a:off x="5581966" y="3051579"/>
            <a:ext cx="3000245" cy="5114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Right Arrow 43"/>
          <p:cNvSpPr/>
          <p:nvPr/>
        </p:nvSpPr>
        <p:spPr>
          <a:xfrm>
            <a:off x="2977966" y="3498763"/>
            <a:ext cx="4624668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Right Arrow 44"/>
          <p:cNvSpPr/>
          <p:nvPr/>
        </p:nvSpPr>
        <p:spPr>
          <a:xfrm>
            <a:off x="2977966" y="3743405"/>
            <a:ext cx="4624668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Right Arrow 45"/>
          <p:cNvSpPr/>
          <p:nvPr/>
        </p:nvSpPr>
        <p:spPr>
          <a:xfrm>
            <a:off x="2938003" y="2706926"/>
            <a:ext cx="691253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482831" y="4270574"/>
            <a:ext cx="17571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50"/>
              <a:t>Data Forum Thoughts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7476934" y="4323349"/>
            <a:ext cx="1086409" cy="171450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Right Arrow 50"/>
          <p:cNvSpPr/>
          <p:nvPr/>
        </p:nvSpPr>
        <p:spPr>
          <a:xfrm>
            <a:off x="5143499" y="4841400"/>
            <a:ext cx="3435166" cy="17145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2" name="TextBox 51"/>
          <p:cNvSpPr txBox="1"/>
          <p:nvPr/>
        </p:nvSpPr>
        <p:spPr>
          <a:xfrm>
            <a:off x="7003720" y="723900"/>
            <a:ext cx="30809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/>
              <a:t>Q2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0050" y="5180390"/>
            <a:ext cx="8201025" cy="7155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Benefits we will achieve by implementing this technology </a:t>
            </a:r>
            <a:r>
              <a:rPr lang="en-US" sz="1050" b="1" smtClean="0">
                <a:solidFill>
                  <a:schemeClr val="bg1"/>
                </a:solidFill>
              </a:rPr>
              <a:t>roadmap...</a:t>
            </a:r>
            <a:endParaRPr lang="en-US" sz="825" b="1">
              <a:solidFill>
                <a:schemeClr val="bg1"/>
              </a:solidFill>
            </a:endParaRPr>
          </a:p>
          <a:p>
            <a:pPr marL="85725" lvl="1" algn="ctr"/>
            <a:r>
              <a:rPr lang="en-US" sz="750" b="1">
                <a:solidFill>
                  <a:srgbClr val="FFFF00"/>
                </a:solidFill>
              </a:rPr>
              <a:t>Speed</a:t>
            </a:r>
            <a:r>
              <a:rPr lang="en-US" sz="750">
                <a:solidFill>
                  <a:schemeClr val="bg1"/>
                </a:solidFill>
              </a:rPr>
              <a:t> (code base significantly lighter, cleaner, uniform, and easier to debug and evolve)</a:t>
            </a:r>
          </a:p>
          <a:p>
            <a:pPr marL="85725" lvl="1" algn="ctr"/>
            <a:r>
              <a:rPr lang="en-US" sz="750" b="1">
                <a:solidFill>
                  <a:srgbClr val="FFFF00"/>
                </a:solidFill>
              </a:rPr>
              <a:t>Scope</a:t>
            </a:r>
            <a:r>
              <a:rPr lang="en-US" sz="750">
                <a:solidFill>
                  <a:schemeClr val="bg1"/>
                </a:solidFill>
              </a:rPr>
              <a:t> (commissions, focus lists, performance, target price history, time-series / cross-sectional analysis, and fundamental research)</a:t>
            </a:r>
          </a:p>
          <a:p>
            <a:pPr marL="85725" lvl="1" algn="ctr"/>
            <a:r>
              <a:rPr lang="en-US" sz="750" b="1">
                <a:solidFill>
                  <a:srgbClr val="FFFF00"/>
                </a:solidFill>
              </a:rPr>
              <a:t>Quality</a:t>
            </a:r>
            <a:r>
              <a:rPr lang="en-US" sz="750">
                <a:solidFill>
                  <a:schemeClr val="bg1"/>
                </a:solidFill>
              </a:rPr>
              <a:t> (significantly less time spent on reconciliation, homogeneity between reporting systems, truly autonomous reporting, enhanced push / pull communication)</a:t>
            </a:r>
          </a:p>
          <a:p>
            <a:pPr marL="85725" lvl="1" algn="ctr"/>
            <a:r>
              <a:rPr lang="en-US" sz="750" b="1">
                <a:solidFill>
                  <a:srgbClr val="FFFF00"/>
                </a:solidFill>
              </a:rPr>
              <a:t>Auditability</a:t>
            </a:r>
            <a:r>
              <a:rPr lang="en-US" sz="750">
                <a:solidFill>
                  <a:schemeClr val="bg1"/>
                </a:solidFill>
              </a:rPr>
              <a:t> (standardization and documentation)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1118" y="1862089"/>
            <a:ext cx="13708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smtClean="0">
                <a:solidFill>
                  <a:schemeClr val="bg1">
                    <a:lumMod val="50000"/>
                  </a:schemeClr>
                </a:solidFill>
              </a:rPr>
              <a:t>T-SQL (QUERIES)</a:t>
            </a:r>
            <a:endParaRPr lang="en-US" sz="13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815509" y="1939857"/>
            <a:ext cx="5661426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Rectangle 1"/>
          <p:cNvSpPr/>
          <p:nvPr/>
        </p:nvSpPr>
        <p:spPr>
          <a:xfrm>
            <a:off x="490286" y="1625710"/>
            <a:ext cx="8196514" cy="522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7277" y="3164422"/>
            <a:ext cx="7422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Tableau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2986182" y="3217197"/>
            <a:ext cx="1400174" cy="1714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6" name="Right Arrow 55"/>
          <p:cNvSpPr/>
          <p:nvPr/>
        </p:nvSpPr>
        <p:spPr>
          <a:xfrm>
            <a:off x="5590182" y="3276099"/>
            <a:ext cx="2034861" cy="45719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44580" y="2960696"/>
            <a:ext cx="8342220" cy="472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4325" y="4490989"/>
            <a:ext cx="17571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350" smtClean="0"/>
              <a:t>Dash by Plotly</a:t>
            </a:r>
            <a:endParaRPr lang="en-US" sz="1350"/>
          </a:p>
        </p:txBody>
      </p:sp>
      <p:sp>
        <p:nvSpPr>
          <p:cNvPr id="59" name="Right Arrow 58"/>
          <p:cNvSpPr/>
          <p:nvPr/>
        </p:nvSpPr>
        <p:spPr>
          <a:xfrm>
            <a:off x="7166085" y="4543764"/>
            <a:ext cx="1400803" cy="17145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486566" y="4279539"/>
            <a:ext cx="8200234" cy="472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533400"/>
            <a:ext cx="3657600" cy="3203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73033"/>
            <a:ext cx="24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Train ride in yesterday...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7279" y="1757321"/>
            <a:ext cx="4143954" cy="4744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1096" y="1638300"/>
            <a:ext cx="255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Train ride out yesterday...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9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133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Semiconductors</dc:title>
  <dc:creator>Nick Jathar</dc:creator>
  <cp:lastModifiedBy>Nick Jathar</cp:lastModifiedBy>
  <cp:revision>31</cp:revision>
  <cp:lastPrinted>2023-06-30T13:46:12Z</cp:lastPrinted>
  <dcterms:created xsi:type="dcterms:W3CDTF">2023-03-20T15:56:10Z</dcterms:created>
  <dcterms:modified xsi:type="dcterms:W3CDTF">2023-06-30T13:54:42Z</dcterms:modified>
</cp:coreProperties>
</file>