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54FEED1-15FA-42F9-A4DA-3E881AB9A298}" v="3" dt="2023-03-31T22:02:05.69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776" autoAdjust="0"/>
    <p:restoredTop sz="94660"/>
  </p:normalViewPr>
  <p:slideViewPr>
    <p:cSldViewPr>
      <p:cViewPr varScale="1">
        <p:scale>
          <a:sx n="160" d="100"/>
          <a:sy n="160" d="100"/>
        </p:scale>
        <p:origin x="3558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38100" cy="3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khil Jathar" userId="7874bdcc0642262c" providerId="LiveId" clId="{554FEED1-15FA-42F9-A4DA-3E881AB9A298}"/>
    <pc:docChg chg="custSel modSld">
      <pc:chgData name="Nikhil Jathar" userId="7874bdcc0642262c" providerId="LiveId" clId="{554FEED1-15FA-42F9-A4DA-3E881AB9A298}" dt="2023-03-31T22:03:19.308" v="555" actId="20577"/>
      <pc:docMkLst>
        <pc:docMk/>
      </pc:docMkLst>
      <pc:sldChg chg="modSp mod">
        <pc:chgData name="Nikhil Jathar" userId="7874bdcc0642262c" providerId="LiveId" clId="{554FEED1-15FA-42F9-A4DA-3E881AB9A298}" dt="2023-03-31T21:51:26.269" v="71" actId="20577"/>
        <pc:sldMkLst>
          <pc:docMk/>
          <pc:sldMk cId="963383735" sldId="256"/>
        </pc:sldMkLst>
        <pc:spChg chg="mod">
          <ac:chgData name="Nikhil Jathar" userId="7874bdcc0642262c" providerId="LiveId" clId="{554FEED1-15FA-42F9-A4DA-3E881AB9A298}" dt="2023-03-31T21:51:05.641" v="27" actId="20577"/>
          <ac:spMkLst>
            <pc:docMk/>
            <pc:sldMk cId="963383735" sldId="256"/>
            <ac:spMk id="2" creationId="{00000000-0000-0000-0000-000000000000}"/>
          </ac:spMkLst>
        </pc:spChg>
        <pc:spChg chg="mod">
          <ac:chgData name="Nikhil Jathar" userId="7874bdcc0642262c" providerId="LiveId" clId="{554FEED1-15FA-42F9-A4DA-3E881AB9A298}" dt="2023-03-31T21:51:26.269" v="71" actId="20577"/>
          <ac:spMkLst>
            <pc:docMk/>
            <pc:sldMk cId="963383735" sldId="256"/>
            <ac:spMk id="3" creationId="{00000000-0000-0000-0000-000000000000}"/>
          </ac:spMkLst>
        </pc:spChg>
      </pc:sldChg>
      <pc:sldChg chg="addSp delSp modSp mod modClrScheme chgLayout">
        <pc:chgData name="Nikhil Jathar" userId="7874bdcc0642262c" providerId="LiveId" clId="{554FEED1-15FA-42F9-A4DA-3E881AB9A298}" dt="2023-03-31T22:03:19.308" v="555" actId="20577"/>
        <pc:sldMkLst>
          <pc:docMk/>
          <pc:sldMk cId="872488157" sldId="257"/>
        </pc:sldMkLst>
        <pc:spChg chg="del">
          <ac:chgData name="Nikhil Jathar" userId="7874bdcc0642262c" providerId="LiveId" clId="{554FEED1-15FA-42F9-A4DA-3E881AB9A298}" dt="2023-03-31T21:54:40.710" v="72" actId="478"/>
          <ac:spMkLst>
            <pc:docMk/>
            <pc:sldMk cId="872488157" sldId="257"/>
            <ac:spMk id="2" creationId="{00000000-0000-0000-0000-000000000000}"/>
          </ac:spMkLst>
        </pc:spChg>
        <pc:spChg chg="del">
          <ac:chgData name="Nikhil Jathar" userId="7874bdcc0642262c" providerId="LiveId" clId="{554FEED1-15FA-42F9-A4DA-3E881AB9A298}" dt="2023-03-31T21:54:40.710" v="72" actId="478"/>
          <ac:spMkLst>
            <pc:docMk/>
            <pc:sldMk cId="872488157" sldId="257"/>
            <ac:spMk id="3" creationId="{00000000-0000-0000-0000-000000000000}"/>
          </ac:spMkLst>
        </pc:spChg>
        <pc:spChg chg="del">
          <ac:chgData name="Nikhil Jathar" userId="7874bdcc0642262c" providerId="LiveId" clId="{554FEED1-15FA-42F9-A4DA-3E881AB9A298}" dt="2023-03-31T21:54:40.710" v="72" actId="478"/>
          <ac:spMkLst>
            <pc:docMk/>
            <pc:sldMk cId="872488157" sldId="257"/>
            <ac:spMk id="4" creationId="{00000000-0000-0000-0000-000000000000}"/>
          </ac:spMkLst>
        </pc:spChg>
        <pc:spChg chg="del">
          <ac:chgData name="Nikhil Jathar" userId="7874bdcc0642262c" providerId="LiveId" clId="{554FEED1-15FA-42F9-A4DA-3E881AB9A298}" dt="2023-03-31T21:54:40.710" v="72" actId="478"/>
          <ac:spMkLst>
            <pc:docMk/>
            <pc:sldMk cId="872488157" sldId="257"/>
            <ac:spMk id="5" creationId="{00000000-0000-0000-0000-000000000000}"/>
          </ac:spMkLst>
        </pc:spChg>
        <pc:spChg chg="del">
          <ac:chgData name="Nikhil Jathar" userId="7874bdcc0642262c" providerId="LiveId" clId="{554FEED1-15FA-42F9-A4DA-3E881AB9A298}" dt="2023-03-31T21:54:40.710" v="72" actId="478"/>
          <ac:spMkLst>
            <pc:docMk/>
            <pc:sldMk cId="872488157" sldId="257"/>
            <ac:spMk id="6" creationId="{00000000-0000-0000-0000-000000000000}"/>
          </ac:spMkLst>
        </pc:spChg>
        <pc:spChg chg="del">
          <ac:chgData name="Nikhil Jathar" userId="7874bdcc0642262c" providerId="LiveId" clId="{554FEED1-15FA-42F9-A4DA-3E881AB9A298}" dt="2023-03-31T21:54:40.710" v="72" actId="478"/>
          <ac:spMkLst>
            <pc:docMk/>
            <pc:sldMk cId="872488157" sldId="257"/>
            <ac:spMk id="7" creationId="{00000000-0000-0000-0000-000000000000}"/>
          </ac:spMkLst>
        </pc:spChg>
        <pc:spChg chg="add del mod">
          <ac:chgData name="Nikhil Jathar" userId="7874bdcc0642262c" providerId="LiveId" clId="{554FEED1-15FA-42F9-A4DA-3E881AB9A298}" dt="2023-03-31T21:55:15.410" v="76" actId="700"/>
          <ac:spMkLst>
            <pc:docMk/>
            <pc:sldMk cId="872488157" sldId="257"/>
            <ac:spMk id="8" creationId="{2AB06711-5A5D-1F52-2E4A-A34301CFC800}"/>
          </ac:spMkLst>
        </pc:spChg>
        <pc:spChg chg="add mod">
          <ac:chgData name="Nikhil Jathar" userId="7874bdcc0642262c" providerId="LiveId" clId="{554FEED1-15FA-42F9-A4DA-3E881AB9A298}" dt="2023-03-31T21:57:04.960" v="170" actId="2711"/>
          <ac:spMkLst>
            <pc:docMk/>
            <pc:sldMk cId="872488157" sldId="257"/>
            <ac:spMk id="9" creationId="{9B0FB9E0-7963-E880-64CB-E549CE4EEB69}"/>
          </ac:spMkLst>
        </pc:spChg>
        <pc:spChg chg="add mod">
          <ac:chgData name="Nikhil Jathar" userId="7874bdcc0642262c" providerId="LiveId" clId="{554FEED1-15FA-42F9-A4DA-3E881AB9A298}" dt="2023-03-31T22:02:04.548" v="434" actId="1076"/>
          <ac:spMkLst>
            <pc:docMk/>
            <pc:sldMk cId="872488157" sldId="257"/>
            <ac:spMk id="10" creationId="{DAC57BA3-9746-F441-EE2B-905898DAD42A}"/>
          </ac:spMkLst>
        </pc:spChg>
        <pc:spChg chg="add mod">
          <ac:chgData name="Nikhil Jathar" userId="7874bdcc0642262c" providerId="LiveId" clId="{554FEED1-15FA-42F9-A4DA-3E881AB9A298}" dt="2023-03-31T22:03:19.308" v="555" actId="20577"/>
          <ac:spMkLst>
            <pc:docMk/>
            <pc:sldMk cId="872488157" sldId="257"/>
            <ac:spMk id="11" creationId="{7FEF3B0F-A1C5-BD7A-DCF6-AD85B3A942A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77E43-DE5E-4A14-8189-0665E9029B2D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424F2-00AC-47B8-B180-09541362D0C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5436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77E43-DE5E-4A14-8189-0665E9029B2D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424F2-00AC-47B8-B180-09541362D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938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77E43-DE5E-4A14-8189-0665E9029B2D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424F2-00AC-47B8-B180-09541362D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107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77E43-DE5E-4A14-8189-0665E9029B2D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424F2-00AC-47B8-B180-09541362D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521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77E43-DE5E-4A14-8189-0665E9029B2D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424F2-00AC-47B8-B180-09541362D0C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6061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77E43-DE5E-4A14-8189-0665E9029B2D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424F2-00AC-47B8-B180-09541362D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858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77E43-DE5E-4A14-8189-0665E9029B2D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424F2-00AC-47B8-B180-09541362D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219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77E43-DE5E-4A14-8189-0665E9029B2D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424F2-00AC-47B8-B180-09541362D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931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77E43-DE5E-4A14-8189-0665E9029B2D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424F2-00AC-47B8-B180-09541362D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657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CB77E43-DE5E-4A14-8189-0665E9029B2D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45424F2-00AC-47B8-B180-09541362D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597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77E43-DE5E-4A14-8189-0665E9029B2D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424F2-00AC-47B8-B180-09541362D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008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CB77E43-DE5E-4A14-8189-0665E9029B2D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45424F2-00AC-47B8-B180-09541362D0C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7565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b="1" smtClean="0"/>
              <a:t>Nick’ Guide to Good Database Design</a:t>
            </a:r>
            <a:endParaRPr 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963383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9B0FB9E0-7963-E880-64CB-E549CE4EEB69}"/>
              </a:ext>
            </a:extLst>
          </p:cNvPr>
          <p:cNvSpPr txBox="1">
            <a:spLocks/>
          </p:cNvSpPr>
          <p:nvPr/>
        </p:nvSpPr>
        <p:spPr>
          <a:xfrm>
            <a:off x="342900" y="342899"/>
            <a:ext cx="10058400" cy="30019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smtClean="0">
                <a:latin typeface="Aparajita" panose="02020603050405020304" pitchFamily="18" charset="0"/>
                <a:cs typeface="Aparajita" panose="02020603050405020304" pitchFamily="18" charset="0"/>
              </a:rPr>
              <a:t>Great Tips for Great Database Design</a:t>
            </a:r>
            <a:endParaRPr lang="en-US" sz="2000" b="1" dirty="0">
              <a:latin typeface="Aparajita" panose="02020603050405020304" pitchFamily="18" charset="0"/>
              <a:cs typeface="Aparajita" panose="02020603050405020304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AC57BA3-9746-F441-EE2B-905898DAD42A}"/>
              </a:ext>
            </a:extLst>
          </p:cNvPr>
          <p:cNvSpPr txBox="1">
            <a:spLocks/>
          </p:cNvSpPr>
          <p:nvPr/>
        </p:nvSpPr>
        <p:spPr>
          <a:xfrm>
            <a:off x="647700" y="761999"/>
            <a:ext cx="10058400" cy="30019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smtClean="0">
                <a:latin typeface="Aparajita" panose="02020603050405020304" pitchFamily="18" charset="0"/>
                <a:cs typeface="Aparajita" panose="02020603050405020304" pitchFamily="18" charset="0"/>
              </a:rPr>
              <a:t>Solid dimensions are happy dimensions</a:t>
            </a:r>
            <a:endParaRPr lang="en-US" sz="1400" dirty="0">
              <a:latin typeface="Aparajita" panose="02020603050405020304" pitchFamily="18" charset="0"/>
              <a:cs typeface="Aparajita" panose="02020603050405020304" pitchFamily="18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AC57BA3-9746-F441-EE2B-905898DAD42A}"/>
              </a:ext>
            </a:extLst>
          </p:cNvPr>
          <p:cNvSpPr txBox="1">
            <a:spLocks/>
          </p:cNvSpPr>
          <p:nvPr/>
        </p:nvSpPr>
        <p:spPr>
          <a:xfrm>
            <a:off x="914400" y="1062194"/>
            <a:ext cx="9791700" cy="69040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+mj-lt"/>
              <a:buAutoNum type="arabicParenR"/>
            </a:pPr>
            <a:r>
              <a:rPr lang="en-US" sz="1400" smtClean="0">
                <a:latin typeface="Aparajita" panose="02020603050405020304" pitchFamily="18" charset="0"/>
                <a:cs typeface="Aparajita" panose="02020603050405020304" pitchFamily="18" charset="0"/>
              </a:rPr>
              <a:t>Every dimension tab should have a primary key that is unique integers.</a:t>
            </a:r>
          </a:p>
          <a:p>
            <a:pPr marL="342900" indent="-342900">
              <a:buFont typeface="+mj-lt"/>
              <a:buAutoNum type="arabicParenR"/>
            </a:pPr>
            <a:r>
              <a:rPr lang="en-US" sz="1400" smtClean="0">
                <a:latin typeface="Aparajita" panose="02020603050405020304" pitchFamily="18" charset="0"/>
                <a:cs typeface="Aparajita" panose="02020603050405020304" pitchFamily="18" charset="0"/>
              </a:rPr>
              <a:t>Every dimension having a foreign key should alway have constraint check to the primary key that it references.</a:t>
            </a:r>
          </a:p>
          <a:p>
            <a:pPr marL="342900" indent="-342900">
              <a:buFont typeface="+mj-lt"/>
              <a:buAutoNum type="arabicParenR"/>
            </a:pPr>
            <a:r>
              <a:rPr lang="en-US" sz="1400" smtClean="0">
                <a:latin typeface="Aparajita" panose="02020603050405020304" pitchFamily="18" charset="0"/>
                <a:cs typeface="Aparajita" panose="02020603050405020304" pitchFamily="18" charset="0"/>
              </a:rPr>
              <a:t>Keep naming conventions consistent across all dimension tables.</a:t>
            </a:r>
          </a:p>
          <a:p>
            <a:pPr marL="342900" indent="-342900">
              <a:buFont typeface="+mj-lt"/>
              <a:buAutoNum type="arabicParenR"/>
            </a:pPr>
            <a:endParaRPr lang="en-US" sz="1400" dirty="0">
              <a:latin typeface="Aparajita" panose="02020603050405020304" pitchFamily="18" charset="0"/>
              <a:cs typeface="Aparajita" panose="02020603050405020304" pitchFamily="18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AC57BA3-9746-F441-EE2B-905898DAD42A}"/>
              </a:ext>
            </a:extLst>
          </p:cNvPr>
          <p:cNvSpPr txBox="1">
            <a:spLocks/>
          </p:cNvSpPr>
          <p:nvPr/>
        </p:nvSpPr>
        <p:spPr>
          <a:xfrm>
            <a:off x="647700" y="1752600"/>
            <a:ext cx="10058400" cy="30019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smtClean="0">
                <a:latin typeface="Aparajita" panose="02020603050405020304" pitchFamily="18" charset="0"/>
                <a:cs typeface="Aparajita" panose="02020603050405020304" pitchFamily="18" charset="0"/>
              </a:rPr>
              <a:t>Get your facts straight</a:t>
            </a:r>
            <a:endParaRPr lang="en-US" sz="1400" dirty="0">
              <a:latin typeface="Aparajita" panose="02020603050405020304" pitchFamily="18" charset="0"/>
              <a:cs typeface="Aparajita" panose="02020603050405020304" pitchFamily="18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AC57BA3-9746-F441-EE2B-905898DAD42A}"/>
              </a:ext>
            </a:extLst>
          </p:cNvPr>
          <p:cNvSpPr txBox="1">
            <a:spLocks/>
          </p:cNvSpPr>
          <p:nvPr/>
        </p:nvSpPr>
        <p:spPr>
          <a:xfrm>
            <a:off x="914400" y="2052795"/>
            <a:ext cx="9791700" cy="49990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+mj-lt"/>
              <a:buAutoNum type="arabicParenR"/>
            </a:pPr>
            <a:r>
              <a:rPr lang="en-US" sz="1400" smtClean="0">
                <a:latin typeface="Aparajita" panose="02020603050405020304" pitchFamily="18" charset="0"/>
                <a:cs typeface="Aparajita" panose="02020603050405020304" pitchFamily="18" charset="0"/>
              </a:rPr>
              <a:t>Always create a denormalized view of every fact table.</a:t>
            </a:r>
          </a:p>
          <a:p>
            <a:pPr marL="342900" indent="-342900">
              <a:buFont typeface="+mj-lt"/>
              <a:buAutoNum type="arabicParenR"/>
            </a:pPr>
            <a:r>
              <a:rPr lang="en-US" sz="1400" smtClean="0">
                <a:latin typeface="Aparajita" panose="02020603050405020304" pitchFamily="18" charset="0"/>
                <a:cs typeface="Aparajita" panose="02020603050405020304" pitchFamily="18" charset="0"/>
              </a:rPr>
              <a:t>Chronically QA your denormalized views against their associated fact tables.</a:t>
            </a:r>
          </a:p>
          <a:p>
            <a:pPr marL="342900" indent="-342900">
              <a:buFont typeface="+mj-lt"/>
              <a:buAutoNum type="arabicParenR"/>
            </a:pPr>
            <a:r>
              <a:rPr lang="en-US" sz="1400" smtClean="0">
                <a:latin typeface="Aparajita" panose="02020603050405020304" pitchFamily="18" charset="0"/>
                <a:cs typeface="Aparajita" panose="02020603050405020304" pitchFamily="18" charset="0"/>
              </a:rPr>
              <a:t>Keep denormalized column headers consistent across all denormalized views.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DAC57BA3-9746-F441-EE2B-905898DAD42A}"/>
              </a:ext>
            </a:extLst>
          </p:cNvPr>
          <p:cNvSpPr txBox="1">
            <a:spLocks/>
          </p:cNvSpPr>
          <p:nvPr/>
        </p:nvSpPr>
        <p:spPr>
          <a:xfrm>
            <a:off x="647700" y="3086100"/>
            <a:ext cx="10058400" cy="30019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smtClean="0">
                <a:latin typeface="Aparajita" panose="02020603050405020304" pitchFamily="18" charset="0"/>
                <a:cs typeface="Aparajita" panose="02020603050405020304" pitchFamily="18" charset="0"/>
              </a:rPr>
              <a:t>Don’t slow your roll</a:t>
            </a:r>
            <a:endParaRPr lang="en-US" sz="1400" dirty="0">
              <a:latin typeface="Aparajita" panose="02020603050405020304" pitchFamily="18" charset="0"/>
              <a:cs typeface="Aparajita" panose="02020603050405020304" pitchFamily="18" charset="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DAC57BA3-9746-F441-EE2B-905898DAD42A}"/>
              </a:ext>
            </a:extLst>
          </p:cNvPr>
          <p:cNvSpPr txBox="1">
            <a:spLocks/>
          </p:cNvSpPr>
          <p:nvPr/>
        </p:nvSpPr>
        <p:spPr>
          <a:xfrm>
            <a:off x="914400" y="3386295"/>
            <a:ext cx="9791700" cy="49990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+mj-lt"/>
              <a:buAutoNum type="arabicParenR"/>
            </a:pPr>
            <a:r>
              <a:rPr lang="en-US" sz="1400" smtClean="0">
                <a:latin typeface="Aparajita" panose="02020603050405020304" pitchFamily="18" charset="0"/>
                <a:cs typeface="Aparajita" panose="02020603050405020304" pitchFamily="18" charset="0"/>
              </a:rPr>
              <a:t>When you roll-up a denomalized view, chronically QA the roll-up against its associated denormalized view.</a:t>
            </a:r>
          </a:p>
        </p:txBody>
      </p:sp>
    </p:spTree>
    <p:extLst>
      <p:ext uri="{BB962C8B-B14F-4D97-AF65-F5344CB8AC3E}">
        <p14:creationId xmlns:p14="http://schemas.microsoft.com/office/powerpoint/2010/main" val="872488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5193499"/>
              </p:ext>
            </p:extLst>
          </p:nvPr>
        </p:nvGraphicFramePr>
        <p:xfrm>
          <a:off x="647700" y="719666"/>
          <a:ext cx="95123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2460">
                  <a:extLst>
                    <a:ext uri="{9D8B030D-6E8A-4147-A177-3AD203B41FA5}">
                      <a16:colId xmlns:a16="http://schemas.microsoft.com/office/drawing/2014/main" val="4013794270"/>
                    </a:ext>
                  </a:extLst>
                </a:gridCol>
                <a:gridCol w="1902460">
                  <a:extLst>
                    <a:ext uri="{9D8B030D-6E8A-4147-A177-3AD203B41FA5}">
                      <a16:colId xmlns:a16="http://schemas.microsoft.com/office/drawing/2014/main" val="2871556915"/>
                    </a:ext>
                  </a:extLst>
                </a:gridCol>
                <a:gridCol w="1902460">
                  <a:extLst>
                    <a:ext uri="{9D8B030D-6E8A-4147-A177-3AD203B41FA5}">
                      <a16:colId xmlns:a16="http://schemas.microsoft.com/office/drawing/2014/main" val="2030195085"/>
                    </a:ext>
                  </a:extLst>
                </a:gridCol>
                <a:gridCol w="1902460">
                  <a:extLst>
                    <a:ext uri="{9D8B030D-6E8A-4147-A177-3AD203B41FA5}">
                      <a16:colId xmlns:a16="http://schemas.microsoft.com/office/drawing/2014/main" val="4071172179"/>
                    </a:ext>
                  </a:extLst>
                </a:gridCol>
                <a:gridCol w="1902460">
                  <a:extLst>
                    <a:ext uri="{9D8B030D-6E8A-4147-A177-3AD203B41FA5}">
                      <a16:colId xmlns:a16="http://schemas.microsoft.com/office/drawing/2014/main" val="1793430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smtClean="0"/>
                        <a:t>Fact</a:t>
                      </a:r>
                      <a:r>
                        <a:rPr lang="en-US" sz="1200" baseline="0" smtClean="0"/>
                        <a:t> Table</a:t>
                      </a:r>
                      <a:endParaRPr 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/>
                        <a:t>Denormalized View (DV)</a:t>
                      </a:r>
                      <a:endParaRPr 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/>
                        <a:t>DV – QA</a:t>
                      </a:r>
                      <a:endParaRPr 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/>
                        <a:t>Roll-up</a:t>
                      </a:r>
                      <a:r>
                        <a:rPr lang="en-US" sz="1200" baseline="0" smtClean="0"/>
                        <a:t> (RU)</a:t>
                      </a:r>
                      <a:endParaRPr 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/>
                        <a:t>RU</a:t>
                      </a:r>
                      <a:r>
                        <a:rPr lang="en-US" sz="1200" baseline="0" smtClean="0"/>
                        <a:t> – QA</a:t>
                      </a:r>
                      <a:endParaRPr 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07021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smtClean="0"/>
                        <a:t>commission_allocations</a:t>
                      </a:r>
                      <a:endParaRPr 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/>
                        <a:t>YES</a:t>
                      </a:r>
                      <a:endParaRPr 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70208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smtClean="0"/>
                        <a:t>commission_votes</a:t>
                      </a:r>
                      <a:endParaRPr 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/>
                        <a:t>YES</a:t>
                      </a:r>
                      <a:endParaRPr 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76517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smtClean="0"/>
                        <a:t>equity_adjustments</a:t>
                      </a:r>
                      <a:endParaRPr 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06305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smtClean="0"/>
                        <a:t>holdings</a:t>
                      </a:r>
                      <a:endParaRPr 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/>
                        <a:t>YES</a:t>
                      </a:r>
                      <a:endParaRPr 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55156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smtClean="0"/>
                        <a:t>transactions</a:t>
                      </a:r>
                      <a:endParaRPr 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/>
                        <a:t>YES</a:t>
                      </a:r>
                      <a:endParaRPr 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15315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7504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1" y="228600"/>
            <a:ext cx="8991600" cy="322419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" y="3543300"/>
            <a:ext cx="11277600" cy="118246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648" y="4953000"/>
            <a:ext cx="11192852" cy="1043143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5905500" y="536934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/>
              <a:t>I'm looking to migrate our Shiny dashboard - written in R - to a pure Python -based solution with Dash as the dashboarding platform. Additionally, SQL Server will remain as the back-end data source with light-weight queries performing basic server-side business logic. I'm also wanting to deploy the dashboard for scalable company-wide use. We currently have about 10 users so Shiny solution, from a price-point perspective, suits our needs. However, my goal is to reduce and consolidate the technology footprint that currently drives reporting and data analytics at the fund.</a:t>
            </a:r>
          </a:p>
        </p:txBody>
      </p:sp>
    </p:spTree>
    <p:extLst>
      <p:ext uri="{BB962C8B-B14F-4D97-AF65-F5344CB8AC3E}">
        <p14:creationId xmlns:p14="http://schemas.microsoft.com/office/powerpoint/2010/main" val="22183349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1" y="228600"/>
            <a:ext cx="2997378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08466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5674</TotalTime>
  <Words>241</Words>
  <Application>Microsoft Office PowerPoint</Application>
  <PresentationFormat>Widescreen</PresentationFormat>
  <Paragraphs>27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Aparajita</vt:lpstr>
      <vt:lpstr>Calibri</vt:lpstr>
      <vt:lpstr>Calibri Light</vt:lpstr>
      <vt:lpstr>Retrospect</vt:lpstr>
      <vt:lpstr>Nick’ Guide to Good Database Design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Understanding Semiconductors</dc:title>
  <dc:creator>Nick Jathar</dc:creator>
  <cp:lastModifiedBy>Nick Jathar</cp:lastModifiedBy>
  <cp:revision>16</cp:revision>
  <dcterms:created xsi:type="dcterms:W3CDTF">2023-03-20T15:56:10Z</dcterms:created>
  <dcterms:modified xsi:type="dcterms:W3CDTF">2023-07-03T14:33:28Z</dcterms:modified>
</cp:coreProperties>
</file>