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13" r:id="rId3"/>
    <p:sldId id="327" r:id="rId4"/>
    <p:sldId id="328" r:id="rId5"/>
    <p:sldId id="329" r:id="rId6"/>
    <p:sldId id="330" r:id="rId7"/>
    <p:sldId id="331" r:id="rId8"/>
    <p:sldId id="332" r:id="rId9"/>
    <p:sldId id="333" r:id="rId10"/>
    <p:sldId id="334" r:id="rId11"/>
    <p:sldId id="335" r:id="rId12"/>
    <p:sldId id="336" r:id="rId13"/>
    <p:sldId id="337" r:id="rId14"/>
    <p:sldId id="338" r:id="rId15"/>
    <p:sldId id="339" r:id="rId16"/>
    <p:sldId id="340" r:id="rId17"/>
    <p:sldId id="341" r:id="rId18"/>
    <p:sldId id="342" r:id="rId19"/>
    <p:sldId id="343" r:id="rId20"/>
    <p:sldId id="344" r:id="rId21"/>
    <p:sldId id="345" r:id="rId22"/>
    <p:sldId id="346" r:id="rId23"/>
    <p:sldId id="347" r:id="rId24"/>
    <p:sldId id="348" r:id="rId25"/>
    <p:sldId id="349" r:id="rId26"/>
    <p:sldId id="350" r:id="rId27"/>
    <p:sldId id="351" r:id="rId28"/>
    <p:sldId id="352" r:id="rId29"/>
    <p:sldId id="353" r:id="rId30"/>
    <p:sldId id="354" r:id="rId31"/>
    <p:sldId id="355" r:id="rId32"/>
    <p:sldId id="356" r:id="rId33"/>
    <p:sldId id="357" r:id="rId34"/>
    <p:sldId id="359" r:id="rId35"/>
    <p:sldId id="360" r:id="rId36"/>
    <p:sldId id="361" r:id="rId37"/>
    <p:sldId id="279" r:id="rId38"/>
    <p:sldId id="296" r:id="rId39"/>
    <p:sldId id="297" r:id="rId40"/>
    <p:sldId id="298" r:id="rId41"/>
    <p:sldId id="299" r:id="rId42"/>
    <p:sldId id="300" r:id="rId43"/>
    <p:sldId id="303" r:id="rId44"/>
    <p:sldId id="304" r:id="rId45"/>
    <p:sldId id="305" r:id="rId46"/>
    <p:sldId id="306" r:id="rId47"/>
    <p:sldId id="307" r:id="rId48"/>
    <p:sldId id="308" r:id="rId49"/>
    <p:sldId id="309" r:id="rId50"/>
    <p:sldId id="310" r:id="rId51"/>
    <p:sldId id="278" r:id="rId52"/>
    <p:sldId id="280" r:id="rId53"/>
    <p:sldId id="282" r:id="rId54"/>
    <p:sldId id="283" r:id="rId55"/>
    <p:sldId id="284" r:id="rId56"/>
    <p:sldId id="285" r:id="rId57"/>
    <p:sldId id="286" r:id="rId58"/>
    <p:sldId id="287" r:id="rId59"/>
    <p:sldId id="288" r:id="rId60"/>
    <p:sldId id="290" r:id="rId61"/>
    <p:sldId id="291" r:id="rId62"/>
    <p:sldId id="292" r:id="rId63"/>
    <p:sldId id="293" r:id="rId64"/>
    <p:sldId id="358" r:id="rId65"/>
    <p:sldId id="294" r:id="rId66"/>
    <p:sldId id="257" r:id="rId67"/>
    <p:sldId id="258" r:id="rId68"/>
    <p:sldId id="259" r:id="rId69"/>
    <p:sldId id="260" r:id="rId70"/>
    <p:sldId id="263" r:id="rId71"/>
    <p:sldId id="261" r:id="rId72"/>
    <p:sldId id="264" r:id="rId73"/>
    <p:sldId id="265" r:id="rId74"/>
    <p:sldId id="266" r:id="rId75"/>
    <p:sldId id="267" r:id="rId76"/>
    <p:sldId id="268" r:id="rId77"/>
    <p:sldId id="269" r:id="rId78"/>
    <p:sldId id="270" r:id="rId79"/>
    <p:sldId id="271" r:id="rId80"/>
    <p:sldId id="272" r:id="rId81"/>
    <p:sldId id="273" r:id="rId82"/>
    <p:sldId id="274" r:id="rId83"/>
    <p:sldId id="275" r:id="rId84"/>
    <p:sldId id="276" r:id="rId85"/>
    <p:sldId id="277" r:id="rId86"/>
    <p:sldId id="301" r:id="rId87"/>
    <p:sldId id="302" r:id="rId88"/>
    <p:sldId id="311" r:id="rId89"/>
    <p:sldId id="312" r:id="rId90"/>
    <p:sldId id="316" r:id="rId91"/>
    <p:sldId id="317" r:id="rId92"/>
    <p:sldId id="318" r:id="rId93"/>
    <p:sldId id="319" r:id="rId94"/>
    <p:sldId id="320" r:id="rId95"/>
    <p:sldId id="321" r:id="rId96"/>
    <p:sldId id="322" r:id="rId97"/>
    <p:sldId id="323" r:id="rId98"/>
    <p:sldId id="324" r:id="rId99"/>
    <p:sldId id="325" r:id="rId100"/>
    <p:sldId id="326" r:id="rId10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BF65534-7DB3-4F8C-9A49-A0756868CB13}" v="4" dt="2022-09-05T03:53:37.44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3109" autoAdjust="0"/>
    <p:restoredTop sz="94660"/>
  </p:normalViewPr>
  <p:slideViewPr>
    <p:cSldViewPr snapToGrid="0">
      <p:cViewPr>
        <p:scale>
          <a:sx n="112" d="100"/>
          <a:sy n="112" d="100"/>
        </p:scale>
        <p:origin x="78" y="-408"/>
      </p:cViewPr>
      <p:guideLst/>
    </p:cSldViewPr>
  </p:slideViewPr>
  <p:notesTextViewPr>
    <p:cViewPr>
      <p:scale>
        <a:sx n="1" d="1"/>
        <a:sy n="1" d="1"/>
      </p:scale>
      <p:origin x="0" y="0"/>
    </p:cViewPr>
  </p:notesTextViewPr>
  <p:sorterViewPr>
    <p:cViewPr>
      <p:scale>
        <a:sx n="100" d="100"/>
        <a:sy n="100" d="100"/>
      </p:scale>
      <p:origin x="0" y="-1517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microsoft.com/office/2015/10/relationships/revisionInfo" Target="revisionInfo.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presProps" Target="pres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microsoft.com/office/2016/11/relationships/changesInfo" Target="changesInfos/changesInfo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khil Jathar" userId="7874bdcc0642262c" providerId="LiveId" clId="{F3DE316C-7E60-4E63-AA18-5BDFE2A04B3C}"/>
    <pc:docChg chg="custSel addSld modSld">
      <pc:chgData name="Nikhil Jathar" userId="7874bdcc0642262c" providerId="LiveId" clId="{F3DE316C-7E60-4E63-AA18-5BDFE2A04B3C}" dt="2022-08-22T04:46:24.677" v="6541" actId="20577"/>
      <pc:docMkLst>
        <pc:docMk/>
      </pc:docMkLst>
      <pc:sldChg chg="modSp mod">
        <pc:chgData name="Nikhil Jathar" userId="7874bdcc0642262c" providerId="LiveId" clId="{F3DE316C-7E60-4E63-AA18-5BDFE2A04B3C}" dt="2022-08-21T12:17:07.658" v="1118" actId="20577"/>
        <pc:sldMkLst>
          <pc:docMk/>
          <pc:sldMk cId="2377155146" sldId="290"/>
        </pc:sldMkLst>
        <pc:spChg chg="mod">
          <ac:chgData name="Nikhil Jathar" userId="7874bdcc0642262c" providerId="LiveId" clId="{F3DE316C-7E60-4E63-AA18-5BDFE2A04B3C}" dt="2022-08-21T12:17:07.658" v="1118" actId="20577"/>
          <ac:spMkLst>
            <pc:docMk/>
            <pc:sldMk cId="2377155146" sldId="290"/>
            <ac:spMk id="3" creationId="{8B48834E-ED2F-071B-4D30-6689823EFAF8}"/>
          </ac:spMkLst>
        </pc:spChg>
      </pc:sldChg>
      <pc:sldChg chg="modSp mod">
        <pc:chgData name="Nikhil Jathar" userId="7874bdcc0642262c" providerId="LiveId" clId="{F3DE316C-7E60-4E63-AA18-5BDFE2A04B3C}" dt="2022-08-21T21:32:22.617" v="2413" actId="20577"/>
        <pc:sldMkLst>
          <pc:docMk/>
          <pc:sldMk cId="1461041838" sldId="332"/>
        </pc:sldMkLst>
        <pc:spChg chg="mod">
          <ac:chgData name="Nikhil Jathar" userId="7874bdcc0642262c" providerId="LiveId" clId="{F3DE316C-7E60-4E63-AA18-5BDFE2A04B3C}" dt="2022-08-21T21:32:22.617" v="2413" actId="20577"/>
          <ac:spMkLst>
            <pc:docMk/>
            <pc:sldMk cId="1461041838" sldId="332"/>
            <ac:spMk id="3" creationId="{8B48834E-ED2F-071B-4D30-6689823EFAF8}"/>
          </ac:spMkLst>
        </pc:spChg>
      </pc:sldChg>
      <pc:sldChg chg="modSp add mod">
        <pc:chgData name="Nikhil Jathar" userId="7874bdcc0642262c" providerId="LiveId" clId="{F3DE316C-7E60-4E63-AA18-5BDFE2A04B3C}" dt="2022-08-21T21:42:17.387" v="3324" actId="20577"/>
        <pc:sldMkLst>
          <pc:docMk/>
          <pc:sldMk cId="4092226508" sldId="357"/>
        </pc:sldMkLst>
        <pc:spChg chg="mod">
          <ac:chgData name="Nikhil Jathar" userId="7874bdcc0642262c" providerId="LiveId" clId="{F3DE316C-7E60-4E63-AA18-5BDFE2A04B3C}" dt="2022-08-20T17:37:06.443" v="103" actId="20577"/>
          <ac:spMkLst>
            <pc:docMk/>
            <pc:sldMk cId="4092226508" sldId="357"/>
            <ac:spMk id="2" creationId="{4E387314-E293-DE87-3094-7FDF25A6360A}"/>
          </ac:spMkLst>
        </pc:spChg>
        <pc:spChg chg="mod">
          <ac:chgData name="Nikhil Jathar" userId="7874bdcc0642262c" providerId="LiveId" clId="{F3DE316C-7E60-4E63-AA18-5BDFE2A04B3C}" dt="2022-08-21T21:42:17.387" v="3324" actId="20577"/>
          <ac:spMkLst>
            <pc:docMk/>
            <pc:sldMk cId="4092226508" sldId="357"/>
            <ac:spMk id="3" creationId="{8B48834E-ED2F-071B-4D30-6689823EFAF8}"/>
          </ac:spMkLst>
        </pc:spChg>
      </pc:sldChg>
      <pc:sldChg chg="modSp add mod">
        <pc:chgData name="Nikhil Jathar" userId="7874bdcc0642262c" providerId="LiveId" clId="{F3DE316C-7E60-4E63-AA18-5BDFE2A04B3C}" dt="2022-08-21T15:10:26.081" v="1990" actId="20577"/>
        <pc:sldMkLst>
          <pc:docMk/>
          <pc:sldMk cId="3073678228" sldId="358"/>
        </pc:sldMkLst>
        <pc:spChg chg="mod">
          <ac:chgData name="Nikhil Jathar" userId="7874bdcc0642262c" providerId="LiveId" clId="{F3DE316C-7E60-4E63-AA18-5BDFE2A04B3C}" dt="2022-08-21T15:06:38.090" v="1130" actId="20577"/>
          <ac:spMkLst>
            <pc:docMk/>
            <pc:sldMk cId="3073678228" sldId="358"/>
            <ac:spMk id="2" creationId="{4E387314-E293-DE87-3094-7FDF25A6360A}"/>
          </ac:spMkLst>
        </pc:spChg>
        <pc:spChg chg="mod">
          <ac:chgData name="Nikhil Jathar" userId="7874bdcc0642262c" providerId="LiveId" clId="{F3DE316C-7E60-4E63-AA18-5BDFE2A04B3C}" dt="2022-08-21T15:10:26.081" v="1990" actId="20577"/>
          <ac:spMkLst>
            <pc:docMk/>
            <pc:sldMk cId="3073678228" sldId="358"/>
            <ac:spMk id="3" creationId="{8B48834E-ED2F-071B-4D30-6689823EFAF8}"/>
          </ac:spMkLst>
        </pc:spChg>
      </pc:sldChg>
      <pc:sldChg chg="modSp add mod">
        <pc:chgData name="Nikhil Jathar" userId="7874bdcc0642262c" providerId="LiveId" clId="{F3DE316C-7E60-4E63-AA18-5BDFE2A04B3C}" dt="2022-08-21T21:54:25.829" v="4898" actId="20577"/>
        <pc:sldMkLst>
          <pc:docMk/>
          <pc:sldMk cId="2690186783" sldId="359"/>
        </pc:sldMkLst>
        <pc:spChg chg="mod">
          <ac:chgData name="Nikhil Jathar" userId="7874bdcc0642262c" providerId="LiveId" clId="{F3DE316C-7E60-4E63-AA18-5BDFE2A04B3C}" dt="2022-08-21T21:44:55.398" v="3367" actId="20577"/>
          <ac:spMkLst>
            <pc:docMk/>
            <pc:sldMk cId="2690186783" sldId="359"/>
            <ac:spMk id="2" creationId="{4E387314-E293-DE87-3094-7FDF25A6360A}"/>
          </ac:spMkLst>
        </pc:spChg>
        <pc:spChg chg="mod">
          <ac:chgData name="Nikhil Jathar" userId="7874bdcc0642262c" providerId="LiveId" clId="{F3DE316C-7E60-4E63-AA18-5BDFE2A04B3C}" dt="2022-08-21T21:54:25.829" v="4898" actId="20577"/>
          <ac:spMkLst>
            <pc:docMk/>
            <pc:sldMk cId="2690186783" sldId="359"/>
            <ac:spMk id="3" creationId="{8B48834E-ED2F-071B-4D30-6689823EFAF8}"/>
          </ac:spMkLst>
        </pc:spChg>
      </pc:sldChg>
      <pc:sldChg chg="modSp add mod">
        <pc:chgData name="Nikhil Jathar" userId="7874bdcc0642262c" providerId="LiveId" clId="{F3DE316C-7E60-4E63-AA18-5BDFE2A04B3C}" dt="2022-08-22T04:46:24.677" v="6541" actId="20577"/>
        <pc:sldMkLst>
          <pc:docMk/>
          <pc:sldMk cId="3402297825" sldId="360"/>
        </pc:sldMkLst>
        <pc:spChg chg="mod">
          <ac:chgData name="Nikhil Jathar" userId="7874bdcc0642262c" providerId="LiveId" clId="{F3DE316C-7E60-4E63-AA18-5BDFE2A04B3C}" dt="2022-08-22T04:28:08.351" v="4927" actId="20577"/>
          <ac:spMkLst>
            <pc:docMk/>
            <pc:sldMk cId="3402297825" sldId="360"/>
            <ac:spMk id="2" creationId="{4E387314-E293-DE87-3094-7FDF25A6360A}"/>
          </ac:spMkLst>
        </pc:spChg>
        <pc:spChg chg="mod">
          <ac:chgData name="Nikhil Jathar" userId="7874bdcc0642262c" providerId="LiveId" clId="{F3DE316C-7E60-4E63-AA18-5BDFE2A04B3C}" dt="2022-08-22T04:46:24.677" v="6541" actId="20577"/>
          <ac:spMkLst>
            <pc:docMk/>
            <pc:sldMk cId="3402297825" sldId="360"/>
            <ac:spMk id="3" creationId="{8B48834E-ED2F-071B-4D30-6689823EFAF8}"/>
          </ac:spMkLst>
        </pc:spChg>
      </pc:sldChg>
    </pc:docChg>
  </pc:docChgLst>
  <pc:docChgLst>
    <pc:chgData name="Nikhil Jathar" userId="7874bdcc0642262c" providerId="LiveId" clId="{139EE0EA-D8DA-4F31-A4D1-4D32B2F404EA}"/>
    <pc:docChg chg="custSel addSld modSld">
      <pc:chgData name="Nikhil Jathar" userId="7874bdcc0642262c" providerId="LiveId" clId="{139EE0EA-D8DA-4F31-A4D1-4D32B2F404EA}" dt="2022-08-22T11:03:47.274" v="685" actId="27636"/>
      <pc:docMkLst>
        <pc:docMk/>
      </pc:docMkLst>
      <pc:sldChg chg="modSp add mod">
        <pc:chgData name="Nikhil Jathar" userId="7874bdcc0642262c" providerId="LiveId" clId="{139EE0EA-D8DA-4F31-A4D1-4D32B2F404EA}" dt="2022-08-22T11:03:47.274" v="685" actId="27636"/>
        <pc:sldMkLst>
          <pc:docMk/>
          <pc:sldMk cId="3720678958" sldId="361"/>
        </pc:sldMkLst>
        <pc:spChg chg="mod">
          <ac:chgData name="Nikhil Jathar" userId="7874bdcc0642262c" providerId="LiveId" clId="{139EE0EA-D8DA-4F31-A4D1-4D32B2F404EA}" dt="2022-08-22T10:58:21.312" v="20" actId="20577"/>
          <ac:spMkLst>
            <pc:docMk/>
            <pc:sldMk cId="3720678958" sldId="361"/>
            <ac:spMk id="2" creationId="{4E387314-E293-DE87-3094-7FDF25A6360A}"/>
          </ac:spMkLst>
        </pc:spChg>
        <pc:spChg chg="mod">
          <ac:chgData name="Nikhil Jathar" userId="7874bdcc0642262c" providerId="LiveId" clId="{139EE0EA-D8DA-4F31-A4D1-4D32B2F404EA}" dt="2022-08-22T11:03:47.274" v="685" actId="27636"/>
          <ac:spMkLst>
            <pc:docMk/>
            <pc:sldMk cId="3720678958" sldId="361"/>
            <ac:spMk id="3" creationId="{8B48834E-ED2F-071B-4D30-6689823EFAF8}"/>
          </ac:spMkLst>
        </pc:spChg>
      </pc:sldChg>
    </pc:docChg>
  </pc:docChgLst>
  <pc:docChgLst>
    <pc:chgData name="Nikhil Jathar" userId="7874bdcc0642262c" providerId="LiveId" clId="{BBF65534-7DB3-4F8C-9A49-A0756868CB13}"/>
    <pc:docChg chg="undo custSel modSld">
      <pc:chgData name="Nikhil Jathar" userId="7874bdcc0642262c" providerId="LiveId" clId="{BBF65534-7DB3-4F8C-9A49-A0756868CB13}" dt="2022-09-05T03:54:09.225" v="15" actId="20577"/>
      <pc:docMkLst>
        <pc:docMk/>
      </pc:docMkLst>
      <pc:sldChg chg="addSp delSp modSp mod">
        <pc:chgData name="Nikhil Jathar" userId="7874bdcc0642262c" providerId="LiveId" clId="{BBF65534-7DB3-4F8C-9A49-A0756868CB13}" dt="2022-09-05T03:54:09.225" v="15" actId="20577"/>
        <pc:sldMkLst>
          <pc:docMk/>
          <pc:sldMk cId="1185832424" sldId="328"/>
        </pc:sldMkLst>
        <pc:spChg chg="add del mod">
          <ac:chgData name="Nikhil Jathar" userId="7874bdcc0642262c" providerId="LiveId" clId="{BBF65534-7DB3-4F8C-9A49-A0756868CB13}" dt="2022-09-05T03:54:09.225" v="15" actId="20577"/>
          <ac:spMkLst>
            <pc:docMk/>
            <pc:sldMk cId="1185832424" sldId="328"/>
            <ac:spMk id="3" creationId="{8B48834E-ED2F-071B-4D30-6689823EFAF8}"/>
          </ac:spMkLst>
        </pc:spChg>
        <pc:spChg chg="add del mod">
          <ac:chgData name="Nikhil Jathar" userId="7874bdcc0642262c" providerId="LiveId" clId="{BBF65534-7DB3-4F8C-9A49-A0756868CB13}" dt="2022-09-05T03:53:37.447" v="3"/>
          <ac:spMkLst>
            <pc:docMk/>
            <pc:sldMk cId="1185832424" sldId="328"/>
            <ac:spMk id="5" creationId="{F31B5B0D-CC39-9930-4B6D-4799A4E8B925}"/>
          </ac:spMkLst>
        </pc:spChg>
        <pc:spChg chg="add del mod">
          <ac:chgData name="Nikhil Jathar" userId="7874bdcc0642262c" providerId="LiveId" clId="{BBF65534-7DB3-4F8C-9A49-A0756868CB13}" dt="2022-09-05T03:53:37.447" v="3"/>
          <ac:spMkLst>
            <pc:docMk/>
            <pc:sldMk cId="1185832424" sldId="328"/>
            <ac:spMk id="7" creationId="{9D08FDFF-22CD-22B9-1C80-242D61E7933D}"/>
          </ac:spMkLst>
        </pc:spChg>
        <pc:spChg chg="add del mod">
          <ac:chgData name="Nikhil Jathar" userId="7874bdcc0642262c" providerId="LiveId" clId="{BBF65534-7DB3-4F8C-9A49-A0756868CB13}" dt="2022-09-05T03:53:54.586" v="5" actId="478"/>
          <ac:spMkLst>
            <pc:docMk/>
            <pc:sldMk cId="1185832424" sldId="328"/>
            <ac:spMk id="9" creationId="{93C2C54D-265A-1500-8BAA-699B6BB9F987}"/>
          </ac:spMkLst>
        </pc:spChg>
        <pc:graphicFrameChg chg="add del mod">
          <ac:chgData name="Nikhil Jathar" userId="7874bdcc0642262c" providerId="LiveId" clId="{BBF65534-7DB3-4F8C-9A49-A0756868CB13}" dt="2022-09-05T03:53:37.447" v="3"/>
          <ac:graphicFrameMkLst>
            <pc:docMk/>
            <pc:sldMk cId="1185832424" sldId="328"/>
            <ac:graphicFrameMk id="6" creationId="{6F21F576-B535-5CA5-57DF-87C35DC76CCC}"/>
          </ac:graphicFrameMkLst>
        </pc:graphicFrame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C0A81-2483-A36B-C830-D98005DA409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C16D370-5035-46C7-C19E-4BA19DBD66D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CA1668B-AF83-20D2-4D05-192CC5CA0C69}"/>
              </a:ext>
            </a:extLst>
          </p:cNvPr>
          <p:cNvSpPr>
            <a:spLocks noGrp="1"/>
          </p:cNvSpPr>
          <p:nvPr>
            <p:ph type="dt" sz="half" idx="10"/>
          </p:nvPr>
        </p:nvSpPr>
        <p:spPr/>
        <p:txBody>
          <a:bodyPr/>
          <a:lstStyle/>
          <a:p>
            <a:fld id="{F0A5D373-B998-49C9-951B-CB45169DAC0F}" type="datetimeFigureOut">
              <a:rPr lang="en-US" smtClean="0"/>
              <a:t>9/4/2022</a:t>
            </a:fld>
            <a:endParaRPr lang="en-US"/>
          </a:p>
        </p:txBody>
      </p:sp>
      <p:sp>
        <p:nvSpPr>
          <p:cNvPr id="5" name="Footer Placeholder 4">
            <a:extLst>
              <a:ext uri="{FF2B5EF4-FFF2-40B4-BE49-F238E27FC236}">
                <a16:creationId xmlns:a16="http://schemas.microsoft.com/office/drawing/2014/main" id="{34278C89-EEB1-85DA-6BCD-0F9EEA087C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95AB32-EEE6-85FF-6C04-1840C804DFAE}"/>
              </a:ext>
            </a:extLst>
          </p:cNvPr>
          <p:cNvSpPr>
            <a:spLocks noGrp="1"/>
          </p:cNvSpPr>
          <p:nvPr>
            <p:ph type="sldNum" sz="quarter" idx="12"/>
          </p:nvPr>
        </p:nvSpPr>
        <p:spPr/>
        <p:txBody>
          <a:bodyPr/>
          <a:lstStyle/>
          <a:p>
            <a:fld id="{A273E6A1-07EB-476B-8EA1-13ECAC999E6E}" type="slidenum">
              <a:rPr lang="en-US" smtClean="0"/>
              <a:t>‹#›</a:t>
            </a:fld>
            <a:endParaRPr lang="en-US"/>
          </a:p>
        </p:txBody>
      </p:sp>
    </p:spTree>
    <p:extLst>
      <p:ext uri="{BB962C8B-B14F-4D97-AF65-F5344CB8AC3E}">
        <p14:creationId xmlns:p14="http://schemas.microsoft.com/office/powerpoint/2010/main" val="10979357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AB5F3-5404-2C59-BA49-8A60CD8C0BD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0D0ED3F-EC70-A5AE-9EC8-7243983020E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697C1A-8366-9FB2-3A34-AC76399FFDD7}"/>
              </a:ext>
            </a:extLst>
          </p:cNvPr>
          <p:cNvSpPr>
            <a:spLocks noGrp="1"/>
          </p:cNvSpPr>
          <p:nvPr>
            <p:ph type="dt" sz="half" idx="10"/>
          </p:nvPr>
        </p:nvSpPr>
        <p:spPr/>
        <p:txBody>
          <a:bodyPr/>
          <a:lstStyle/>
          <a:p>
            <a:fld id="{F0A5D373-B998-49C9-951B-CB45169DAC0F}" type="datetimeFigureOut">
              <a:rPr lang="en-US" smtClean="0"/>
              <a:t>9/4/2022</a:t>
            </a:fld>
            <a:endParaRPr lang="en-US"/>
          </a:p>
        </p:txBody>
      </p:sp>
      <p:sp>
        <p:nvSpPr>
          <p:cNvPr id="5" name="Footer Placeholder 4">
            <a:extLst>
              <a:ext uri="{FF2B5EF4-FFF2-40B4-BE49-F238E27FC236}">
                <a16:creationId xmlns:a16="http://schemas.microsoft.com/office/drawing/2014/main" id="{F47BA3A0-DF23-A87E-C96F-0B1429DC93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B47893-87A2-553E-826A-CD2C59F5E15C}"/>
              </a:ext>
            </a:extLst>
          </p:cNvPr>
          <p:cNvSpPr>
            <a:spLocks noGrp="1"/>
          </p:cNvSpPr>
          <p:nvPr>
            <p:ph type="sldNum" sz="quarter" idx="12"/>
          </p:nvPr>
        </p:nvSpPr>
        <p:spPr/>
        <p:txBody>
          <a:bodyPr/>
          <a:lstStyle/>
          <a:p>
            <a:fld id="{A273E6A1-07EB-476B-8EA1-13ECAC999E6E}" type="slidenum">
              <a:rPr lang="en-US" smtClean="0"/>
              <a:t>‹#›</a:t>
            </a:fld>
            <a:endParaRPr lang="en-US"/>
          </a:p>
        </p:txBody>
      </p:sp>
    </p:spTree>
    <p:extLst>
      <p:ext uri="{BB962C8B-B14F-4D97-AF65-F5344CB8AC3E}">
        <p14:creationId xmlns:p14="http://schemas.microsoft.com/office/powerpoint/2010/main" val="24217342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69B4C97-F473-89F4-21DB-9E397F87EF6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F53CE21-5804-A312-97B4-D4FBB0BF787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ADAD98-6866-23C5-A5A8-28A5AB964CBF}"/>
              </a:ext>
            </a:extLst>
          </p:cNvPr>
          <p:cNvSpPr>
            <a:spLocks noGrp="1"/>
          </p:cNvSpPr>
          <p:nvPr>
            <p:ph type="dt" sz="half" idx="10"/>
          </p:nvPr>
        </p:nvSpPr>
        <p:spPr/>
        <p:txBody>
          <a:bodyPr/>
          <a:lstStyle/>
          <a:p>
            <a:fld id="{F0A5D373-B998-49C9-951B-CB45169DAC0F}" type="datetimeFigureOut">
              <a:rPr lang="en-US" smtClean="0"/>
              <a:t>9/4/2022</a:t>
            </a:fld>
            <a:endParaRPr lang="en-US"/>
          </a:p>
        </p:txBody>
      </p:sp>
      <p:sp>
        <p:nvSpPr>
          <p:cNvPr id="5" name="Footer Placeholder 4">
            <a:extLst>
              <a:ext uri="{FF2B5EF4-FFF2-40B4-BE49-F238E27FC236}">
                <a16:creationId xmlns:a16="http://schemas.microsoft.com/office/drawing/2014/main" id="{EBE5BFEC-0A11-FF72-645A-E86B4CA95B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547900F-671E-672D-8631-EAEB0E060E3B}"/>
              </a:ext>
            </a:extLst>
          </p:cNvPr>
          <p:cNvSpPr>
            <a:spLocks noGrp="1"/>
          </p:cNvSpPr>
          <p:nvPr>
            <p:ph type="sldNum" sz="quarter" idx="12"/>
          </p:nvPr>
        </p:nvSpPr>
        <p:spPr/>
        <p:txBody>
          <a:bodyPr/>
          <a:lstStyle/>
          <a:p>
            <a:fld id="{A273E6A1-07EB-476B-8EA1-13ECAC999E6E}" type="slidenum">
              <a:rPr lang="en-US" smtClean="0"/>
              <a:t>‹#›</a:t>
            </a:fld>
            <a:endParaRPr lang="en-US"/>
          </a:p>
        </p:txBody>
      </p:sp>
    </p:spTree>
    <p:extLst>
      <p:ext uri="{BB962C8B-B14F-4D97-AF65-F5344CB8AC3E}">
        <p14:creationId xmlns:p14="http://schemas.microsoft.com/office/powerpoint/2010/main" val="29384877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F096F0-DEC2-FE90-A859-40491B629E3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62EF764-CD6D-BD5F-E20C-66E72D74CBD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690F5A-8430-9C02-6168-4C7AA23E145D}"/>
              </a:ext>
            </a:extLst>
          </p:cNvPr>
          <p:cNvSpPr>
            <a:spLocks noGrp="1"/>
          </p:cNvSpPr>
          <p:nvPr>
            <p:ph type="dt" sz="half" idx="10"/>
          </p:nvPr>
        </p:nvSpPr>
        <p:spPr/>
        <p:txBody>
          <a:bodyPr/>
          <a:lstStyle/>
          <a:p>
            <a:fld id="{F0A5D373-B998-49C9-951B-CB45169DAC0F}" type="datetimeFigureOut">
              <a:rPr lang="en-US" smtClean="0"/>
              <a:t>9/4/2022</a:t>
            </a:fld>
            <a:endParaRPr lang="en-US"/>
          </a:p>
        </p:txBody>
      </p:sp>
      <p:sp>
        <p:nvSpPr>
          <p:cNvPr id="5" name="Footer Placeholder 4">
            <a:extLst>
              <a:ext uri="{FF2B5EF4-FFF2-40B4-BE49-F238E27FC236}">
                <a16:creationId xmlns:a16="http://schemas.microsoft.com/office/drawing/2014/main" id="{A299F7F1-EF8D-7275-3AF3-FEED05216C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92D56A-EC01-6731-9952-8635A20B4E27}"/>
              </a:ext>
            </a:extLst>
          </p:cNvPr>
          <p:cNvSpPr>
            <a:spLocks noGrp="1"/>
          </p:cNvSpPr>
          <p:nvPr>
            <p:ph type="sldNum" sz="quarter" idx="12"/>
          </p:nvPr>
        </p:nvSpPr>
        <p:spPr/>
        <p:txBody>
          <a:bodyPr/>
          <a:lstStyle/>
          <a:p>
            <a:fld id="{A273E6A1-07EB-476B-8EA1-13ECAC999E6E}" type="slidenum">
              <a:rPr lang="en-US" smtClean="0"/>
              <a:t>‹#›</a:t>
            </a:fld>
            <a:endParaRPr lang="en-US"/>
          </a:p>
        </p:txBody>
      </p:sp>
    </p:spTree>
    <p:extLst>
      <p:ext uri="{BB962C8B-B14F-4D97-AF65-F5344CB8AC3E}">
        <p14:creationId xmlns:p14="http://schemas.microsoft.com/office/powerpoint/2010/main" val="26585270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7620F-83DA-D722-94ED-3D93CF03310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DD57E69-F494-E187-EA2E-05B10144011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AE5B388-4B5C-C00D-2D23-4921D4669085}"/>
              </a:ext>
            </a:extLst>
          </p:cNvPr>
          <p:cNvSpPr>
            <a:spLocks noGrp="1"/>
          </p:cNvSpPr>
          <p:nvPr>
            <p:ph type="dt" sz="half" idx="10"/>
          </p:nvPr>
        </p:nvSpPr>
        <p:spPr/>
        <p:txBody>
          <a:bodyPr/>
          <a:lstStyle/>
          <a:p>
            <a:fld id="{F0A5D373-B998-49C9-951B-CB45169DAC0F}" type="datetimeFigureOut">
              <a:rPr lang="en-US" smtClean="0"/>
              <a:t>9/4/2022</a:t>
            </a:fld>
            <a:endParaRPr lang="en-US"/>
          </a:p>
        </p:txBody>
      </p:sp>
      <p:sp>
        <p:nvSpPr>
          <p:cNvPr id="5" name="Footer Placeholder 4">
            <a:extLst>
              <a:ext uri="{FF2B5EF4-FFF2-40B4-BE49-F238E27FC236}">
                <a16:creationId xmlns:a16="http://schemas.microsoft.com/office/drawing/2014/main" id="{C95BAC6B-F3C8-C555-0F85-FE36775A6D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DDC6AE-778D-0574-C1FC-43E191227762}"/>
              </a:ext>
            </a:extLst>
          </p:cNvPr>
          <p:cNvSpPr>
            <a:spLocks noGrp="1"/>
          </p:cNvSpPr>
          <p:nvPr>
            <p:ph type="sldNum" sz="quarter" idx="12"/>
          </p:nvPr>
        </p:nvSpPr>
        <p:spPr/>
        <p:txBody>
          <a:bodyPr/>
          <a:lstStyle/>
          <a:p>
            <a:fld id="{A273E6A1-07EB-476B-8EA1-13ECAC999E6E}" type="slidenum">
              <a:rPr lang="en-US" smtClean="0"/>
              <a:t>‹#›</a:t>
            </a:fld>
            <a:endParaRPr lang="en-US"/>
          </a:p>
        </p:txBody>
      </p:sp>
    </p:spTree>
    <p:extLst>
      <p:ext uri="{BB962C8B-B14F-4D97-AF65-F5344CB8AC3E}">
        <p14:creationId xmlns:p14="http://schemas.microsoft.com/office/powerpoint/2010/main" val="16555351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F8AD0-CCBA-6A08-405E-AE54DCE8001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3D5B957-E5CF-3708-D2AE-D2BFDF33F64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3241B15-CBD3-212C-8C2F-66884785DEB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2856273-229F-2564-408B-6332CC6E3571}"/>
              </a:ext>
            </a:extLst>
          </p:cNvPr>
          <p:cNvSpPr>
            <a:spLocks noGrp="1"/>
          </p:cNvSpPr>
          <p:nvPr>
            <p:ph type="dt" sz="half" idx="10"/>
          </p:nvPr>
        </p:nvSpPr>
        <p:spPr/>
        <p:txBody>
          <a:bodyPr/>
          <a:lstStyle/>
          <a:p>
            <a:fld id="{F0A5D373-B998-49C9-951B-CB45169DAC0F}" type="datetimeFigureOut">
              <a:rPr lang="en-US" smtClean="0"/>
              <a:t>9/4/2022</a:t>
            </a:fld>
            <a:endParaRPr lang="en-US"/>
          </a:p>
        </p:txBody>
      </p:sp>
      <p:sp>
        <p:nvSpPr>
          <p:cNvPr id="6" name="Footer Placeholder 5">
            <a:extLst>
              <a:ext uri="{FF2B5EF4-FFF2-40B4-BE49-F238E27FC236}">
                <a16:creationId xmlns:a16="http://schemas.microsoft.com/office/drawing/2014/main" id="{1C074BAB-270E-D436-8804-CCE83FF0E4C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E7C38C8-89EB-B2C6-8D15-F7F04336EA06}"/>
              </a:ext>
            </a:extLst>
          </p:cNvPr>
          <p:cNvSpPr>
            <a:spLocks noGrp="1"/>
          </p:cNvSpPr>
          <p:nvPr>
            <p:ph type="sldNum" sz="quarter" idx="12"/>
          </p:nvPr>
        </p:nvSpPr>
        <p:spPr/>
        <p:txBody>
          <a:bodyPr/>
          <a:lstStyle/>
          <a:p>
            <a:fld id="{A273E6A1-07EB-476B-8EA1-13ECAC999E6E}" type="slidenum">
              <a:rPr lang="en-US" smtClean="0"/>
              <a:t>‹#›</a:t>
            </a:fld>
            <a:endParaRPr lang="en-US"/>
          </a:p>
        </p:txBody>
      </p:sp>
    </p:spTree>
    <p:extLst>
      <p:ext uri="{BB962C8B-B14F-4D97-AF65-F5344CB8AC3E}">
        <p14:creationId xmlns:p14="http://schemas.microsoft.com/office/powerpoint/2010/main" val="10272712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A3396-6833-91A6-1BE5-B7B4DC83EE4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A572055-4A61-19F1-8452-97F067A51FF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574BFB-DFC2-ECE7-DECA-58EEA5013DF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5F4671D-640D-DF0F-866F-C0305C93FA8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DF8192B-F869-2F7E-3BB9-EE81B1936A4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2F8D2F0-D2B7-AC5E-B8ED-C159E17BC4E8}"/>
              </a:ext>
            </a:extLst>
          </p:cNvPr>
          <p:cNvSpPr>
            <a:spLocks noGrp="1"/>
          </p:cNvSpPr>
          <p:nvPr>
            <p:ph type="dt" sz="half" idx="10"/>
          </p:nvPr>
        </p:nvSpPr>
        <p:spPr/>
        <p:txBody>
          <a:bodyPr/>
          <a:lstStyle/>
          <a:p>
            <a:fld id="{F0A5D373-B998-49C9-951B-CB45169DAC0F}" type="datetimeFigureOut">
              <a:rPr lang="en-US" smtClean="0"/>
              <a:t>9/4/2022</a:t>
            </a:fld>
            <a:endParaRPr lang="en-US"/>
          </a:p>
        </p:txBody>
      </p:sp>
      <p:sp>
        <p:nvSpPr>
          <p:cNvPr id="8" name="Footer Placeholder 7">
            <a:extLst>
              <a:ext uri="{FF2B5EF4-FFF2-40B4-BE49-F238E27FC236}">
                <a16:creationId xmlns:a16="http://schemas.microsoft.com/office/drawing/2014/main" id="{F7887595-B8D2-4519-5091-17A86D5FDB5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149B24D-A5DD-6CC5-6464-F989A9A67FBC}"/>
              </a:ext>
            </a:extLst>
          </p:cNvPr>
          <p:cNvSpPr>
            <a:spLocks noGrp="1"/>
          </p:cNvSpPr>
          <p:nvPr>
            <p:ph type="sldNum" sz="quarter" idx="12"/>
          </p:nvPr>
        </p:nvSpPr>
        <p:spPr/>
        <p:txBody>
          <a:bodyPr/>
          <a:lstStyle/>
          <a:p>
            <a:fld id="{A273E6A1-07EB-476B-8EA1-13ECAC999E6E}" type="slidenum">
              <a:rPr lang="en-US" smtClean="0"/>
              <a:t>‹#›</a:t>
            </a:fld>
            <a:endParaRPr lang="en-US"/>
          </a:p>
        </p:txBody>
      </p:sp>
    </p:spTree>
    <p:extLst>
      <p:ext uri="{BB962C8B-B14F-4D97-AF65-F5344CB8AC3E}">
        <p14:creationId xmlns:p14="http://schemas.microsoft.com/office/powerpoint/2010/main" val="30565049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D5E36B-E7BE-E9B4-6CA3-B36B2146F85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407D88E-E321-C0EF-7231-B34B3C666D8E}"/>
              </a:ext>
            </a:extLst>
          </p:cNvPr>
          <p:cNvSpPr>
            <a:spLocks noGrp="1"/>
          </p:cNvSpPr>
          <p:nvPr>
            <p:ph type="dt" sz="half" idx="10"/>
          </p:nvPr>
        </p:nvSpPr>
        <p:spPr/>
        <p:txBody>
          <a:bodyPr/>
          <a:lstStyle/>
          <a:p>
            <a:fld id="{F0A5D373-B998-49C9-951B-CB45169DAC0F}" type="datetimeFigureOut">
              <a:rPr lang="en-US" smtClean="0"/>
              <a:t>9/4/2022</a:t>
            </a:fld>
            <a:endParaRPr lang="en-US"/>
          </a:p>
        </p:txBody>
      </p:sp>
      <p:sp>
        <p:nvSpPr>
          <p:cNvPr id="4" name="Footer Placeholder 3">
            <a:extLst>
              <a:ext uri="{FF2B5EF4-FFF2-40B4-BE49-F238E27FC236}">
                <a16:creationId xmlns:a16="http://schemas.microsoft.com/office/drawing/2014/main" id="{D416769A-EFEE-52AC-1111-0BCE06794C3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82583B6-7EBA-975A-1715-434081D2CF00}"/>
              </a:ext>
            </a:extLst>
          </p:cNvPr>
          <p:cNvSpPr>
            <a:spLocks noGrp="1"/>
          </p:cNvSpPr>
          <p:nvPr>
            <p:ph type="sldNum" sz="quarter" idx="12"/>
          </p:nvPr>
        </p:nvSpPr>
        <p:spPr/>
        <p:txBody>
          <a:bodyPr/>
          <a:lstStyle/>
          <a:p>
            <a:fld id="{A273E6A1-07EB-476B-8EA1-13ECAC999E6E}" type="slidenum">
              <a:rPr lang="en-US" smtClean="0"/>
              <a:t>‹#›</a:t>
            </a:fld>
            <a:endParaRPr lang="en-US"/>
          </a:p>
        </p:txBody>
      </p:sp>
    </p:spTree>
    <p:extLst>
      <p:ext uri="{BB962C8B-B14F-4D97-AF65-F5344CB8AC3E}">
        <p14:creationId xmlns:p14="http://schemas.microsoft.com/office/powerpoint/2010/main" val="28941892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FBE5F11-3C87-B5C7-B501-A5C6BA0BC5E5}"/>
              </a:ext>
            </a:extLst>
          </p:cNvPr>
          <p:cNvSpPr>
            <a:spLocks noGrp="1"/>
          </p:cNvSpPr>
          <p:nvPr>
            <p:ph type="dt" sz="half" idx="10"/>
          </p:nvPr>
        </p:nvSpPr>
        <p:spPr/>
        <p:txBody>
          <a:bodyPr/>
          <a:lstStyle/>
          <a:p>
            <a:fld id="{F0A5D373-B998-49C9-951B-CB45169DAC0F}" type="datetimeFigureOut">
              <a:rPr lang="en-US" smtClean="0"/>
              <a:t>9/4/2022</a:t>
            </a:fld>
            <a:endParaRPr lang="en-US"/>
          </a:p>
        </p:txBody>
      </p:sp>
      <p:sp>
        <p:nvSpPr>
          <p:cNvPr id="3" name="Footer Placeholder 2">
            <a:extLst>
              <a:ext uri="{FF2B5EF4-FFF2-40B4-BE49-F238E27FC236}">
                <a16:creationId xmlns:a16="http://schemas.microsoft.com/office/drawing/2014/main" id="{FACF812F-35BB-7575-6E7C-E110655CA35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DEC6467-8D80-2004-73FB-E3321E1CA14F}"/>
              </a:ext>
            </a:extLst>
          </p:cNvPr>
          <p:cNvSpPr>
            <a:spLocks noGrp="1"/>
          </p:cNvSpPr>
          <p:nvPr>
            <p:ph type="sldNum" sz="quarter" idx="12"/>
          </p:nvPr>
        </p:nvSpPr>
        <p:spPr/>
        <p:txBody>
          <a:bodyPr/>
          <a:lstStyle/>
          <a:p>
            <a:fld id="{A273E6A1-07EB-476B-8EA1-13ECAC999E6E}" type="slidenum">
              <a:rPr lang="en-US" smtClean="0"/>
              <a:t>‹#›</a:t>
            </a:fld>
            <a:endParaRPr lang="en-US"/>
          </a:p>
        </p:txBody>
      </p:sp>
    </p:spTree>
    <p:extLst>
      <p:ext uri="{BB962C8B-B14F-4D97-AF65-F5344CB8AC3E}">
        <p14:creationId xmlns:p14="http://schemas.microsoft.com/office/powerpoint/2010/main" val="25365269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169A95-D13E-A999-4B84-19BCA7C52C0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F03023E-6A7D-2075-8D8F-A16639DAEB9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1275971-DE1D-99DF-E445-687E481728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86201CB-0269-F99E-5013-04104CE69FDE}"/>
              </a:ext>
            </a:extLst>
          </p:cNvPr>
          <p:cNvSpPr>
            <a:spLocks noGrp="1"/>
          </p:cNvSpPr>
          <p:nvPr>
            <p:ph type="dt" sz="half" idx="10"/>
          </p:nvPr>
        </p:nvSpPr>
        <p:spPr/>
        <p:txBody>
          <a:bodyPr/>
          <a:lstStyle/>
          <a:p>
            <a:fld id="{F0A5D373-B998-49C9-951B-CB45169DAC0F}" type="datetimeFigureOut">
              <a:rPr lang="en-US" smtClean="0"/>
              <a:t>9/4/2022</a:t>
            </a:fld>
            <a:endParaRPr lang="en-US"/>
          </a:p>
        </p:txBody>
      </p:sp>
      <p:sp>
        <p:nvSpPr>
          <p:cNvPr id="6" name="Footer Placeholder 5">
            <a:extLst>
              <a:ext uri="{FF2B5EF4-FFF2-40B4-BE49-F238E27FC236}">
                <a16:creationId xmlns:a16="http://schemas.microsoft.com/office/drawing/2014/main" id="{13142AE0-E108-6351-EB6C-E38D0EC4589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19B803-CA7A-2E6E-A3BE-7E6E0C1532F2}"/>
              </a:ext>
            </a:extLst>
          </p:cNvPr>
          <p:cNvSpPr>
            <a:spLocks noGrp="1"/>
          </p:cNvSpPr>
          <p:nvPr>
            <p:ph type="sldNum" sz="quarter" idx="12"/>
          </p:nvPr>
        </p:nvSpPr>
        <p:spPr/>
        <p:txBody>
          <a:bodyPr/>
          <a:lstStyle/>
          <a:p>
            <a:fld id="{A273E6A1-07EB-476B-8EA1-13ECAC999E6E}" type="slidenum">
              <a:rPr lang="en-US" smtClean="0"/>
              <a:t>‹#›</a:t>
            </a:fld>
            <a:endParaRPr lang="en-US"/>
          </a:p>
        </p:txBody>
      </p:sp>
    </p:spTree>
    <p:extLst>
      <p:ext uri="{BB962C8B-B14F-4D97-AF65-F5344CB8AC3E}">
        <p14:creationId xmlns:p14="http://schemas.microsoft.com/office/powerpoint/2010/main" val="28387357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D9268-EA6C-1AD8-EAF2-67EDBCE82CC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2C6DF10-2899-5029-4518-7D60AB52BCD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8A5F201-546C-0C4E-E438-AD06AEC7B8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1118622-930A-25E1-1623-0D7DE30F52DE}"/>
              </a:ext>
            </a:extLst>
          </p:cNvPr>
          <p:cNvSpPr>
            <a:spLocks noGrp="1"/>
          </p:cNvSpPr>
          <p:nvPr>
            <p:ph type="dt" sz="half" idx="10"/>
          </p:nvPr>
        </p:nvSpPr>
        <p:spPr/>
        <p:txBody>
          <a:bodyPr/>
          <a:lstStyle/>
          <a:p>
            <a:fld id="{F0A5D373-B998-49C9-951B-CB45169DAC0F}" type="datetimeFigureOut">
              <a:rPr lang="en-US" smtClean="0"/>
              <a:t>9/4/2022</a:t>
            </a:fld>
            <a:endParaRPr lang="en-US"/>
          </a:p>
        </p:txBody>
      </p:sp>
      <p:sp>
        <p:nvSpPr>
          <p:cNvPr id="6" name="Footer Placeholder 5">
            <a:extLst>
              <a:ext uri="{FF2B5EF4-FFF2-40B4-BE49-F238E27FC236}">
                <a16:creationId xmlns:a16="http://schemas.microsoft.com/office/drawing/2014/main" id="{85C11539-22F3-9D3D-D06D-B801C53C69F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608D84-2724-CB1F-F2E6-F04EDDE8EC56}"/>
              </a:ext>
            </a:extLst>
          </p:cNvPr>
          <p:cNvSpPr>
            <a:spLocks noGrp="1"/>
          </p:cNvSpPr>
          <p:nvPr>
            <p:ph type="sldNum" sz="quarter" idx="12"/>
          </p:nvPr>
        </p:nvSpPr>
        <p:spPr/>
        <p:txBody>
          <a:bodyPr/>
          <a:lstStyle/>
          <a:p>
            <a:fld id="{A273E6A1-07EB-476B-8EA1-13ECAC999E6E}" type="slidenum">
              <a:rPr lang="en-US" smtClean="0"/>
              <a:t>‹#›</a:t>
            </a:fld>
            <a:endParaRPr lang="en-US"/>
          </a:p>
        </p:txBody>
      </p:sp>
    </p:spTree>
    <p:extLst>
      <p:ext uri="{BB962C8B-B14F-4D97-AF65-F5344CB8AC3E}">
        <p14:creationId xmlns:p14="http://schemas.microsoft.com/office/powerpoint/2010/main" val="29564544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79A0BFC-647D-14F5-3DCA-C35B4E640EF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B0ED889-3C27-0BAD-5889-A101ED21D72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325C07A-C00D-E41F-9EA7-3ECCE0E1773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0A5D373-B998-49C9-951B-CB45169DAC0F}" type="datetimeFigureOut">
              <a:rPr lang="en-US" smtClean="0"/>
              <a:t>9/4/2022</a:t>
            </a:fld>
            <a:endParaRPr lang="en-US"/>
          </a:p>
        </p:txBody>
      </p:sp>
      <p:sp>
        <p:nvSpPr>
          <p:cNvPr id="5" name="Footer Placeholder 4">
            <a:extLst>
              <a:ext uri="{FF2B5EF4-FFF2-40B4-BE49-F238E27FC236}">
                <a16:creationId xmlns:a16="http://schemas.microsoft.com/office/drawing/2014/main" id="{18657601-7FF8-4281-6078-1D7BE2EA09B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A6BE640-C005-9A68-FDA5-AF9AFAB5E8A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273E6A1-07EB-476B-8EA1-13ECAC999E6E}" type="slidenum">
              <a:rPr lang="en-US" smtClean="0"/>
              <a:t>‹#›</a:t>
            </a:fld>
            <a:endParaRPr lang="en-US"/>
          </a:p>
        </p:txBody>
      </p:sp>
    </p:spTree>
    <p:extLst>
      <p:ext uri="{BB962C8B-B14F-4D97-AF65-F5344CB8AC3E}">
        <p14:creationId xmlns:p14="http://schemas.microsoft.com/office/powerpoint/2010/main" val="30725930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www.steveblank.com/"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s://angel.co/" TargetMode="External"/><Relationship Id="rId2" Type="http://schemas.openxmlformats.org/officeDocument/2006/relationships/hyperlink" Target="http://www.angelcapitalassociation.com/" TargetMode="External"/><Relationship Id="rId1" Type="http://schemas.openxmlformats.org/officeDocument/2006/relationships/slideLayout" Target="../slideLayouts/slideLayout2.xml"/><Relationship Id="rId5" Type="http://schemas.openxmlformats.org/officeDocument/2006/relationships/hyperlink" Target="https://www.sec.gov/info/smallbus/secg/formdguide.htm" TargetMode="External"/><Relationship Id="rId4" Type="http://schemas.openxmlformats.org/officeDocument/2006/relationships/hyperlink" Target="https://www.sec.gov/answers/regd.htm"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hyperlink" Target="http://www.crunchbase.com/" TargetMode="External"/><Relationship Id="rId2" Type="http://schemas.openxmlformats.org/officeDocument/2006/relationships/hyperlink" Target="http://www.angel.com/" TargetMode="External"/><Relationship Id="rId1" Type="http://schemas.openxmlformats.org/officeDocument/2006/relationships/slideLayout" Target="../slideLayouts/slideLayout4.xml"/><Relationship Id="rId5" Type="http://schemas.openxmlformats.org/officeDocument/2006/relationships/hyperlink" Target="http://www.gust.com/" TargetMode="External"/><Relationship Id="rId4" Type="http://schemas.openxmlformats.org/officeDocument/2006/relationships/hyperlink" Target="http://www.news.ycombinator.com/news" TargetMode="Externa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hyperlink" Target="http://www.crunchbase.com/" TargetMode="External"/><Relationship Id="rId2" Type="http://schemas.openxmlformats.org/officeDocument/2006/relationships/hyperlink" Target="http://www.angelcapitalassociation.org/" TargetMode="Externa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B235016D-9A43-3344-8169-F10DDBD9CF34}"/>
              </a:ext>
            </a:extLst>
          </p:cNvPr>
          <p:cNvSpPr>
            <a:spLocks noGrp="1"/>
          </p:cNvSpPr>
          <p:nvPr>
            <p:ph type="ctrTitle"/>
          </p:nvPr>
        </p:nvSpPr>
        <p:spPr>
          <a:xfrm>
            <a:off x="1314824" y="735106"/>
            <a:ext cx="10053763" cy="2928470"/>
          </a:xfrm>
        </p:spPr>
        <p:txBody>
          <a:bodyPr anchor="b">
            <a:normAutofit/>
          </a:bodyPr>
          <a:lstStyle/>
          <a:p>
            <a:pPr algn="l"/>
            <a:r>
              <a:rPr lang="en-US" sz="4800" dirty="0">
                <a:solidFill>
                  <a:srgbClr val="FFFFFF"/>
                </a:solidFill>
              </a:rPr>
              <a:t>Venture Capital</a:t>
            </a:r>
          </a:p>
        </p:txBody>
      </p:sp>
      <p:sp>
        <p:nvSpPr>
          <p:cNvPr id="3" name="Subtitle 2">
            <a:extLst>
              <a:ext uri="{FF2B5EF4-FFF2-40B4-BE49-F238E27FC236}">
                <a16:creationId xmlns:a16="http://schemas.microsoft.com/office/drawing/2014/main" id="{3340301D-3C94-0B4E-0432-1F80B21B5846}"/>
              </a:ext>
            </a:extLst>
          </p:cNvPr>
          <p:cNvSpPr>
            <a:spLocks noGrp="1"/>
          </p:cNvSpPr>
          <p:nvPr>
            <p:ph type="subTitle" idx="1"/>
          </p:nvPr>
        </p:nvSpPr>
        <p:spPr>
          <a:xfrm>
            <a:off x="1350682" y="4870824"/>
            <a:ext cx="10005951" cy="584447"/>
          </a:xfrm>
        </p:spPr>
        <p:txBody>
          <a:bodyPr anchor="ctr">
            <a:normAutofit/>
          </a:bodyPr>
          <a:lstStyle/>
          <a:p>
            <a:pPr algn="l"/>
            <a:r>
              <a:rPr lang="en-US" dirty="0"/>
              <a:t>Based on the </a:t>
            </a:r>
            <a:r>
              <a:rPr lang="en-US" i="1" dirty="0"/>
              <a:t>Founder’s Pocket Guide </a:t>
            </a:r>
            <a:r>
              <a:rPr lang="en-US" dirty="0"/>
              <a:t>series by Stephen R. </a:t>
            </a:r>
            <a:r>
              <a:rPr lang="en-US"/>
              <a:t>Poland</a:t>
            </a:r>
            <a:endParaRPr lang="en-US" dirty="0"/>
          </a:p>
        </p:txBody>
      </p:sp>
    </p:spTree>
    <p:extLst>
      <p:ext uri="{BB962C8B-B14F-4D97-AF65-F5344CB8AC3E}">
        <p14:creationId xmlns:p14="http://schemas.microsoft.com/office/powerpoint/2010/main" val="42789900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87314-E293-DE87-3094-7FDF25A6360A}"/>
              </a:ext>
            </a:extLst>
          </p:cNvPr>
          <p:cNvSpPr>
            <a:spLocks noGrp="1"/>
          </p:cNvSpPr>
          <p:nvPr>
            <p:ph type="title"/>
          </p:nvPr>
        </p:nvSpPr>
        <p:spPr>
          <a:xfrm>
            <a:off x="838200" y="369017"/>
            <a:ext cx="10515600" cy="685462"/>
          </a:xfrm>
        </p:spPr>
        <p:txBody>
          <a:bodyPr>
            <a:normAutofit/>
          </a:bodyPr>
          <a:lstStyle/>
          <a:p>
            <a:r>
              <a:rPr lang="en-US" sz="3200"/>
              <a:t>Vetting Prospective Angels</a:t>
            </a:r>
            <a:endParaRPr lang="en-US" sz="3200" dirty="0"/>
          </a:p>
        </p:txBody>
      </p:sp>
      <p:sp>
        <p:nvSpPr>
          <p:cNvPr id="3" name="Content Placeholder 2">
            <a:extLst>
              <a:ext uri="{FF2B5EF4-FFF2-40B4-BE49-F238E27FC236}">
                <a16:creationId xmlns:a16="http://schemas.microsoft.com/office/drawing/2014/main" id="{8B48834E-ED2F-071B-4D30-6689823EFAF8}"/>
              </a:ext>
            </a:extLst>
          </p:cNvPr>
          <p:cNvSpPr>
            <a:spLocks noGrp="1"/>
          </p:cNvSpPr>
          <p:nvPr>
            <p:ph idx="1"/>
          </p:nvPr>
        </p:nvSpPr>
        <p:spPr>
          <a:xfrm>
            <a:off x="838199" y="1186774"/>
            <a:ext cx="10780059" cy="4990189"/>
          </a:xfrm>
        </p:spPr>
        <p:txBody>
          <a:bodyPr>
            <a:normAutofit fontScale="77500" lnSpcReduction="20000"/>
          </a:bodyPr>
          <a:lstStyle/>
          <a:p>
            <a:r>
              <a:rPr lang="en-US" sz="2000" dirty="0"/>
              <a:t>Angels can help startups in many ways beyond just money. Founders should attempt to find “ideal” angels who add more than money to their relationship with their startups. The ideal angel should be a partner and advocate, not a critic or judge. Ideal angel strengths include:</a:t>
            </a:r>
          </a:p>
          <a:p>
            <a:pPr marL="914400" indent="-454025">
              <a:buFont typeface="Wingdings" panose="05000000000000000000" pitchFamily="2" charset="2"/>
              <a:buChar char="Ø"/>
            </a:pPr>
            <a:r>
              <a:rPr lang="en-US" sz="2000" dirty="0"/>
              <a:t>Product and industry knowledge</a:t>
            </a:r>
          </a:p>
          <a:p>
            <a:pPr marL="914400" indent="-454025">
              <a:buFont typeface="Wingdings" panose="05000000000000000000" pitchFamily="2" charset="2"/>
              <a:buChar char="Ø"/>
            </a:pPr>
            <a:r>
              <a:rPr lang="en-US" sz="2000" dirty="0">
                <a:sym typeface="Wingdings" panose="05000000000000000000" pitchFamily="2" charset="2"/>
              </a:rPr>
              <a:t>Customer insider – angels may have personal connections with potential customers or industry partners, bringing the ability to connect your startup to your market.</a:t>
            </a:r>
          </a:p>
          <a:p>
            <a:pPr marL="914400" indent="-454025">
              <a:buFont typeface="Wingdings" panose="05000000000000000000" pitchFamily="2" charset="2"/>
              <a:buChar char="Ø"/>
            </a:pPr>
            <a:r>
              <a:rPr lang="en-US" sz="2000" dirty="0">
                <a:sym typeface="Wingdings" panose="05000000000000000000" pitchFamily="2" charset="2"/>
              </a:rPr>
              <a:t>Technical expertise – such investors tend to bring credibility to the startup and may contribute specific help with design and processes.</a:t>
            </a:r>
          </a:p>
          <a:p>
            <a:pPr marL="914400" indent="-454025">
              <a:buFont typeface="Wingdings" panose="05000000000000000000" pitchFamily="2" charset="2"/>
              <a:buChar char="Ø"/>
            </a:pPr>
            <a:r>
              <a:rPr lang="en-US" sz="2000" dirty="0">
                <a:sym typeface="Wingdings" panose="05000000000000000000" pitchFamily="2" charset="2"/>
              </a:rPr>
              <a:t>Startup knowledge – bring addition experience with raising money and building teams. They may also mentor founders on tricky issues encountered when building a company, such as how to fire someone, handle disruptive investors, and so on.</a:t>
            </a:r>
          </a:p>
          <a:p>
            <a:r>
              <a:rPr lang="en-US" sz="2000" dirty="0"/>
              <a:t>Consider vetting an angel investor as performing reverse due diligence. A bad relationship with an investor can be very disruptive. Doing thorough research about potential investors can save founders many headaches down the road. Key questions in this reverse due diligence include:</a:t>
            </a:r>
          </a:p>
          <a:p>
            <a:pPr marL="914400" indent="-454025">
              <a:buFont typeface="Wingdings" panose="05000000000000000000" pitchFamily="2" charset="2"/>
              <a:buChar char="ü"/>
            </a:pPr>
            <a:r>
              <a:rPr lang="en-US" sz="2000" dirty="0"/>
              <a:t>Investing experience – has the angel invested in startups before, and if so, what kind?</a:t>
            </a:r>
          </a:p>
          <a:p>
            <a:pPr marL="914400" indent="-454025">
              <a:buFont typeface="Wingdings" panose="05000000000000000000" pitchFamily="2" charset="2"/>
              <a:buChar char="ü"/>
            </a:pPr>
            <a:r>
              <a:rPr lang="en-US" sz="2000" dirty="0"/>
              <a:t>Startup references – check with other startups funded by the investor. Are those founders happy with the relationship?</a:t>
            </a:r>
          </a:p>
          <a:p>
            <a:pPr marL="914400" indent="-454025">
              <a:buFont typeface="Wingdings" panose="05000000000000000000" pitchFamily="2" charset="2"/>
              <a:buChar char="ü"/>
            </a:pPr>
            <a:r>
              <a:rPr lang="en-US" sz="2000" dirty="0"/>
              <a:t>Previous wins – has the angel had successes in your local area? Have other startups exited and rewarded the angel?</a:t>
            </a:r>
          </a:p>
          <a:p>
            <a:pPr marL="914400" indent="-454025">
              <a:buFont typeface="Wingdings" panose="05000000000000000000" pitchFamily="2" charset="2"/>
              <a:buChar char="ü"/>
            </a:pPr>
            <a:r>
              <a:rPr lang="en-US" sz="2000" dirty="0"/>
              <a:t>Value match – is the angel involved and active in your local community? Does the angel’s actions and activities outside of investing match your values?</a:t>
            </a:r>
          </a:p>
        </p:txBody>
      </p:sp>
    </p:spTree>
    <p:extLst>
      <p:ext uri="{BB962C8B-B14F-4D97-AF65-F5344CB8AC3E}">
        <p14:creationId xmlns:p14="http://schemas.microsoft.com/office/powerpoint/2010/main" val="3959676977"/>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8ACAA-87FD-696F-E4CA-E16F080129EF}"/>
              </a:ext>
            </a:extLst>
          </p:cNvPr>
          <p:cNvSpPr>
            <a:spLocks noGrp="1"/>
          </p:cNvSpPr>
          <p:nvPr>
            <p:ph type="title"/>
          </p:nvPr>
        </p:nvSpPr>
        <p:spPr>
          <a:xfrm>
            <a:off x="838200" y="365126"/>
            <a:ext cx="10515600" cy="269117"/>
          </a:xfrm>
        </p:spPr>
        <p:txBody>
          <a:bodyPr>
            <a:noAutofit/>
          </a:bodyPr>
          <a:lstStyle/>
          <a:p>
            <a:r>
              <a:rPr lang="en-US" sz="2000" b="1" dirty="0"/>
              <a:t>Syllabus</a:t>
            </a:r>
          </a:p>
        </p:txBody>
      </p:sp>
      <p:sp>
        <p:nvSpPr>
          <p:cNvPr id="3" name="Content Placeholder 2">
            <a:extLst>
              <a:ext uri="{FF2B5EF4-FFF2-40B4-BE49-F238E27FC236}">
                <a16:creationId xmlns:a16="http://schemas.microsoft.com/office/drawing/2014/main" id="{BFE0312E-2A4C-C210-640D-BB822A13480D}"/>
              </a:ext>
            </a:extLst>
          </p:cNvPr>
          <p:cNvSpPr>
            <a:spLocks noGrp="1"/>
          </p:cNvSpPr>
          <p:nvPr>
            <p:ph sz="half" idx="1"/>
          </p:nvPr>
        </p:nvSpPr>
        <p:spPr>
          <a:xfrm>
            <a:off x="838200" y="684827"/>
            <a:ext cx="5181600" cy="5492136"/>
          </a:xfrm>
        </p:spPr>
        <p:txBody>
          <a:bodyPr>
            <a:normAutofit lnSpcReduction="10000"/>
          </a:bodyPr>
          <a:lstStyle/>
          <a:p>
            <a:pPr marL="0" indent="0">
              <a:buNone/>
            </a:pPr>
            <a:r>
              <a:rPr lang="en-US" sz="1400" dirty="0">
                <a:solidFill>
                  <a:srgbClr val="00B050"/>
                </a:solidFill>
              </a:rPr>
              <a:t>How to Read This Book</a:t>
            </a:r>
          </a:p>
          <a:p>
            <a:pPr marL="0" indent="0">
              <a:buNone/>
            </a:pPr>
            <a:r>
              <a:rPr lang="en-US" sz="1400" dirty="0">
                <a:solidFill>
                  <a:srgbClr val="00B050"/>
                </a:solidFill>
              </a:rPr>
              <a:t>Preface</a:t>
            </a:r>
          </a:p>
          <a:p>
            <a:pPr marL="0" indent="0">
              <a:buNone/>
            </a:pPr>
            <a:r>
              <a:rPr lang="en-US" sz="1400" dirty="0">
                <a:solidFill>
                  <a:srgbClr val="00B050"/>
                </a:solidFill>
              </a:rPr>
              <a:t>Who Is This Book For?</a:t>
            </a:r>
          </a:p>
          <a:p>
            <a:pPr marL="0" indent="0">
              <a:buNone/>
            </a:pPr>
            <a:r>
              <a:rPr lang="en-US" sz="1400" dirty="0"/>
              <a:t>Introduction</a:t>
            </a:r>
          </a:p>
          <a:p>
            <a:pPr marL="0" indent="0">
              <a:buNone/>
              <a:tabLst>
                <a:tab pos="571500" algn="l"/>
              </a:tabLst>
            </a:pPr>
            <a:r>
              <a:rPr lang="en-US" sz="1400" dirty="0"/>
              <a:t>PART I	Getting Started</a:t>
            </a:r>
          </a:p>
          <a:p>
            <a:pPr marL="0" indent="0">
              <a:buNone/>
              <a:tabLst>
                <a:tab pos="685800" algn="l"/>
              </a:tabLst>
            </a:pPr>
            <a:r>
              <a:rPr lang="en-US" sz="1400" dirty="0"/>
              <a:t>Chapter 1 	The Path to Disaster:  A Startup Is Not a Small Version of a Big Company</a:t>
            </a:r>
          </a:p>
          <a:p>
            <a:pPr marL="0" indent="0">
              <a:buNone/>
              <a:tabLst>
                <a:tab pos="685800" algn="l"/>
              </a:tabLst>
            </a:pPr>
            <a:r>
              <a:rPr lang="en-US" sz="1400" dirty="0"/>
              <a:t>Chapter 2	The Path to the Epiphany: The Customer Development Model</a:t>
            </a:r>
          </a:p>
          <a:p>
            <a:pPr marL="0" indent="0">
              <a:buNone/>
              <a:tabLst>
                <a:tab pos="685800" algn="l"/>
              </a:tabLst>
            </a:pPr>
            <a:r>
              <a:rPr lang="en-US" sz="1400" dirty="0"/>
              <a:t>The Customer Development Manifesto</a:t>
            </a:r>
          </a:p>
          <a:p>
            <a:pPr marL="0" indent="0">
              <a:buNone/>
              <a:tabLst>
                <a:tab pos="685800" algn="l"/>
              </a:tabLst>
            </a:pPr>
            <a:r>
              <a:rPr lang="en-US" sz="1400" dirty="0"/>
              <a:t>PART II	Step One: Customer Discovery</a:t>
            </a:r>
          </a:p>
          <a:p>
            <a:pPr marL="0" indent="0">
              <a:buNone/>
              <a:tabLst>
                <a:tab pos="685800" algn="l"/>
              </a:tabLst>
            </a:pPr>
            <a:r>
              <a:rPr lang="en-US" sz="1400" dirty="0"/>
              <a:t>Chapter 3	An Introduction to Customer Discovery</a:t>
            </a:r>
          </a:p>
          <a:p>
            <a:pPr marL="0" indent="0">
              <a:buNone/>
              <a:tabLst>
                <a:tab pos="685800" algn="l"/>
              </a:tabLst>
            </a:pPr>
            <a:r>
              <a:rPr lang="en-US" sz="1400" dirty="0"/>
              <a:t>Chapter 4	Customer Discovery, Phase One: State Your Business Model Hypothesis</a:t>
            </a:r>
          </a:p>
          <a:p>
            <a:pPr marL="0" indent="0">
              <a:buNone/>
              <a:tabLst>
                <a:tab pos="685800" algn="l"/>
              </a:tabLst>
            </a:pPr>
            <a:r>
              <a:rPr lang="en-US" sz="1400" dirty="0"/>
              <a:t>Chapter 5	Customer Discovery, Phase Two: “Get Out of the Building” to Test the Problem: “Do People Care?”</a:t>
            </a:r>
          </a:p>
          <a:p>
            <a:pPr marL="0" indent="0">
              <a:buNone/>
            </a:pPr>
            <a:r>
              <a:rPr lang="en-US" sz="1400" dirty="0"/>
              <a:t>Chapter 6	Customer Discovery, Phase Three: “Get Out of the Building” and Test the Product Solution</a:t>
            </a:r>
          </a:p>
          <a:p>
            <a:pPr marL="0" indent="0">
              <a:buNone/>
            </a:pPr>
            <a:r>
              <a:rPr lang="en-US" sz="1400" dirty="0"/>
              <a:t>Chapter 7	Customer Discovery, Phase Four: Verify the Business Model and Pivot or Proceed</a:t>
            </a:r>
          </a:p>
        </p:txBody>
      </p:sp>
      <p:sp>
        <p:nvSpPr>
          <p:cNvPr id="4" name="Content Placeholder 2">
            <a:extLst>
              <a:ext uri="{FF2B5EF4-FFF2-40B4-BE49-F238E27FC236}">
                <a16:creationId xmlns:a16="http://schemas.microsoft.com/office/drawing/2014/main" id="{70DCA0DC-3EA3-AF0A-FEA9-C75447B0C648}"/>
              </a:ext>
            </a:extLst>
          </p:cNvPr>
          <p:cNvSpPr txBox="1">
            <a:spLocks/>
          </p:cNvSpPr>
          <p:nvPr/>
        </p:nvSpPr>
        <p:spPr>
          <a:xfrm>
            <a:off x="6229350" y="684827"/>
            <a:ext cx="5181600" cy="549213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tabLst>
                <a:tab pos="685800" algn="l"/>
              </a:tabLst>
            </a:pPr>
            <a:r>
              <a:rPr lang="en-US" sz="1400" dirty="0"/>
              <a:t>PART II	Step Two: Customer Validation</a:t>
            </a:r>
          </a:p>
          <a:p>
            <a:pPr marL="0" indent="0">
              <a:buFont typeface="Arial" panose="020B0604020202020204" pitchFamily="34" charset="0"/>
              <a:buNone/>
              <a:tabLst>
                <a:tab pos="685800" algn="l"/>
              </a:tabLst>
            </a:pPr>
            <a:r>
              <a:rPr lang="en-US" sz="1400" dirty="0"/>
              <a:t>Chapter 8	Introduction to Customer Validation</a:t>
            </a:r>
          </a:p>
          <a:p>
            <a:pPr marL="0" indent="0">
              <a:buFont typeface="Arial" panose="020B0604020202020204" pitchFamily="34" charset="0"/>
              <a:buNone/>
              <a:tabLst>
                <a:tab pos="685800" algn="l"/>
              </a:tabLst>
            </a:pPr>
            <a:r>
              <a:rPr lang="en-US" sz="1400" dirty="0"/>
              <a:t>Chapter 9	Customer Validation, Phase One: “Get Ready to Sell”</a:t>
            </a:r>
          </a:p>
          <a:p>
            <a:pPr marL="0" indent="0">
              <a:buFont typeface="Arial" panose="020B0604020202020204" pitchFamily="34" charset="0"/>
              <a:buNone/>
              <a:tabLst>
                <a:tab pos="685800" algn="l"/>
              </a:tabLst>
            </a:pPr>
            <a:r>
              <a:rPr lang="en-US" sz="1400" dirty="0"/>
              <a:t>Chapter 10	Customer Validation, Phase Two: “Get Out of the Building and Sell!”</a:t>
            </a:r>
          </a:p>
          <a:p>
            <a:pPr marL="0" indent="0">
              <a:buFont typeface="Arial" panose="020B0604020202020204" pitchFamily="34" charset="0"/>
              <a:buNone/>
              <a:tabLst>
                <a:tab pos="685800" algn="l"/>
              </a:tabLst>
            </a:pPr>
            <a:r>
              <a:rPr lang="en-US" sz="1400" dirty="0"/>
              <a:t>Chapter 11	Customer Validation, Phase Three: Develop Product and Company Positioning</a:t>
            </a:r>
          </a:p>
          <a:p>
            <a:pPr marL="0" indent="0">
              <a:buFont typeface="Arial" panose="020B0604020202020204" pitchFamily="34" charset="0"/>
              <a:buNone/>
              <a:tabLst>
                <a:tab pos="685800" algn="l"/>
              </a:tabLst>
            </a:pPr>
            <a:r>
              <a:rPr lang="en-US" sz="1400" dirty="0"/>
              <a:t>Chapter 12	Customer Validation, Phase Four: The Toughest Question of All: Pivot or Proceed?</a:t>
            </a:r>
          </a:p>
          <a:p>
            <a:pPr marL="0" indent="0">
              <a:buFont typeface="Arial" panose="020B0604020202020204" pitchFamily="34" charset="0"/>
              <a:buNone/>
            </a:pPr>
            <a:r>
              <a:rPr lang="en-US" sz="1400" dirty="0"/>
              <a:t>Appendix A	Checklists</a:t>
            </a:r>
          </a:p>
          <a:p>
            <a:pPr marL="0" indent="0">
              <a:buFont typeface="Arial" panose="020B0604020202020204" pitchFamily="34" charset="0"/>
              <a:buNone/>
            </a:pPr>
            <a:r>
              <a:rPr lang="en-US" sz="1400" dirty="0"/>
              <a:t>Appendix B	Glossary</a:t>
            </a:r>
          </a:p>
          <a:p>
            <a:pPr marL="0" indent="0">
              <a:buFont typeface="Arial" panose="020B0604020202020204" pitchFamily="34" charset="0"/>
              <a:buNone/>
            </a:pPr>
            <a:r>
              <a:rPr lang="en-US" sz="1400" dirty="0"/>
              <a:t>Appendix C	How to Build a Web Startup: A Simple Overview</a:t>
            </a:r>
          </a:p>
          <a:p>
            <a:pPr marL="0" indent="0">
              <a:buFont typeface="Arial" panose="020B0604020202020204" pitchFamily="34" charset="0"/>
              <a:buNone/>
            </a:pPr>
            <a:r>
              <a:rPr lang="en-US" sz="1400" dirty="0"/>
              <a:t>Acknowledgement</a:t>
            </a:r>
          </a:p>
          <a:p>
            <a:pPr marL="0" indent="0">
              <a:buFont typeface="Arial" panose="020B0604020202020204" pitchFamily="34" charset="0"/>
              <a:buNone/>
            </a:pPr>
            <a:r>
              <a:rPr lang="en-US" sz="1400" dirty="0"/>
              <a:t>About the Authors</a:t>
            </a:r>
          </a:p>
          <a:p>
            <a:pPr marL="0" indent="0">
              <a:buFont typeface="Arial" panose="020B0604020202020204" pitchFamily="34" charset="0"/>
              <a:buNone/>
            </a:pPr>
            <a:r>
              <a:rPr lang="en-US" sz="1400"/>
              <a:t>Index</a:t>
            </a:r>
            <a:endParaRPr lang="en-US" sz="1400" dirty="0"/>
          </a:p>
        </p:txBody>
      </p:sp>
    </p:spTree>
    <p:extLst>
      <p:ext uri="{BB962C8B-B14F-4D97-AF65-F5344CB8AC3E}">
        <p14:creationId xmlns:p14="http://schemas.microsoft.com/office/powerpoint/2010/main" val="32158053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87314-E293-DE87-3094-7FDF25A6360A}"/>
              </a:ext>
            </a:extLst>
          </p:cNvPr>
          <p:cNvSpPr>
            <a:spLocks noGrp="1"/>
          </p:cNvSpPr>
          <p:nvPr>
            <p:ph type="title"/>
          </p:nvPr>
        </p:nvSpPr>
        <p:spPr>
          <a:xfrm>
            <a:off x="838200" y="369017"/>
            <a:ext cx="10515600" cy="685462"/>
          </a:xfrm>
        </p:spPr>
        <p:txBody>
          <a:bodyPr>
            <a:normAutofit/>
          </a:bodyPr>
          <a:lstStyle/>
          <a:p>
            <a:r>
              <a:rPr lang="en-US" sz="3200" dirty="0"/>
              <a:t>What Angels Are Looking For (Part 1)</a:t>
            </a:r>
          </a:p>
        </p:txBody>
      </p:sp>
      <p:sp>
        <p:nvSpPr>
          <p:cNvPr id="3" name="Content Placeholder 2">
            <a:extLst>
              <a:ext uri="{FF2B5EF4-FFF2-40B4-BE49-F238E27FC236}">
                <a16:creationId xmlns:a16="http://schemas.microsoft.com/office/drawing/2014/main" id="{8B48834E-ED2F-071B-4D30-6689823EFAF8}"/>
              </a:ext>
            </a:extLst>
          </p:cNvPr>
          <p:cNvSpPr>
            <a:spLocks noGrp="1"/>
          </p:cNvSpPr>
          <p:nvPr>
            <p:ph idx="1"/>
          </p:nvPr>
        </p:nvSpPr>
        <p:spPr>
          <a:xfrm>
            <a:off x="838199" y="1186774"/>
            <a:ext cx="10780059" cy="4990189"/>
          </a:xfrm>
        </p:spPr>
        <p:txBody>
          <a:bodyPr>
            <a:normAutofit lnSpcReduction="10000"/>
          </a:bodyPr>
          <a:lstStyle/>
          <a:p>
            <a:r>
              <a:rPr lang="en-US" sz="1600" dirty="0"/>
              <a:t>Great teams – “A-level” teams are highly sought after and often takes priority over technology, product, or idea. Inexperienced startup teams often have trouble raising angel funding, however, customer traction cures everything. Favorable characteristics of a good team include:</a:t>
            </a:r>
          </a:p>
          <a:p>
            <a:pPr marL="914400" indent="-454025">
              <a:buFont typeface="Wingdings" panose="05000000000000000000" pitchFamily="2" charset="2"/>
              <a:buChar char="ü"/>
            </a:pPr>
            <a:r>
              <a:rPr lang="en-US" sz="1000" dirty="0"/>
              <a:t>Good process knowledge of startups and funding</a:t>
            </a:r>
          </a:p>
          <a:p>
            <a:pPr marL="914400" indent="-454025">
              <a:buFont typeface="Wingdings" panose="05000000000000000000" pitchFamily="2" charset="2"/>
              <a:buChar char="ü"/>
            </a:pPr>
            <a:r>
              <a:rPr lang="en-US" sz="1000" dirty="0"/>
              <a:t>Well-rounded and coachable founders</a:t>
            </a:r>
          </a:p>
          <a:p>
            <a:pPr marL="914400" indent="-454025">
              <a:buFont typeface="Wingdings" panose="05000000000000000000" pitchFamily="2" charset="2"/>
              <a:buChar char="ü"/>
            </a:pPr>
            <a:r>
              <a:rPr lang="en-US" sz="1000" dirty="0"/>
              <a:t>Well-respected advisors and mentors</a:t>
            </a:r>
          </a:p>
          <a:p>
            <a:pPr marL="914400" indent="-454025">
              <a:buFont typeface="Wingdings" panose="05000000000000000000" pitchFamily="2" charset="2"/>
              <a:buChar char="ü"/>
            </a:pPr>
            <a:r>
              <a:rPr lang="en-US" sz="1000" dirty="0"/>
              <a:t>Resourcefulness in achieving startup milestones</a:t>
            </a:r>
          </a:p>
          <a:p>
            <a:pPr marL="914400" indent="-454025">
              <a:buFont typeface="Wingdings" panose="05000000000000000000" pitchFamily="2" charset="2"/>
              <a:buChar char="ü"/>
            </a:pPr>
            <a:r>
              <a:rPr lang="en-US" sz="1000" dirty="0"/>
              <a:t>Previous startup experience</a:t>
            </a:r>
          </a:p>
          <a:p>
            <a:pPr marL="914400" indent="-454025">
              <a:buFont typeface="Wingdings" panose="05000000000000000000" pitchFamily="2" charset="2"/>
              <a:buChar char="ü"/>
            </a:pPr>
            <a:r>
              <a:rPr lang="en-US" sz="1000" dirty="0"/>
              <a:t>Successful funding rounds</a:t>
            </a:r>
          </a:p>
          <a:p>
            <a:pPr marL="914400" indent="-454025">
              <a:buFont typeface="Wingdings" panose="05000000000000000000" pitchFamily="2" charset="2"/>
              <a:buChar char="ü"/>
            </a:pPr>
            <a:r>
              <a:rPr lang="en-US" sz="1000" dirty="0"/>
              <a:t>Deep domain knowledge</a:t>
            </a:r>
          </a:p>
          <a:p>
            <a:pPr marL="914400" indent="-454025">
              <a:buFont typeface="Wingdings" panose="05000000000000000000" pitchFamily="2" charset="2"/>
              <a:buChar char="ü"/>
            </a:pPr>
            <a:r>
              <a:rPr lang="en-US" sz="1000" dirty="0"/>
              <a:t>Previous exit experience – these are rock stars of the startup world</a:t>
            </a:r>
          </a:p>
          <a:p>
            <a:pPr marL="914400" indent="-454025">
              <a:buFont typeface="Wingdings" panose="05000000000000000000" pitchFamily="2" charset="2"/>
              <a:buChar char="ü"/>
            </a:pPr>
            <a:r>
              <a:rPr lang="en-US" sz="1000" dirty="0"/>
              <a:t>More than one founder – combination of technical and CEO-type founder is favorable</a:t>
            </a:r>
          </a:p>
          <a:p>
            <a:pPr marL="914400" indent="-454025">
              <a:buFont typeface="Wingdings" panose="05000000000000000000" pitchFamily="2" charset="2"/>
              <a:buChar char="ü"/>
            </a:pPr>
            <a:r>
              <a:rPr lang="en-US" sz="1000" dirty="0"/>
              <a:t>Roadmap for building other key team positions</a:t>
            </a:r>
          </a:p>
          <a:p>
            <a:pPr marL="227013" indent="-227013"/>
            <a:r>
              <a:rPr lang="en-US" sz="1600" dirty="0"/>
              <a:t>Large Target Market Size – investors like startup that are trying to solve big problems and this means going after big markets:</a:t>
            </a:r>
          </a:p>
          <a:p>
            <a:pPr marL="914400" indent="-454025">
              <a:buFont typeface="Wingdings" panose="05000000000000000000" pitchFamily="2" charset="2"/>
              <a:buChar char="ü"/>
            </a:pPr>
            <a:r>
              <a:rPr lang="en-US" sz="1100" dirty="0"/>
              <a:t>Large and growing markets</a:t>
            </a:r>
          </a:p>
          <a:p>
            <a:pPr marL="914400" indent="-454025">
              <a:buFont typeface="Wingdings" panose="05000000000000000000" pitchFamily="2" charset="2"/>
              <a:buChar char="ü"/>
            </a:pPr>
            <a:r>
              <a:rPr lang="en-US" sz="1100" dirty="0"/>
              <a:t>Competitors’ share considered</a:t>
            </a:r>
          </a:p>
          <a:p>
            <a:pPr marL="914400" indent="-454025">
              <a:buFont typeface="Wingdings" panose="05000000000000000000" pitchFamily="2" charset="2"/>
              <a:buChar char="ü"/>
            </a:pPr>
            <a:r>
              <a:rPr lang="en-US" sz="1100" dirty="0"/>
              <a:t>Dominate a niche market – the market segment can be a niche of a larger ecosystem, but that niche needs to be big enough to support your revenue projections.</a:t>
            </a:r>
          </a:p>
          <a:p>
            <a:pPr marL="914400" indent="-454025">
              <a:buFont typeface="Wingdings" panose="05000000000000000000" pitchFamily="2" charset="2"/>
              <a:buChar char="ü"/>
            </a:pPr>
            <a:r>
              <a:rPr lang="en-US" sz="1100" dirty="0"/>
              <a:t>Realistic market size and financial projections – if you need 50% market share in a crowded and highly competitive market to hit your revenue projections, angels are going to most likely pass on funding your startup. It is extremely rare for a startup to capture more than 25% of a market in only five years.</a:t>
            </a:r>
          </a:p>
        </p:txBody>
      </p:sp>
    </p:spTree>
    <p:extLst>
      <p:ext uri="{BB962C8B-B14F-4D97-AF65-F5344CB8AC3E}">
        <p14:creationId xmlns:p14="http://schemas.microsoft.com/office/powerpoint/2010/main" val="26614616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87314-E293-DE87-3094-7FDF25A6360A}"/>
              </a:ext>
            </a:extLst>
          </p:cNvPr>
          <p:cNvSpPr>
            <a:spLocks noGrp="1"/>
          </p:cNvSpPr>
          <p:nvPr>
            <p:ph type="title"/>
          </p:nvPr>
        </p:nvSpPr>
        <p:spPr>
          <a:xfrm>
            <a:off x="838200" y="369017"/>
            <a:ext cx="10515600" cy="685462"/>
          </a:xfrm>
        </p:spPr>
        <p:txBody>
          <a:bodyPr>
            <a:normAutofit/>
          </a:bodyPr>
          <a:lstStyle/>
          <a:p>
            <a:r>
              <a:rPr lang="en-US" sz="3200" dirty="0"/>
              <a:t>What Angels Are Looking For (Part 2)</a:t>
            </a:r>
          </a:p>
        </p:txBody>
      </p:sp>
      <p:sp>
        <p:nvSpPr>
          <p:cNvPr id="3" name="Content Placeholder 2">
            <a:extLst>
              <a:ext uri="{FF2B5EF4-FFF2-40B4-BE49-F238E27FC236}">
                <a16:creationId xmlns:a16="http://schemas.microsoft.com/office/drawing/2014/main" id="{8B48834E-ED2F-071B-4D30-6689823EFAF8}"/>
              </a:ext>
            </a:extLst>
          </p:cNvPr>
          <p:cNvSpPr>
            <a:spLocks noGrp="1"/>
          </p:cNvSpPr>
          <p:nvPr>
            <p:ph idx="1"/>
          </p:nvPr>
        </p:nvSpPr>
        <p:spPr>
          <a:xfrm>
            <a:off x="838199" y="1186774"/>
            <a:ext cx="10780059" cy="4990189"/>
          </a:xfrm>
        </p:spPr>
        <p:txBody>
          <a:bodyPr>
            <a:normAutofit fontScale="92500" lnSpcReduction="10000"/>
          </a:bodyPr>
          <a:lstStyle/>
          <a:p>
            <a:r>
              <a:rPr lang="en-US" sz="1600" dirty="0"/>
              <a:t>Disruptive Technology or Ideas – with dramatic change comes dramatic opportunity; disruptive technology is often very unkind to existing players who have entrenched their companies in previous technology. Some new technology is so different, entrepreneurs and investors don’t initially know how to make money with the new technology. Investors seek to play a part in the disruption, with the hope that the revenue model can be figured out and everybody in the game will make money.</a:t>
            </a:r>
          </a:p>
          <a:p>
            <a:pPr marL="914400" indent="-454025">
              <a:buFont typeface="Wingdings" panose="05000000000000000000" pitchFamily="2" charset="2"/>
              <a:buChar char="ü"/>
            </a:pPr>
            <a:r>
              <a:rPr lang="en-US" sz="1000" dirty="0"/>
              <a:t>Ask yourself is your product or service merely a vitamin to the customer or is it a painkiller understanding that painkillers are in much higher demand.</a:t>
            </a:r>
          </a:p>
          <a:p>
            <a:pPr marL="227013" indent="-227013"/>
            <a:r>
              <a:rPr lang="en-US" sz="1600" dirty="0"/>
              <a:t>Customer traction – do you have paying customers?</a:t>
            </a:r>
          </a:p>
          <a:p>
            <a:pPr marL="914400" indent="-454025">
              <a:buFont typeface="Wingdings" panose="05000000000000000000" pitchFamily="2" charset="2"/>
              <a:buChar char="ü"/>
            </a:pPr>
            <a:r>
              <a:rPr lang="en-US" sz="1100" dirty="0"/>
              <a:t>Having paying customers can cure all other issues angel’s perceive in the startup (inexperienced founders, marginal market understanding, weak or no IP).</a:t>
            </a:r>
          </a:p>
          <a:p>
            <a:pPr marL="914400" indent="-454025">
              <a:buFont typeface="Wingdings" panose="05000000000000000000" pitchFamily="2" charset="2"/>
              <a:buChar char="ü"/>
            </a:pPr>
            <a:r>
              <a:rPr lang="en-US" sz="1100" dirty="0"/>
              <a:t>Early adopter customers – for most startups, quickly getting your product in the hands of five or 10 prospective customers is the number one priority. This is a significant step towards customer feedback, pivoting on features, and iterations to the MVP released to these early adopters.</a:t>
            </a:r>
          </a:p>
          <a:p>
            <a:pPr marL="914400" indent="-454025">
              <a:buFont typeface="Wingdings" panose="05000000000000000000" pitchFamily="2" charset="2"/>
              <a:buChar char="ü"/>
            </a:pPr>
            <a:r>
              <a:rPr lang="en-US" sz="1100" dirty="0"/>
              <a:t>Customer acquisition process – investors examine your sales and marketing process for getting new customers. Products with a long or challenging sales cycle appeal less to investors.</a:t>
            </a:r>
          </a:p>
          <a:p>
            <a:pPr marL="914400" indent="-454025">
              <a:buFont typeface="Wingdings" panose="05000000000000000000" pitchFamily="2" charset="2"/>
              <a:buChar char="ü"/>
            </a:pPr>
            <a:r>
              <a:rPr lang="en-US" sz="1100" dirty="0"/>
              <a:t>Social/viral customer uptake – this can aid in sales using scalable social/viral channels and consequently save on major marketing investment. Be candid and transparent with investors about the level of effort (and any cost) required to push marketing initiatives such as blogging, social media posts, and other social marketing avenues.</a:t>
            </a:r>
          </a:p>
          <a:p>
            <a:pPr marL="914400" indent="-454025">
              <a:buFont typeface="Wingdings" panose="05000000000000000000" pitchFamily="2" charset="2"/>
              <a:buChar char="ü"/>
            </a:pPr>
            <a:r>
              <a:rPr lang="en-US" sz="1100" dirty="0"/>
              <a:t>Crowdfunding success – kickstarter.com and IndieGoGo.com can be great ways for startups to get early customers. Completing a successful crowd funding campaign is a strong validation of the market for a new product – prove their model, test pricing, and get customer feedback on product features.</a:t>
            </a:r>
          </a:p>
          <a:p>
            <a:pPr marL="914400" indent="-454025">
              <a:buFont typeface="Wingdings" panose="05000000000000000000" pitchFamily="2" charset="2"/>
              <a:buChar char="ü"/>
            </a:pPr>
            <a:r>
              <a:rPr lang="en-US" sz="1100" dirty="0"/>
              <a:t>Angels like startups that engage early with prospective customers. When customers help define features that matter most to them, the startup has a much higher chance of growing sales and success.</a:t>
            </a:r>
          </a:p>
          <a:p>
            <a:pPr marL="227013" indent="-227013"/>
            <a:r>
              <a:rPr lang="en-US" sz="1600" dirty="0"/>
              <a:t>Founders are high committed – founders are all-in</a:t>
            </a:r>
          </a:p>
          <a:p>
            <a:pPr marL="914400" indent="-454025">
              <a:buFont typeface="Wingdings" panose="05000000000000000000" pitchFamily="2" charset="2"/>
              <a:buChar char="ü"/>
            </a:pPr>
            <a:r>
              <a:rPr lang="en-US" sz="1100" dirty="0"/>
              <a:t>Founder making a personal financial investment into the startup can signal a high level of commitment.</a:t>
            </a:r>
          </a:p>
          <a:p>
            <a:pPr marL="914400" indent="-454025">
              <a:buFont typeface="Wingdings" panose="05000000000000000000" pitchFamily="2" charset="2"/>
              <a:buChar char="ü"/>
            </a:pPr>
            <a:r>
              <a:rPr lang="en-US" sz="1100" dirty="0"/>
              <a:t>You’ve invested time in the startup. Product development work, coding, and design work all demonstrate commitment.</a:t>
            </a:r>
          </a:p>
          <a:p>
            <a:pPr marL="914400" indent="-454025">
              <a:buFont typeface="Wingdings" panose="05000000000000000000" pitchFamily="2" charset="2"/>
              <a:buChar char="ü"/>
            </a:pPr>
            <a:r>
              <a:rPr lang="en-US" sz="1100" dirty="0"/>
              <a:t>Friends and family money has been invested.</a:t>
            </a:r>
          </a:p>
          <a:p>
            <a:pPr marL="914400" indent="-454025">
              <a:buFont typeface="Wingdings" panose="05000000000000000000" pitchFamily="2" charset="2"/>
              <a:buChar char="ü"/>
            </a:pPr>
            <a:r>
              <a:rPr lang="en-US" sz="1100" dirty="0"/>
              <a:t>You have recruited talented co-founders and team </a:t>
            </a:r>
            <a:r>
              <a:rPr lang="en-US" sz="1100"/>
              <a:t>members.</a:t>
            </a:r>
            <a:endParaRPr lang="en-US" sz="1100" dirty="0"/>
          </a:p>
        </p:txBody>
      </p:sp>
    </p:spTree>
    <p:extLst>
      <p:ext uri="{BB962C8B-B14F-4D97-AF65-F5344CB8AC3E}">
        <p14:creationId xmlns:p14="http://schemas.microsoft.com/office/powerpoint/2010/main" val="29764455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87314-E293-DE87-3094-7FDF25A6360A}"/>
              </a:ext>
            </a:extLst>
          </p:cNvPr>
          <p:cNvSpPr>
            <a:spLocks noGrp="1"/>
          </p:cNvSpPr>
          <p:nvPr>
            <p:ph type="title"/>
          </p:nvPr>
        </p:nvSpPr>
        <p:spPr>
          <a:xfrm>
            <a:off x="838200" y="369017"/>
            <a:ext cx="10515600" cy="685462"/>
          </a:xfrm>
        </p:spPr>
        <p:txBody>
          <a:bodyPr>
            <a:normAutofit/>
          </a:bodyPr>
          <a:lstStyle/>
          <a:p>
            <a:r>
              <a:rPr lang="en-US" sz="3200" dirty="0"/>
              <a:t>What Angels Are Looking For (Part 3)</a:t>
            </a:r>
          </a:p>
        </p:txBody>
      </p:sp>
      <p:sp>
        <p:nvSpPr>
          <p:cNvPr id="3" name="Content Placeholder 2">
            <a:extLst>
              <a:ext uri="{FF2B5EF4-FFF2-40B4-BE49-F238E27FC236}">
                <a16:creationId xmlns:a16="http://schemas.microsoft.com/office/drawing/2014/main" id="{8B48834E-ED2F-071B-4D30-6689823EFAF8}"/>
              </a:ext>
            </a:extLst>
          </p:cNvPr>
          <p:cNvSpPr>
            <a:spLocks noGrp="1"/>
          </p:cNvSpPr>
          <p:nvPr>
            <p:ph idx="1"/>
          </p:nvPr>
        </p:nvSpPr>
        <p:spPr>
          <a:xfrm>
            <a:off x="838199" y="1186774"/>
            <a:ext cx="10780059" cy="4990189"/>
          </a:xfrm>
        </p:spPr>
        <p:txBody>
          <a:bodyPr>
            <a:normAutofit/>
          </a:bodyPr>
          <a:lstStyle/>
          <a:p>
            <a:r>
              <a:rPr lang="en-US" sz="1600" dirty="0"/>
              <a:t>Defensible IP or market position- Patents and other forms of IP can increase investor confidence in a startup’s prospects. Ensuring that one or more of the following protective factors applies to your product helps pave the way for investment:</a:t>
            </a:r>
          </a:p>
          <a:p>
            <a:pPr marL="914400" indent="-454025">
              <a:buFont typeface="Wingdings" panose="05000000000000000000" pitchFamily="2" charset="2"/>
              <a:buChar char="ü"/>
            </a:pPr>
            <a:r>
              <a:rPr lang="en-US" sz="1000" dirty="0"/>
              <a:t>Defensible IP – patents, trademarks, or trade secrets can prevent competitors from stealing your design.</a:t>
            </a:r>
          </a:p>
          <a:p>
            <a:pPr marL="914400" indent="-454025">
              <a:buFont typeface="Wingdings" panose="05000000000000000000" pitchFamily="2" charset="2"/>
              <a:buChar char="ü"/>
            </a:pPr>
            <a:r>
              <a:rPr lang="en-US" sz="1000" dirty="0"/>
              <a:t>Patents – imparts offensive rights to the entrepreneur to stop others from using the same technology; offensive right means that the startup has to take action to stop the infringing competitor – typically a cease-and-desist action or a full-blown lawsuit.</a:t>
            </a:r>
          </a:p>
          <a:p>
            <a:pPr marL="914400" indent="-454025">
              <a:buFont typeface="Wingdings" panose="05000000000000000000" pitchFamily="2" charset="2"/>
              <a:buChar char="ü"/>
            </a:pPr>
            <a:r>
              <a:rPr lang="en-US" sz="1000" dirty="0"/>
              <a:t>First to market – opportunity to make sales and build a customer base prior to having competition.</a:t>
            </a:r>
          </a:p>
          <a:p>
            <a:pPr marL="914400" indent="-454025">
              <a:buFont typeface="Wingdings" panose="05000000000000000000" pitchFamily="2" charset="2"/>
              <a:buChar char="ü"/>
            </a:pPr>
            <a:r>
              <a:rPr lang="en-US" sz="1000" dirty="0"/>
              <a:t>Network effect – demonstrates that people will adopt your product via word of mouth, and this is a powerful selling point for potential investors.</a:t>
            </a:r>
          </a:p>
          <a:p>
            <a:pPr marL="227013" indent="-227013"/>
            <a:r>
              <a:rPr lang="en-US" sz="1600" dirty="0"/>
              <a:t>High growth potential over the next three to five years</a:t>
            </a:r>
          </a:p>
          <a:p>
            <a:pPr marL="914400" indent="-454025">
              <a:buFont typeface="Wingdings" panose="05000000000000000000" pitchFamily="2" charset="2"/>
              <a:buChar char="ü"/>
            </a:pPr>
            <a:r>
              <a:rPr lang="en-US" sz="1100" dirty="0"/>
              <a:t>The projected revenues of your startup need to be large enough to interest investors (small is &lt;$20M, medium is $20M - $50M, large is &gt;$100M).</a:t>
            </a:r>
          </a:p>
          <a:p>
            <a:pPr marL="914400" indent="-454025">
              <a:buFont typeface="Wingdings" panose="05000000000000000000" pitchFamily="2" charset="2"/>
              <a:buChar char="ü"/>
            </a:pPr>
            <a:r>
              <a:rPr lang="en-US" sz="1100" dirty="0"/>
              <a:t>High annual revenues implies possible large exit valuation that this leads to higher ROI for investors.</a:t>
            </a:r>
          </a:p>
          <a:p>
            <a:pPr marL="914400" indent="-454025">
              <a:buFont typeface="Wingdings" panose="05000000000000000000" pitchFamily="2" charset="2"/>
              <a:buChar char="ü"/>
            </a:pPr>
            <a:r>
              <a:rPr lang="en-US" sz="1100" dirty="0"/>
              <a:t>In certain circumstances smaller successes can be construed as win/win for both investor/founder.</a:t>
            </a:r>
          </a:p>
          <a:p>
            <a:pPr marL="914400" indent="-454025">
              <a:buFont typeface="Wingdings" panose="05000000000000000000" pitchFamily="2" charset="2"/>
              <a:buChar char="ü"/>
            </a:pPr>
            <a:r>
              <a:rPr lang="en-US" sz="1100" dirty="0"/>
              <a:t>Business models that target a massive user base but haven’t figured out how to monetize that base are difficult propositions for angels to fund.</a:t>
            </a:r>
            <a:endParaRPr lang="en-US" sz="1600" dirty="0"/>
          </a:p>
          <a:p>
            <a:pPr marL="227013" indent="-227013"/>
            <a:r>
              <a:rPr lang="en-US" sz="1600" dirty="0"/>
              <a:t>Scalable models</a:t>
            </a:r>
          </a:p>
          <a:p>
            <a:pPr marL="914400" indent="-454025">
              <a:buFont typeface="Wingdings" panose="05000000000000000000" pitchFamily="2" charset="2"/>
              <a:buChar char="ü"/>
            </a:pPr>
            <a:r>
              <a:rPr lang="en-US" sz="1100" dirty="0"/>
              <a:t>A startup must be able to overcome barriers to scale into a large and stable business to attract angel investors.</a:t>
            </a:r>
          </a:p>
          <a:p>
            <a:pPr marL="914400" indent="-454025">
              <a:buFont typeface="Wingdings" panose="05000000000000000000" pitchFamily="2" charset="2"/>
              <a:buChar char="ü"/>
            </a:pPr>
            <a:r>
              <a:rPr lang="en-US" sz="1100" dirty="0"/>
              <a:t>You need to ask whether your startup’s business and revenue model enable it to scale up to meet large customer demand without having to add considerable resources and capital expenditures.</a:t>
            </a:r>
          </a:p>
          <a:p>
            <a:pPr marL="914400" indent="-454025">
              <a:buFont typeface="Wingdings" panose="05000000000000000000" pitchFamily="2" charset="2"/>
              <a:buChar char="ü"/>
            </a:pPr>
            <a:r>
              <a:rPr lang="en-US" sz="1100" dirty="0"/>
              <a:t>Give realistic estimates of how expenses versus sales will lay out over time and when you’ll reach a sustainable ratio of expenses versus revenue growth.</a:t>
            </a:r>
          </a:p>
          <a:p>
            <a:pPr marL="914400" indent="-454025">
              <a:buFont typeface="Wingdings" panose="05000000000000000000" pitchFamily="2" charset="2"/>
              <a:buChar char="ü"/>
            </a:pPr>
            <a:r>
              <a:rPr lang="en-US" sz="1100" dirty="0"/>
              <a:t>Websites, SaaS plays, and mobile app startups are attractive because they usually scale very well provided that the backend architecture is carefully designed.</a:t>
            </a:r>
          </a:p>
          <a:p>
            <a:pPr marL="914400" indent="-454025">
              <a:buFont typeface="Wingdings" panose="05000000000000000000" pitchFamily="2" charset="2"/>
              <a:buChar char="ü"/>
            </a:pPr>
            <a:endParaRPr lang="en-US" sz="1100" dirty="0"/>
          </a:p>
        </p:txBody>
      </p:sp>
    </p:spTree>
    <p:extLst>
      <p:ext uri="{BB962C8B-B14F-4D97-AF65-F5344CB8AC3E}">
        <p14:creationId xmlns:p14="http://schemas.microsoft.com/office/powerpoint/2010/main" val="37291747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87314-E293-DE87-3094-7FDF25A6360A}"/>
              </a:ext>
            </a:extLst>
          </p:cNvPr>
          <p:cNvSpPr>
            <a:spLocks noGrp="1"/>
          </p:cNvSpPr>
          <p:nvPr>
            <p:ph type="title"/>
          </p:nvPr>
        </p:nvSpPr>
        <p:spPr>
          <a:xfrm>
            <a:off x="838200" y="369017"/>
            <a:ext cx="10515600" cy="685462"/>
          </a:xfrm>
        </p:spPr>
        <p:txBody>
          <a:bodyPr>
            <a:normAutofit/>
          </a:bodyPr>
          <a:lstStyle/>
          <a:p>
            <a:r>
              <a:rPr lang="en-US" sz="3200" dirty="0"/>
              <a:t>Startup Stages and Angel Investment (Idea Stage)</a:t>
            </a:r>
          </a:p>
        </p:txBody>
      </p:sp>
      <p:sp>
        <p:nvSpPr>
          <p:cNvPr id="3" name="Content Placeholder 2">
            <a:extLst>
              <a:ext uri="{FF2B5EF4-FFF2-40B4-BE49-F238E27FC236}">
                <a16:creationId xmlns:a16="http://schemas.microsoft.com/office/drawing/2014/main" id="{8B48834E-ED2F-071B-4D30-6689823EFAF8}"/>
              </a:ext>
            </a:extLst>
          </p:cNvPr>
          <p:cNvSpPr>
            <a:spLocks noGrp="1"/>
          </p:cNvSpPr>
          <p:nvPr>
            <p:ph idx="1"/>
          </p:nvPr>
        </p:nvSpPr>
        <p:spPr>
          <a:xfrm>
            <a:off x="838199" y="1186774"/>
            <a:ext cx="10780059" cy="4990189"/>
          </a:xfrm>
        </p:spPr>
        <p:txBody>
          <a:bodyPr>
            <a:normAutofit fontScale="92500" lnSpcReduction="20000"/>
          </a:bodyPr>
          <a:lstStyle/>
          <a:p>
            <a:r>
              <a:rPr lang="en-US" sz="1600" dirty="0"/>
              <a:t>Angels look for startups on a continuum of risk reduction. That is, the more milestones a startup has achieved and continues to achieve, the less risk there is in the venture.</a:t>
            </a:r>
          </a:p>
          <a:p>
            <a:r>
              <a:rPr lang="en-US" sz="1600" dirty="0"/>
              <a:t>As an entrepreneur seeking angel funding, you need to have enough progress in your startup to be interesting to angel investors. With this in mind, there are four overall stages in a startup’s journey:</a:t>
            </a:r>
          </a:p>
          <a:p>
            <a:r>
              <a:rPr lang="en-US" sz="1600" dirty="0"/>
              <a:t>Understanding which stage your startup is at versus which stage investors are looking for can help you focus your efforts properly.</a:t>
            </a:r>
          </a:p>
          <a:p>
            <a:pPr>
              <a:buFont typeface="Wingdings" panose="05000000000000000000" pitchFamily="2" charset="2"/>
              <a:buChar char="Ø"/>
            </a:pPr>
            <a:r>
              <a:rPr lang="en-US" sz="1600" dirty="0"/>
              <a:t>Idea Stage – one or two founders and an idea.</a:t>
            </a:r>
            <a:endParaRPr lang="en-US" sz="1400" dirty="0"/>
          </a:p>
          <a:p>
            <a:pPr marL="914400" indent="-454025">
              <a:buFont typeface="Wingdings" panose="05000000000000000000" pitchFamily="2" charset="2"/>
              <a:buChar char="ü"/>
            </a:pPr>
            <a:r>
              <a:rPr lang="en-US" sz="1400" dirty="0"/>
              <a:t>The product/service is not yet developed; for example, prototyping or coding has not started.</a:t>
            </a:r>
          </a:p>
          <a:p>
            <a:pPr marL="914400" indent="-454025">
              <a:buFont typeface="Wingdings" panose="05000000000000000000" pitchFamily="2" charset="2"/>
              <a:buChar char="ü"/>
            </a:pPr>
            <a:r>
              <a:rPr lang="en-US" sz="1400" dirty="0"/>
              <a:t>Research or innovation is still in the lab.</a:t>
            </a:r>
          </a:p>
          <a:p>
            <a:pPr marL="914400" indent="-454025">
              <a:buFont typeface="Wingdings" panose="05000000000000000000" pitchFamily="2" charset="2"/>
              <a:buChar char="ü"/>
            </a:pPr>
            <a:r>
              <a:rPr lang="en-US" sz="1400" dirty="0"/>
              <a:t>The idea has yet to be tested with prospective customers and a revenue model might be unclear.</a:t>
            </a:r>
          </a:p>
          <a:p>
            <a:pPr marL="914400" indent="-454025">
              <a:buFont typeface="Wingdings" panose="05000000000000000000" pitchFamily="2" charset="2"/>
              <a:buChar char="ü"/>
            </a:pPr>
            <a:r>
              <a:rPr lang="en-US" sz="1400" dirty="0"/>
              <a:t>The corporate entity may not yet be formed.</a:t>
            </a:r>
          </a:p>
          <a:p>
            <a:pPr marL="914400" indent="-454025">
              <a:buFont typeface="Wingdings" panose="05000000000000000000" pitchFamily="2" charset="2"/>
              <a:buChar char="ü"/>
            </a:pPr>
            <a:r>
              <a:rPr lang="en-US" sz="1400" dirty="0"/>
              <a:t>You are developing the business plan.  Just having a great idea and a business plan are not enough to raise cash from experienced investors – it does not reduce enough risk for an angel to invest. Don’t make the mistake of spending months writing a stellar business plan without having some additional validations under your belt – get a simple version of your product (MVP) in the hands of customers and prove there is interest and demand.</a:t>
            </a:r>
          </a:p>
          <a:p>
            <a:pPr marL="914400" indent="-454025">
              <a:buFont typeface="Wingdings" panose="05000000000000000000" pitchFamily="2" charset="2"/>
              <a:buChar char="ü"/>
            </a:pPr>
            <a:r>
              <a:rPr lang="en-US" sz="1400" dirty="0"/>
              <a:t>Valuation at the idea stage are low or not necessary because few if any tasks have been executed and the founders are still not positioned to seek outside investment.</a:t>
            </a:r>
          </a:p>
          <a:p>
            <a:pPr marL="914400" indent="-454025">
              <a:buFont typeface="Wingdings" panose="05000000000000000000" pitchFamily="2" charset="2"/>
              <a:buChar char="ü"/>
            </a:pPr>
            <a:r>
              <a:rPr lang="en-US" sz="1400" dirty="0"/>
              <a:t>Personal funding is the name of the game at the idea stage. This funding comes from the entrepreneurs themselves (savings, credit cards, winning pitch competitions. F&amp;F, government research funding such as SBIR grants, and occasionally independent angel investors can also fund at the idea stage.</a:t>
            </a:r>
          </a:p>
          <a:p>
            <a:pPr marL="914400" indent="-454025">
              <a:buFont typeface="Wingdings" panose="05000000000000000000" pitchFamily="2" charset="2"/>
              <a:buChar char="ü"/>
            </a:pPr>
            <a:r>
              <a:rPr lang="en-US" sz="1400" dirty="0"/>
              <a:t>If an investor invests at the idea stage, he or she is really placing a vote on the person, not the idea or the company.</a:t>
            </a:r>
          </a:p>
          <a:p>
            <a:pPr marL="914400" indent="-454025">
              <a:buFont typeface="Wingdings" panose="05000000000000000000" pitchFamily="2" charset="2"/>
              <a:buChar char="ü"/>
            </a:pPr>
            <a:r>
              <a:rPr lang="en-US" sz="1400" dirty="0"/>
              <a:t>Equity composition at this stage is usually Founders (100%).</a:t>
            </a:r>
          </a:p>
        </p:txBody>
      </p:sp>
    </p:spTree>
    <p:extLst>
      <p:ext uri="{BB962C8B-B14F-4D97-AF65-F5344CB8AC3E}">
        <p14:creationId xmlns:p14="http://schemas.microsoft.com/office/powerpoint/2010/main" val="16926637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87314-E293-DE87-3094-7FDF25A6360A}"/>
              </a:ext>
            </a:extLst>
          </p:cNvPr>
          <p:cNvSpPr>
            <a:spLocks noGrp="1"/>
          </p:cNvSpPr>
          <p:nvPr>
            <p:ph type="title"/>
          </p:nvPr>
        </p:nvSpPr>
        <p:spPr>
          <a:xfrm>
            <a:off x="838200" y="369017"/>
            <a:ext cx="10515600" cy="685462"/>
          </a:xfrm>
        </p:spPr>
        <p:txBody>
          <a:bodyPr>
            <a:normAutofit/>
          </a:bodyPr>
          <a:lstStyle/>
          <a:p>
            <a:r>
              <a:rPr lang="en-US" sz="3200" dirty="0"/>
              <a:t>Startup Stages and Angel Investment (Startup Stage)</a:t>
            </a:r>
          </a:p>
        </p:txBody>
      </p:sp>
      <p:sp>
        <p:nvSpPr>
          <p:cNvPr id="3" name="Content Placeholder 2">
            <a:extLst>
              <a:ext uri="{FF2B5EF4-FFF2-40B4-BE49-F238E27FC236}">
                <a16:creationId xmlns:a16="http://schemas.microsoft.com/office/drawing/2014/main" id="{8B48834E-ED2F-071B-4D30-6689823EFAF8}"/>
              </a:ext>
            </a:extLst>
          </p:cNvPr>
          <p:cNvSpPr>
            <a:spLocks noGrp="1"/>
          </p:cNvSpPr>
          <p:nvPr>
            <p:ph idx="1"/>
          </p:nvPr>
        </p:nvSpPr>
        <p:spPr>
          <a:xfrm>
            <a:off x="1076550" y="1234444"/>
            <a:ext cx="10780059" cy="4990189"/>
          </a:xfrm>
        </p:spPr>
        <p:txBody>
          <a:bodyPr>
            <a:normAutofit/>
          </a:bodyPr>
          <a:lstStyle/>
          <a:p>
            <a:pPr>
              <a:buFont typeface="Wingdings" panose="05000000000000000000" pitchFamily="2" charset="2"/>
              <a:buChar char="Ø"/>
            </a:pPr>
            <a:r>
              <a:rPr lang="en-US" sz="1600" dirty="0"/>
              <a:t>Startup Stage</a:t>
            </a:r>
            <a:endParaRPr lang="en-US" sz="1400" dirty="0"/>
          </a:p>
          <a:p>
            <a:pPr marL="914400" indent="-454025">
              <a:buFont typeface="Wingdings" panose="05000000000000000000" pitchFamily="2" charset="2"/>
              <a:buChar char="ü"/>
            </a:pPr>
            <a:r>
              <a:rPr lang="en-US" sz="1400" dirty="0"/>
              <a:t>A product prototype or alpha has been developed and is being tested with potential customers.</a:t>
            </a:r>
          </a:p>
          <a:p>
            <a:pPr marL="914400" indent="-454025">
              <a:buFont typeface="Wingdings" panose="05000000000000000000" pitchFamily="2" charset="2"/>
              <a:buChar char="ü"/>
            </a:pPr>
            <a:r>
              <a:rPr lang="en-US" sz="1400" dirty="0"/>
              <a:t>The startup team remains incomplete, with come key positions still unfilled.</a:t>
            </a:r>
          </a:p>
          <a:p>
            <a:pPr marL="914400" indent="-454025">
              <a:buFont typeface="Wingdings" panose="05000000000000000000" pitchFamily="2" charset="2"/>
              <a:buChar char="ü"/>
            </a:pPr>
            <a:r>
              <a:rPr lang="en-US" sz="1400" dirty="0"/>
              <a:t>Some early sales revenue is possible, especially with Web/mobile products/services.</a:t>
            </a:r>
          </a:p>
          <a:p>
            <a:pPr marL="914400" indent="-454025">
              <a:buFont typeface="Wingdings" panose="05000000000000000000" pitchFamily="2" charset="2"/>
              <a:buChar char="ü"/>
            </a:pPr>
            <a:r>
              <a:rPr lang="en-US" sz="1400" dirty="0"/>
              <a:t>Pivots are common. As you get feedback from early customers about your product, you are likely to change your product or target a different side of the market segment.</a:t>
            </a:r>
          </a:p>
          <a:p>
            <a:pPr marL="914400" indent="-454025">
              <a:buFont typeface="Wingdings" panose="05000000000000000000" pitchFamily="2" charset="2"/>
              <a:buChar char="ü"/>
            </a:pPr>
            <a:r>
              <a:rPr lang="en-US" sz="1400" dirty="0"/>
              <a:t>F&amp;F and founders’ personal funds still make up the bulk of funding at startup stage, however, angel investment is possible at this stage. Independent angels are more likely to invest and such investments still represent more of a vote of confidence in the founder(s), more so than in the startup itself.</a:t>
            </a:r>
          </a:p>
          <a:p>
            <a:pPr marL="914400" indent="-454025">
              <a:buFont typeface="Wingdings" panose="05000000000000000000" pitchFamily="2" charset="2"/>
              <a:buChar char="ü"/>
            </a:pPr>
            <a:r>
              <a:rPr lang="en-US" sz="1400" dirty="0"/>
              <a:t>Equity composition at usually founders (80%), F&amp;F (5%), Stock Option Pool (15%).</a:t>
            </a:r>
          </a:p>
          <a:p>
            <a:pPr marL="914400" indent="-454025">
              <a:buFont typeface="Wingdings" panose="05000000000000000000" pitchFamily="2" charset="2"/>
              <a:buChar char="ü"/>
            </a:pPr>
            <a:r>
              <a:rPr lang="en-US" sz="1400" dirty="0"/>
              <a:t>Valuation still low, but growing.</a:t>
            </a:r>
          </a:p>
          <a:p>
            <a:pPr marL="914400" indent="-454025">
              <a:buFont typeface="Wingdings" panose="05000000000000000000" pitchFamily="2" charset="2"/>
              <a:buChar char="ü"/>
            </a:pPr>
            <a:r>
              <a:rPr lang="en-US" sz="1400" dirty="0"/>
              <a:t>Pivots are common as founders can change directions in terms of product , its features (adding or removing features, changing functionality, or conceiving of a completely new product), or even the customer being targeted. </a:t>
            </a:r>
            <a:r>
              <a:rPr lang="en-US" sz="1400" dirty="0">
                <a:hlinkClick r:id="rId2"/>
              </a:rPr>
              <a:t>www.steveblank.com</a:t>
            </a:r>
            <a:endParaRPr lang="en-US" sz="1400" dirty="0"/>
          </a:p>
        </p:txBody>
      </p:sp>
    </p:spTree>
    <p:extLst>
      <p:ext uri="{BB962C8B-B14F-4D97-AF65-F5344CB8AC3E}">
        <p14:creationId xmlns:p14="http://schemas.microsoft.com/office/powerpoint/2010/main" val="4128848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87314-E293-DE87-3094-7FDF25A6360A}"/>
              </a:ext>
            </a:extLst>
          </p:cNvPr>
          <p:cNvSpPr>
            <a:spLocks noGrp="1"/>
          </p:cNvSpPr>
          <p:nvPr>
            <p:ph type="title"/>
          </p:nvPr>
        </p:nvSpPr>
        <p:spPr>
          <a:xfrm>
            <a:off x="838200" y="369017"/>
            <a:ext cx="10515600" cy="685462"/>
          </a:xfrm>
        </p:spPr>
        <p:txBody>
          <a:bodyPr>
            <a:normAutofit/>
          </a:bodyPr>
          <a:lstStyle/>
          <a:p>
            <a:r>
              <a:rPr lang="en-US" sz="3200" dirty="0"/>
              <a:t>Startup Stages and Angel Investment (Traction Stage)</a:t>
            </a:r>
          </a:p>
        </p:txBody>
      </p:sp>
      <p:sp>
        <p:nvSpPr>
          <p:cNvPr id="3" name="Content Placeholder 2">
            <a:extLst>
              <a:ext uri="{FF2B5EF4-FFF2-40B4-BE49-F238E27FC236}">
                <a16:creationId xmlns:a16="http://schemas.microsoft.com/office/drawing/2014/main" id="{8B48834E-ED2F-071B-4D30-6689823EFAF8}"/>
              </a:ext>
            </a:extLst>
          </p:cNvPr>
          <p:cNvSpPr>
            <a:spLocks noGrp="1"/>
          </p:cNvSpPr>
          <p:nvPr>
            <p:ph idx="1"/>
          </p:nvPr>
        </p:nvSpPr>
        <p:spPr>
          <a:xfrm>
            <a:off x="1076550" y="1234444"/>
            <a:ext cx="10780059" cy="4990189"/>
          </a:xfrm>
        </p:spPr>
        <p:txBody>
          <a:bodyPr>
            <a:normAutofit/>
          </a:bodyPr>
          <a:lstStyle/>
          <a:p>
            <a:pPr>
              <a:buFont typeface="Wingdings" panose="05000000000000000000" pitchFamily="2" charset="2"/>
              <a:buChar char="Ø"/>
            </a:pPr>
            <a:r>
              <a:rPr lang="en-US" sz="1600" dirty="0"/>
              <a:t>Traction Stage</a:t>
            </a:r>
            <a:endParaRPr lang="en-US" sz="1400" dirty="0"/>
          </a:p>
          <a:p>
            <a:pPr marL="914400" indent="-454025">
              <a:buFont typeface="Wingdings" panose="05000000000000000000" pitchFamily="2" charset="2"/>
              <a:buChar char="ü"/>
            </a:pPr>
            <a:r>
              <a:rPr lang="en-US" sz="1400" dirty="0"/>
              <a:t>Consistently acquiring customers/users. Some startups, such as mobile app or web-based products can get to this stage very quickly and may not even need angel investment.</a:t>
            </a:r>
          </a:p>
          <a:p>
            <a:pPr marL="914400" indent="-454025">
              <a:buFont typeface="Wingdings" panose="05000000000000000000" pitchFamily="2" charset="2"/>
              <a:buChar char="ü"/>
            </a:pPr>
            <a:r>
              <a:rPr lang="en-US" sz="1400" dirty="0"/>
              <a:t>Product features crystalize with little or no additional pivoting.</a:t>
            </a:r>
          </a:p>
          <a:p>
            <a:pPr marL="914400" indent="-454025">
              <a:buFont typeface="Wingdings" panose="05000000000000000000" pitchFamily="2" charset="2"/>
              <a:buChar char="ü"/>
            </a:pPr>
            <a:r>
              <a:rPr lang="en-US" sz="1400" dirty="0"/>
              <a:t>Base customers using your product with positive customer feedback.</a:t>
            </a:r>
          </a:p>
          <a:p>
            <a:pPr marL="914400" indent="-454025">
              <a:buFont typeface="Wingdings" panose="05000000000000000000" pitchFamily="2" charset="2"/>
              <a:buChar char="ü"/>
            </a:pPr>
            <a:r>
              <a:rPr lang="en-US" sz="1400" dirty="0"/>
              <a:t>Not only are customers buying, but they are also returning for more (customer/user retention).</a:t>
            </a:r>
          </a:p>
          <a:p>
            <a:pPr marL="914400" indent="-454025">
              <a:buFont typeface="Wingdings" panose="05000000000000000000" pitchFamily="2" charset="2"/>
              <a:buChar char="ü"/>
            </a:pPr>
            <a:r>
              <a:rPr lang="en-US" sz="1400" dirty="0"/>
              <a:t>Tested your pricing and revenue model and it seems to work.</a:t>
            </a:r>
          </a:p>
          <a:p>
            <a:pPr marL="914400" indent="-454025">
              <a:buFont typeface="Wingdings" panose="05000000000000000000" pitchFamily="2" charset="2"/>
              <a:buChar char="ü"/>
            </a:pPr>
            <a:r>
              <a:rPr lang="en-US" sz="1400" dirty="0"/>
              <a:t>Understand the sales cycle and are able to add new customers at a predictable cost.</a:t>
            </a:r>
          </a:p>
          <a:p>
            <a:pPr marL="914400" indent="-454025">
              <a:buFont typeface="Wingdings" panose="05000000000000000000" pitchFamily="2" charset="2"/>
              <a:buChar char="ü"/>
            </a:pPr>
            <a:r>
              <a:rPr lang="en-US" sz="1400" dirty="0"/>
              <a:t>Team starts to develop partnerships with other organizations and companies that can help the startup grow.</a:t>
            </a:r>
          </a:p>
          <a:p>
            <a:pPr marL="914400" indent="-454025">
              <a:buFont typeface="Wingdings" panose="05000000000000000000" pitchFamily="2" charset="2"/>
              <a:buChar char="ü"/>
            </a:pPr>
            <a:r>
              <a:rPr lang="en-US" sz="1400" dirty="0"/>
              <a:t>Customer validation drives the traction stage – this is the Holy Grail for investors since paying customers demonstrates that you have reduced the market risk associated with your startup. Note that other risk persist such as execution risk (your team’s ability to build the company and serve your customer), but with your team in place and aligned, it can make decision and navigate setbacks and disasters.</a:t>
            </a:r>
          </a:p>
          <a:p>
            <a:pPr marL="914400" indent="-454025">
              <a:buFont typeface="Wingdings" panose="05000000000000000000" pitchFamily="2" charset="2"/>
              <a:buChar char="ü"/>
            </a:pPr>
            <a:r>
              <a:rPr lang="en-US" sz="1400" dirty="0"/>
              <a:t>Angels start to play and valuation grows – angel investors can talk to your paying customers, get a first hand view of the market segments you serve, and begin to assess the investment risks and potential rewards.</a:t>
            </a:r>
          </a:p>
          <a:p>
            <a:pPr marL="914400" indent="-454025">
              <a:buFont typeface="Wingdings" panose="05000000000000000000" pitchFamily="2" charset="2"/>
              <a:buChar char="ü"/>
            </a:pPr>
            <a:r>
              <a:rPr lang="en-US" sz="1400" dirty="0"/>
              <a:t>Equity composition at this stage can look something like </a:t>
            </a:r>
            <a:r>
              <a:rPr lang="en-US" sz="1400" dirty="0">
                <a:sym typeface="Wingdings" panose="05000000000000000000" pitchFamily="2" charset="2"/>
              </a:rPr>
              <a:t> Founders (60%), F&amp;F (4%), Stock Option Pool (11%), Angel Group (25%).</a:t>
            </a:r>
            <a:endParaRPr lang="en-US" sz="1400" dirty="0"/>
          </a:p>
        </p:txBody>
      </p:sp>
    </p:spTree>
    <p:extLst>
      <p:ext uri="{BB962C8B-B14F-4D97-AF65-F5344CB8AC3E}">
        <p14:creationId xmlns:p14="http://schemas.microsoft.com/office/powerpoint/2010/main" val="34766347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87314-E293-DE87-3094-7FDF25A6360A}"/>
              </a:ext>
            </a:extLst>
          </p:cNvPr>
          <p:cNvSpPr>
            <a:spLocks noGrp="1"/>
          </p:cNvSpPr>
          <p:nvPr>
            <p:ph type="title"/>
          </p:nvPr>
        </p:nvSpPr>
        <p:spPr>
          <a:xfrm>
            <a:off x="838200" y="369017"/>
            <a:ext cx="10515600" cy="685462"/>
          </a:xfrm>
        </p:spPr>
        <p:txBody>
          <a:bodyPr>
            <a:normAutofit/>
          </a:bodyPr>
          <a:lstStyle/>
          <a:p>
            <a:r>
              <a:rPr lang="en-US" sz="3200" dirty="0"/>
              <a:t>Startup Stages and Angel Investment (Growth Stage)</a:t>
            </a:r>
          </a:p>
        </p:txBody>
      </p:sp>
      <p:sp>
        <p:nvSpPr>
          <p:cNvPr id="3" name="Content Placeholder 2">
            <a:extLst>
              <a:ext uri="{FF2B5EF4-FFF2-40B4-BE49-F238E27FC236}">
                <a16:creationId xmlns:a16="http://schemas.microsoft.com/office/drawing/2014/main" id="{8B48834E-ED2F-071B-4D30-6689823EFAF8}"/>
              </a:ext>
            </a:extLst>
          </p:cNvPr>
          <p:cNvSpPr>
            <a:spLocks noGrp="1"/>
          </p:cNvSpPr>
          <p:nvPr>
            <p:ph idx="1"/>
          </p:nvPr>
        </p:nvSpPr>
        <p:spPr>
          <a:xfrm>
            <a:off x="1076550" y="1234444"/>
            <a:ext cx="10780059" cy="4990189"/>
          </a:xfrm>
        </p:spPr>
        <p:txBody>
          <a:bodyPr>
            <a:normAutofit fontScale="92500" lnSpcReduction="20000"/>
          </a:bodyPr>
          <a:lstStyle/>
          <a:p>
            <a:pPr>
              <a:buFont typeface="Wingdings" panose="05000000000000000000" pitchFamily="2" charset="2"/>
              <a:buChar char="Ø"/>
            </a:pPr>
            <a:r>
              <a:rPr lang="en-US" sz="1600" dirty="0"/>
              <a:t>Growth Stage - A few years into your startup roadmap, success in your target market drives the need for additional funding to fuel growth of the organization.</a:t>
            </a:r>
            <a:endParaRPr lang="en-US" sz="1400" dirty="0"/>
          </a:p>
          <a:p>
            <a:pPr marL="914400" indent="-454025">
              <a:buFont typeface="Wingdings" panose="05000000000000000000" pitchFamily="2" charset="2"/>
              <a:buChar char="ü"/>
            </a:pPr>
            <a:r>
              <a:rPr lang="en-US" sz="1400" dirty="0"/>
              <a:t>A solid base of customers/users purchase your product.</a:t>
            </a:r>
          </a:p>
          <a:p>
            <a:pPr marL="914400" indent="-454025">
              <a:buFont typeface="Wingdings" panose="05000000000000000000" pitchFamily="2" charset="2"/>
              <a:buChar char="ü"/>
            </a:pPr>
            <a:r>
              <a:rPr lang="en-US" sz="1400" dirty="0"/>
              <a:t>Customer/user demand creates the need for money for growth.</a:t>
            </a:r>
          </a:p>
          <a:p>
            <a:pPr marL="914400" indent="-454025">
              <a:buFont typeface="Wingdings" panose="05000000000000000000" pitchFamily="2" charset="2"/>
              <a:buChar char="ü"/>
            </a:pPr>
            <a:r>
              <a:rPr lang="en-US" sz="1400" dirty="0"/>
              <a:t>Product/service is widely available.</a:t>
            </a:r>
          </a:p>
          <a:p>
            <a:pPr marL="914400" indent="-454025">
              <a:buFont typeface="Wingdings" panose="05000000000000000000" pitchFamily="2" charset="2"/>
              <a:buChar char="ü"/>
            </a:pPr>
            <a:r>
              <a:rPr lang="en-US" sz="1400" dirty="0"/>
              <a:t>Business generates ongoing revenues and should be close to cash flow positive.</a:t>
            </a:r>
          </a:p>
          <a:p>
            <a:pPr marL="914400" indent="-454025">
              <a:buFont typeface="Wingdings" panose="05000000000000000000" pitchFamily="2" charset="2"/>
              <a:buChar char="ü"/>
            </a:pPr>
            <a:r>
              <a:rPr lang="en-US" sz="1400" dirty="0"/>
              <a:t>Growing revenues and leveling off of expenses show the benefits of your scalable business model.</a:t>
            </a:r>
          </a:p>
          <a:p>
            <a:pPr marL="914400" indent="-454025">
              <a:buFont typeface="Wingdings" panose="05000000000000000000" pitchFamily="2" charset="2"/>
              <a:buChar char="ü"/>
            </a:pPr>
            <a:r>
              <a:rPr lang="en-US" sz="1400" dirty="0"/>
              <a:t>New product ideas or line extensions are in the development pipeline and being tested.</a:t>
            </a:r>
          </a:p>
          <a:p>
            <a:pPr marL="914400" indent="-454025">
              <a:buFont typeface="Wingdings" panose="05000000000000000000" pitchFamily="2" charset="2"/>
              <a:buChar char="ü"/>
            </a:pPr>
            <a:r>
              <a:rPr lang="en-US" sz="1400" dirty="0"/>
              <a:t>No gaps remain in your team with organization processes stabilizing.</a:t>
            </a:r>
          </a:p>
          <a:p>
            <a:pPr marL="914400" indent="-454025">
              <a:buFont typeface="Wingdings" panose="05000000000000000000" pitchFamily="2" charset="2"/>
              <a:buChar char="ü"/>
            </a:pPr>
            <a:r>
              <a:rPr lang="en-US" sz="1400" dirty="0"/>
              <a:t>Going ack to angels/VCs for additional capital because your company is growing is a good thing.</a:t>
            </a:r>
          </a:p>
          <a:p>
            <a:pPr marL="914400" indent="-454025">
              <a:buFont typeface="Wingdings" panose="05000000000000000000" pitchFamily="2" charset="2"/>
              <a:buChar char="ü"/>
            </a:pPr>
            <a:r>
              <a:rPr lang="en-US" sz="1400" dirty="0"/>
              <a:t>The company is becoming interesting to potential exit partners.</a:t>
            </a:r>
          </a:p>
          <a:p>
            <a:pPr marL="914400" indent="-454025">
              <a:buFont typeface="Wingdings" panose="05000000000000000000" pitchFamily="2" charset="2"/>
              <a:buChar char="ü"/>
            </a:pPr>
            <a:r>
              <a:rPr lang="en-US" sz="1400" dirty="0"/>
              <a:t>Investors in growth stage startups look at historical metrics of the company. Months, if not years, of actual financial data are available that investors use to:</a:t>
            </a:r>
          </a:p>
          <a:p>
            <a:pPr marL="1828800" indent="-454025">
              <a:buFont typeface="Wingdings" panose="05000000000000000000" pitchFamily="2" charset="2"/>
              <a:buChar char="q"/>
            </a:pPr>
            <a:r>
              <a:rPr lang="en-US" sz="1400" dirty="0"/>
              <a:t>Assess how efficiently has previous capital received been utilized.</a:t>
            </a:r>
          </a:p>
          <a:p>
            <a:pPr marL="1828800" indent="-454025">
              <a:buFont typeface="Wingdings" panose="05000000000000000000" pitchFamily="2" charset="2"/>
              <a:buChar char="q"/>
            </a:pPr>
            <a:r>
              <a:rPr lang="en-US" sz="1400" dirty="0"/>
              <a:t>How well have you controlled expenses.</a:t>
            </a:r>
          </a:p>
          <a:p>
            <a:pPr marL="1828800" indent="-454025">
              <a:buFont typeface="Wingdings" panose="05000000000000000000" pitchFamily="2" charset="2"/>
              <a:buChar char="q"/>
            </a:pPr>
            <a:r>
              <a:rPr lang="en-US" sz="1400" dirty="0"/>
              <a:t>Are you at or close to a break-even level of sales/revenue?</a:t>
            </a:r>
          </a:p>
          <a:p>
            <a:pPr marL="1828800" indent="-454025">
              <a:buFont typeface="Wingdings" panose="05000000000000000000" pitchFamily="2" charset="2"/>
              <a:buChar char="q"/>
            </a:pPr>
            <a:r>
              <a:rPr lang="en-US" sz="1400" dirty="0"/>
              <a:t>Are there major infrastructure costs needed to serve an ever larger number of customers, or has the startup operation reached an expense plateau while retaining the ability to scale up to meet the intake of thousands of customers?</a:t>
            </a:r>
          </a:p>
          <a:p>
            <a:pPr marL="914400" indent="-454025">
              <a:buFont typeface="Wingdings" panose="05000000000000000000" pitchFamily="2" charset="2"/>
              <a:buChar char="ü"/>
            </a:pPr>
            <a:r>
              <a:rPr lang="en-US" sz="1400" dirty="0"/>
              <a:t>Equity composition at this stage can look something like </a:t>
            </a:r>
            <a:r>
              <a:rPr lang="en-US" sz="1400" dirty="0">
                <a:sym typeface="Wingdings" panose="05000000000000000000" pitchFamily="2" charset="2"/>
              </a:rPr>
              <a:t> </a:t>
            </a:r>
            <a:r>
              <a:rPr lang="en-US" sz="1400">
                <a:sym typeface="Wingdings" panose="05000000000000000000" pitchFamily="2" charset="2"/>
              </a:rPr>
              <a:t>Founders (41%), </a:t>
            </a:r>
            <a:r>
              <a:rPr lang="en-US" sz="1400" dirty="0">
                <a:sym typeface="Wingdings" panose="05000000000000000000" pitchFamily="2" charset="2"/>
              </a:rPr>
              <a:t>F&amp;</a:t>
            </a:r>
            <a:r>
              <a:rPr lang="en-US" sz="1400">
                <a:sym typeface="Wingdings" panose="05000000000000000000" pitchFamily="2" charset="2"/>
              </a:rPr>
              <a:t>F (3%), </a:t>
            </a:r>
            <a:r>
              <a:rPr lang="en-US" sz="1400" dirty="0">
                <a:sym typeface="Wingdings" panose="05000000000000000000" pitchFamily="2" charset="2"/>
              </a:rPr>
              <a:t>Stock Option </a:t>
            </a:r>
            <a:r>
              <a:rPr lang="en-US" sz="1400">
                <a:sym typeface="Wingdings" panose="05000000000000000000" pitchFamily="2" charset="2"/>
              </a:rPr>
              <a:t>Pool (8%), </a:t>
            </a:r>
            <a:r>
              <a:rPr lang="en-US" sz="1400" dirty="0">
                <a:sym typeface="Wingdings" panose="05000000000000000000" pitchFamily="2" charset="2"/>
              </a:rPr>
              <a:t>Angel </a:t>
            </a:r>
            <a:r>
              <a:rPr lang="en-US" sz="1400">
                <a:sym typeface="Wingdings" panose="05000000000000000000" pitchFamily="2" charset="2"/>
              </a:rPr>
              <a:t>Group (18%), VCs Series A (30%).</a:t>
            </a:r>
            <a:endParaRPr lang="en-US" sz="1400" dirty="0"/>
          </a:p>
        </p:txBody>
      </p:sp>
    </p:spTree>
    <p:extLst>
      <p:ext uri="{BB962C8B-B14F-4D97-AF65-F5344CB8AC3E}">
        <p14:creationId xmlns:p14="http://schemas.microsoft.com/office/powerpoint/2010/main" val="13798781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87314-E293-DE87-3094-7FDF25A6360A}"/>
              </a:ext>
            </a:extLst>
          </p:cNvPr>
          <p:cNvSpPr>
            <a:spLocks noGrp="1"/>
          </p:cNvSpPr>
          <p:nvPr>
            <p:ph type="title"/>
          </p:nvPr>
        </p:nvSpPr>
        <p:spPr>
          <a:xfrm>
            <a:off x="838200" y="369017"/>
            <a:ext cx="10515600" cy="685462"/>
          </a:xfrm>
        </p:spPr>
        <p:txBody>
          <a:bodyPr>
            <a:normAutofit/>
          </a:bodyPr>
          <a:lstStyle/>
          <a:p>
            <a:r>
              <a:rPr lang="en-US" sz="3200" dirty="0"/>
              <a:t>Setting Your Funding Target Plan</a:t>
            </a:r>
          </a:p>
        </p:txBody>
      </p:sp>
      <p:sp>
        <p:nvSpPr>
          <p:cNvPr id="3" name="Content Placeholder 2">
            <a:extLst>
              <a:ext uri="{FF2B5EF4-FFF2-40B4-BE49-F238E27FC236}">
                <a16:creationId xmlns:a16="http://schemas.microsoft.com/office/drawing/2014/main" id="{8B48834E-ED2F-071B-4D30-6689823EFAF8}"/>
              </a:ext>
            </a:extLst>
          </p:cNvPr>
          <p:cNvSpPr>
            <a:spLocks noGrp="1"/>
          </p:cNvSpPr>
          <p:nvPr>
            <p:ph idx="1"/>
          </p:nvPr>
        </p:nvSpPr>
        <p:spPr>
          <a:xfrm>
            <a:off x="1076550" y="1234444"/>
            <a:ext cx="10780059" cy="4990189"/>
          </a:xfrm>
        </p:spPr>
        <p:txBody>
          <a:bodyPr>
            <a:normAutofit/>
          </a:bodyPr>
          <a:lstStyle/>
          <a:p>
            <a:pPr>
              <a:buFont typeface="Wingdings" panose="05000000000000000000" pitchFamily="2" charset="2"/>
              <a:buChar char="Ø"/>
            </a:pPr>
            <a:r>
              <a:rPr lang="en-US" sz="1600" dirty="0"/>
              <a:t>Once you have an understanding of the match between startup stage and the interest level of angel investors, determining how much money to raise and creating a detailed funding plan is the next step. Some characteristics of this process include:</a:t>
            </a:r>
            <a:endParaRPr lang="en-US" sz="1400" dirty="0"/>
          </a:p>
          <a:p>
            <a:pPr marL="914400" indent="-454025">
              <a:buFont typeface="Wingdings" panose="05000000000000000000" pitchFamily="2" charset="2"/>
              <a:buChar char="ü"/>
            </a:pPr>
            <a:r>
              <a:rPr lang="en-US" sz="1400" dirty="0"/>
              <a:t>Structuring investment in money raising stages where with each stage risk is reduced and in turn valuation grows.</a:t>
            </a:r>
          </a:p>
          <a:p>
            <a:pPr marL="914400" indent="-454025">
              <a:buFont typeface="Wingdings" panose="05000000000000000000" pitchFamily="2" charset="2"/>
              <a:buChar char="ü"/>
            </a:pPr>
            <a:r>
              <a:rPr lang="en-US" sz="1400" dirty="0"/>
              <a:t>Low cost startups – some business models don’t require large cash infusions in early stages. Keep the founders fed and house for a few months, and they can produce a good looking product and get it in the hands of users (Y Combinator and TechStars).</a:t>
            </a:r>
          </a:p>
          <a:p>
            <a:pPr marL="914400" indent="-454025">
              <a:buFont typeface="Wingdings" panose="05000000000000000000" pitchFamily="2" charset="2"/>
              <a:buChar char="ü"/>
            </a:pPr>
            <a:r>
              <a:rPr lang="en-US" sz="1400" dirty="0"/>
              <a:t>High cost startups – these startups require high levels of early stage cash infusion. The size of the market opportunity is assessed to see if it can counterbalance the high initial investment required.</a:t>
            </a:r>
          </a:p>
          <a:p>
            <a:pPr marL="230188" indent="-230188">
              <a:buFont typeface="Wingdings" panose="05000000000000000000" pitchFamily="2" charset="2"/>
              <a:buChar char="Ø"/>
            </a:pPr>
            <a:r>
              <a:rPr lang="en-US" sz="1600" dirty="0"/>
              <a:t>Determining how much to raise</a:t>
            </a:r>
          </a:p>
          <a:p>
            <a:pPr marL="914400" indent="-454025">
              <a:buFont typeface="Wingdings" panose="05000000000000000000" pitchFamily="2" charset="2"/>
              <a:buChar char="ü"/>
            </a:pPr>
            <a:r>
              <a:rPr lang="en-US" sz="1400" dirty="0"/>
              <a:t>Build a roadmap that roughly charts major milestones and the expected time to completion. </a:t>
            </a:r>
          </a:p>
          <a:p>
            <a:pPr marL="914400" indent="-454025">
              <a:buFont typeface="Wingdings" panose="05000000000000000000" pitchFamily="2" charset="2"/>
              <a:buChar char="ü"/>
            </a:pPr>
            <a:r>
              <a:rPr lang="en-US" sz="1400" dirty="0"/>
              <a:t>Estimate the development budget – make educated guesses about the budget/funding needed to complete the sub-tasks to hit the various milestones.</a:t>
            </a:r>
          </a:p>
          <a:p>
            <a:pPr marL="914400" indent="-454025">
              <a:buFont typeface="Wingdings" panose="05000000000000000000" pitchFamily="2" charset="2"/>
              <a:buChar char="ü"/>
            </a:pPr>
            <a:r>
              <a:rPr lang="en-US" sz="1400" dirty="0"/>
              <a:t>Calculate the monthly burn rate.</a:t>
            </a:r>
          </a:p>
          <a:p>
            <a:pPr marL="914400" indent="-454025">
              <a:buFont typeface="Wingdings" panose="05000000000000000000" pitchFamily="2" charset="2"/>
              <a:buChar char="ü"/>
            </a:pPr>
            <a:r>
              <a:rPr lang="en-US" sz="1400" dirty="0"/>
              <a:t>Develop the pre-money valuation to estimate what the startup is worth at the beginning of the implementation phase.</a:t>
            </a:r>
          </a:p>
          <a:p>
            <a:pPr marL="914400" indent="-454025">
              <a:buFont typeface="Wingdings" panose="05000000000000000000" pitchFamily="2" charset="2"/>
              <a:buChar char="ü"/>
            </a:pPr>
            <a:r>
              <a:rPr lang="en-US" sz="1400" dirty="0"/>
              <a:t>Do a sanity check – compare the valuation to the total funding needed to reach your milestones. Is it reasonable? Will you have to give up too much equity? If the amount you have to raise is greater than half your pre-money valuation, consider raising smaller amounts of money from other sources such as F&amp;F, convertible debt, bank loan and using these funds to hit the milestones that will lead to a increased valuation in the eyes of angel investors.</a:t>
            </a:r>
          </a:p>
        </p:txBody>
      </p:sp>
    </p:spTree>
    <p:extLst>
      <p:ext uri="{BB962C8B-B14F-4D97-AF65-F5344CB8AC3E}">
        <p14:creationId xmlns:p14="http://schemas.microsoft.com/office/powerpoint/2010/main" val="31049303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87314-E293-DE87-3094-7FDF25A6360A}"/>
              </a:ext>
            </a:extLst>
          </p:cNvPr>
          <p:cNvSpPr>
            <a:spLocks noGrp="1"/>
          </p:cNvSpPr>
          <p:nvPr>
            <p:ph type="title"/>
          </p:nvPr>
        </p:nvSpPr>
        <p:spPr>
          <a:xfrm>
            <a:off x="838200" y="369017"/>
            <a:ext cx="10515600" cy="685462"/>
          </a:xfrm>
        </p:spPr>
        <p:txBody>
          <a:bodyPr>
            <a:normAutofit/>
          </a:bodyPr>
          <a:lstStyle/>
          <a:p>
            <a:r>
              <a:rPr lang="en-US" sz="3200" dirty="0"/>
              <a:t>The funding plan</a:t>
            </a:r>
          </a:p>
        </p:txBody>
      </p:sp>
      <p:sp>
        <p:nvSpPr>
          <p:cNvPr id="3" name="Content Placeholder 2">
            <a:extLst>
              <a:ext uri="{FF2B5EF4-FFF2-40B4-BE49-F238E27FC236}">
                <a16:creationId xmlns:a16="http://schemas.microsoft.com/office/drawing/2014/main" id="{8B48834E-ED2F-071B-4D30-6689823EFAF8}"/>
              </a:ext>
            </a:extLst>
          </p:cNvPr>
          <p:cNvSpPr>
            <a:spLocks noGrp="1"/>
          </p:cNvSpPr>
          <p:nvPr>
            <p:ph idx="1"/>
          </p:nvPr>
        </p:nvSpPr>
        <p:spPr>
          <a:xfrm>
            <a:off x="1076550" y="1234444"/>
            <a:ext cx="10780059" cy="4990189"/>
          </a:xfrm>
        </p:spPr>
        <p:txBody>
          <a:bodyPr>
            <a:normAutofit fontScale="85000" lnSpcReduction="20000"/>
          </a:bodyPr>
          <a:lstStyle/>
          <a:p>
            <a:pPr>
              <a:buFont typeface="Wingdings" panose="05000000000000000000" pitchFamily="2" charset="2"/>
              <a:buChar char="Ø"/>
            </a:pPr>
            <a:r>
              <a:rPr lang="en-US" sz="1600" dirty="0"/>
              <a:t>Once you’ve made good guesses about the investment needed to reach significant milestones, create a detailed use of funds document that details your assumptions for investors. The plan should include:</a:t>
            </a:r>
            <a:endParaRPr lang="en-US" sz="1400" dirty="0"/>
          </a:p>
          <a:p>
            <a:pPr marL="914400" indent="-454025">
              <a:buFont typeface="Wingdings" panose="05000000000000000000" pitchFamily="2" charset="2"/>
              <a:buChar char="ü"/>
            </a:pPr>
            <a:r>
              <a:rPr lang="en-US" sz="1400" dirty="0"/>
              <a:t>How much have you invested so for?</a:t>
            </a:r>
          </a:p>
          <a:p>
            <a:pPr marL="914400" indent="-454025">
              <a:buFont typeface="Wingdings" panose="05000000000000000000" pitchFamily="2" charset="2"/>
              <a:buChar char="ü"/>
            </a:pPr>
            <a:r>
              <a:rPr lang="en-US" sz="1400" dirty="0"/>
              <a:t>How much will you need for this round?</a:t>
            </a:r>
          </a:p>
          <a:p>
            <a:pPr marL="914400" indent="-454025">
              <a:buFont typeface="Wingdings" panose="05000000000000000000" pitchFamily="2" charset="2"/>
              <a:buChar char="ü"/>
            </a:pPr>
            <a:r>
              <a:rPr lang="en-US" sz="1400" dirty="0"/>
              <a:t>When will you need it?</a:t>
            </a:r>
          </a:p>
          <a:p>
            <a:pPr marL="914400" indent="-454025">
              <a:buFont typeface="Wingdings" panose="05000000000000000000" pitchFamily="2" charset="2"/>
              <a:buChar char="ü"/>
            </a:pPr>
            <a:r>
              <a:rPr lang="en-US" sz="1400" dirty="0"/>
              <a:t>What you are going to use the money for, that is, which milestones will the investment enable you to hit?</a:t>
            </a:r>
          </a:p>
          <a:p>
            <a:pPr marL="914400" indent="-454025">
              <a:buFont typeface="Wingdings" panose="05000000000000000000" pitchFamily="2" charset="2"/>
              <a:buChar char="ü"/>
            </a:pPr>
            <a:r>
              <a:rPr lang="en-US" sz="1400" dirty="0"/>
              <a:t>When will you need additional investment, or can you reach a self-sustaining level of cash flow?</a:t>
            </a:r>
          </a:p>
          <a:p>
            <a:pPr>
              <a:buFont typeface="Wingdings" panose="05000000000000000000" pitchFamily="2" charset="2"/>
              <a:buChar char="Ø"/>
            </a:pPr>
            <a:r>
              <a:rPr lang="en-US" sz="1600" dirty="0"/>
              <a:t>When you raise too little, it shows you don’t yet understand your market or business model and thus have more work to do.</a:t>
            </a:r>
          </a:p>
          <a:p>
            <a:pPr>
              <a:buFont typeface="Wingdings" panose="05000000000000000000" pitchFamily="2" charset="2"/>
              <a:buChar char="Ø"/>
            </a:pPr>
            <a:r>
              <a:rPr lang="en-US" sz="1600" dirty="0"/>
              <a:t>When you raise too much, you increase the likelihood of a down round in the future.</a:t>
            </a:r>
          </a:p>
          <a:p>
            <a:pPr>
              <a:buFont typeface="Wingdings" panose="05000000000000000000" pitchFamily="2" charset="2"/>
              <a:buChar char="Ø"/>
            </a:pPr>
            <a:r>
              <a:rPr lang="en-US" sz="1600" dirty="0"/>
              <a:t>Numerous factors influence the perceived value of your startup:</a:t>
            </a:r>
          </a:p>
          <a:p>
            <a:pPr marL="914400" indent="-454025">
              <a:buFont typeface="Wingdings" panose="05000000000000000000" pitchFamily="2" charset="2"/>
              <a:buChar char="ü"/>
            </a:pPr>
            <a:r>
              <a:rPr lang="en-US" sz="1200" dirty="0"/>
              <a:t>Market size</a:t>
            </a:r>
          </a:p>
          <a:p>
            <a:pPr marL="914400" indent="-454025">
              <a:buFont typeface="Wingdings" panose="05000000000000000000" pitchFamily="2" charset="2"/>
              <a:buChar char="ü"/>
            </a:pPr>
            <a:r>
              <a:rPr lang="en-US" sz="1200" dirty="0"/>
              <a:t>Size of the company</a:t>
            </a:r>
          </a:p>
          <a:p>
            <a:pPr marL="914400" indent="-454025">
              <a:buFont typeface="Wingdings" panose="05000000000000000000" pitchFamily="2" charset="2"/>
              <a:buChar char="ü"/>
            </a:pPr>
            <a:r>
              <a:rPr lang="en-US" sz="1200" dirty="0"/>
              <a:t>Intellectual property</a:t>
            </a:r>
          </a:p>
          <a:p>
            <a:pPr marL="914400" indent="-454025">
              <a:buFont typeface="Wingdings" panose="05000000000000000000" pitchFamily="2" charset="2"/>
              <a:buChar char="ü"/>
            </a:pPr>
            <a:r>
              <a:rPr lang="en-US" sz="1200" dirty="0"/>
              <a:t>Founders and team</a:t>
            </a:r>
          </a:p>
          <a:p>
            <a:pPr marL="914400" indent="-454025">
              <a:buFont typeface="Wingdings" panose="05000000000000000000" pitchFamily="2" charset="2"/>
              <a:buChar char="ü"/>
            </a:pPr>
            <a:r>
              <a:rPr lang="en-US" sz="1200" dirty="0"/>
              <a:t>Product/service or technology – revolutionary and disruptive or merely evolutionary?</a:t>
            </a:r>
          </a:p>
          <a:p>
            <a:pPr marL="914400" indent="-454025">
              <a:buFont typeface="Wingdings" panose="05000000000000000000" pitchFamily="2" charset="2"/>
              <a:buChar char="ü"/>
            </a:pPr>
            <a:r>
              <a:rPr lang="en-US" sz="1200" dirty="0"/>
              <a:t>Traction and cost to acquire new customers</a:t>
            </a:r>
          </a:p>
          <a:p>
            <a:pPr marL="914400" indent="-454025">
              <a:buFont typeface="Wingdings" panose="05000000000000000000" pitchFamily="2" charset="2"/>
              <a:buChar char="ü"/>
            </a:pPr>
            <a:r>
              <a:rPr lang="en-US" sz="1200" dirty="0"/>
              <a:t>Amount already invested in terms of money and time</a:t>
            </a:r>
          </a:p>
          <a:p>
            <a:pPr marL="914400" indent="-454025">
              <a:buFont typeface="Wingdings" panose="05000000000000000000" pitchFamily="2" charset="2"/>
              <a:buChar char="ü"/>
            </a:pPr>
            <a:r>
              <a:rPr lang="en-US" sz="1200" dirty="0"/>
              <a:t>Stage of the startup</a:t>
            </a:r>
          </a:p>
          <a:p>
            <a:pPr marL="914400" indent="-454025">
              <a:buFont typeface="Wingdings" panose="05000000000000000000" pitchFamily="2" charset="2"/>
              <a:buChar char="ü"/>
            </a:pPr>
            <a:r>
              <a:rPr lang="en-US" sz="1200" dirty="0"/>
              <a:t>Competition</a:t>
            </a:r>
          </a:p>
          <a:p>
            <a:pPr marL="914400" indent="-454025">
              <a:buFont typeface="Wingdings" panose="05000000000000000000" pitchFamily="2" charset="2"/>
              <a:buChar char="ü"/>
            </a:pPr>
            <a:r>
              <a:rPr lang="en-US" sz="1200" dirty="0"/>
              <a:t>Need for </a:t>
            </a:r>
            <a:r>
              <a:rPr lang="en-US" sz="1200"/>
              <a:t>additional investment</a:t>
            </a:r>
          </a:p>
          <a:p>
            <a:pPr marL="914400" indent="-454025">
              <a:buFont typeface="Wingdings" panose="05000000000000000000" pitchFamily="2" charset="2"/>
              <a:buChar char="ü"/>
            </a:pPr>
            <a:endParaRPr lang="en-US" sz="1400" dirty="0"/>
          </a:p>
        </p:txBody>
      </p:sp>
    </p:spTree>
    <p:extLst>
      <p:ext uri="{BB962C8B-B14F-4D97-AF65-F5344CB8AC3E}">
        <p14:creationId xmlns:p14="http://schemas.microsoft.com/office/powerpoint/2010/main" val="24262876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CC57C-BB15-65C2-D0F8-43AEA14C2513}"/>
              </a:ext>
            </a:extLst>
          </p:cNvPr>
          <p:cNvSpPr>
            <a:spLocks noGrp="1"/>
          </p:cNvSpPr>
          <p:nvPr>
            <p:ph type="title"/>
          </p:nvPr>
        </p:nvSpPr>
        <p:spPr/>
        <p:txBody>
          <a:bodyPr/>
          <a:lstStyle/>
          <a:p>
            <a:r>
              <a:rPr lang="en-US" dirty="0"/>
              <a:t>Raising Angel Capital</a:t>
            </a:r>
          </a:p>
        </p:txBody>
      </p:sp>
    </p:spTree>
    <p:extLst>
      <p:ext uri="{BB962C8B-B14F-4D97-AF65-F5344CB8AC3E}">
        <p14:creationId xmlns:p14="http://schemas.microsoft.com/office/powerpoint/2010/main" val="814053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87314-E293-DE87-3094-7FDF25A6360A}"/>
              </a:ext>
            </a:extLst>
          </p:cNvPr>
          <p:cNvSpPr>
            <a:spLocks noGrp="1"/>
          </p:cNvSpPr>
          <p:nvPr>
            <p:ph type="title"/>
          </p:nvPr>
        </p:nvSpPr>
        <p:spPr>
          <a:xfrm>
            <a:off x="838200" y="369017"/>
            <a:ext cx="10515600" cy="685462"/>
          </a:xfrm>
        </p:spPr>
        <p:txBody>
          <a:bodyPr>
            <a:normAutofit/>
          </a:bodyPr>
          <a:lstStyle/>
          <a:p>
            <a:r>
              <a:rPr lang="en-US" sz="3200" dirty="0"/>
              <a:t>The angel funding process (Stage 1: Introduction to Angels)</a:t>
            </a:r>
          </a:p>
        </p:txBody>
      </p:sp>
      <p:sp>
        <p:nvSpPr>
          <p:cNvPr id="3" name="Content Placeholder 2">
            <a:extLst>
              <a:ext uri="{FF2B5EF4-FFF2-40B4-BE49-F238E27FC236}">
                <a16:creationId xmlns:a16="http://schemas.microsoft.com/office/drawing/2014/main" id="{8B48834E-ED2F-071B-4D30-6689823EFAF8}"/>
              </a:ext>
            </a:extLst>
          </p:cNvPr>
          <p:cNvSpPr>
            <a:spLocks noGrp="1"/>
          </p:cNvSpPr>
          <p:nvPr>
            <p:ph idx="1"/>
          </p:nvPr>
        </p:nvSpPr>
        <p:spPr>
          <a:xfrm>
            <a:off x="1076550" y="1234444"/>
            <a:ext cx="10780059" cy="4990189"/>
          </a:xfrm>
        </p:spPr>
        <p:txBody>
          <a:bodyPr>
            <a:normAutofit/>
          </a:bodyPr>
          <a:lstStyle/>
          <a:p>
            <a:pPr marL="458788" indent="-458788">
              <a:buFont typeface="Wingdings" panose="05000000000000000000" pitchFamily="2" charset="2"/>
              <a:buChar char="ü"/>
            </a:pPr>
            <a:r>
              <a:rPr lang="en-US" sz="1400" dirty="0"/>
              <a:t>Getting a warm referral is the best approach.</a:t>
            </a:r>
          </a:p>
          <a:p>
            <a:pPr marL="458788" indent="-458788">
              <a:buFont typeface="Wingdings" panose="05000000000000000000" pitchFamily="2" charset="2"/>
              <a:buChar char="ü"/>
            </a:pPr>
            <a:r>
              <a:rPr lang="en-US" sz="1400" dirty="0"/>
              <a:t>Many angel groups use websites such as gust.com to help organize the screening and submission process. Sites like Gust enable entrepreneurs to upload documents and videos, so angels can review, rate, and discuss startups within their group.</a:t>
            </a:r>
          </a:p>
          <a:p>
            <a:pPr marL="458788" indent="-458788">
              <a:buFont typeface="Wingdings" panose="05000000000000000000" pitchFamily="2" charset="2"/>
              <a:buChar char="ü"/>
            </a:pPr>
            <a:r>
              <a:rPr lang="en-US" sz="1400" dirty="0"/>
              <a:t>Startup review – angels review your plan or pitch deck and decide if they want you to pitch the group in person.</a:t>
            </a:r>
          </a:p>
          <a:p>
            <a:pPr marL="458788" indent="-458788">
              <a:buFont typeface="Wingdings" panose="05000000000000000000" pitchFamily="2" charset="2"/>
              <a:buChar char="ü"/>
            </a:pPr>
            <a:r>
              <a:rPr lang="en-US" sz="1400" dirty="0"/>
              <a:t>Invitation – if the angel (group) is intrigued by your startup, you get invited to pitch.</a:t>
            </a:r>
          </a:p>
          <a:p>
            <a:pPr marL="458788" indent="-458788">
              <a:buFont typeface="Wingdings" panose="05000000000000000000" pitchFamily="2" charset="2"/>
              <a:buChar char="ü"/>
            </a:pPr>
            <a:r>
              <a:rPr lang="en-US" sz="1400" dirty="0"/>
              <a:t>Prepared materials entrepreneurs should bring to the pitch – executive summary, business plan, financial model, current status and key milestones, use of funds, valuation, other validations</a:t>
            </a:r>
          </a:p>
          <a:p>
            <a:pPr marL="458788" indent="-458788">
              <a:buFont typeface="Wingdings" panose="05000000000000000000" pitchFamily="2" charset="2"/>
              <a:buChar char="ü"/>
            </a:pPr>
            <a:r>
              <a:rPr lang="en-US" sz="1400" dirty="0"/>
              <a:t>Key goals at the introduction stage is to get invited to the in-person pitch. You want to meet the angels, get to know them, and let your passion and personality shine through.</a:t>
            </a:r>
          </a:p>
          <a:p>
            <a:pPr marL="458788" indent="-458788">
              <a:buFont typeface="Wingdings" panose="05000000000000000000" pitchFamily="2" charset="2"/>
              <a:buChar char="ü"/>
            </a:pPr>
            <a:r>
              <a:rPr lang="en-US" sz="1400" dirty="0"/>
              <a:t>Key hot buttons at the introduction stage:</a:t>
            </a:r>
          </a:p>
          <a:p>
            <a:pPr marL="1087438" lvl="1" indent="-403225">
              <a:buFont typeface="Wingdings" panose="05000000000000000000" pitchFamily="2" charset="2"/>
              <a:buChar char="q"/>
            </a:pPr>
            <a:r>
              <a:rPr lang="en-US" sz="1200" dirty="0"/>
              <a:t>Does your product solve an understandable problem.</a:t>
            </a:r>
          </a:p>
          <a:p>
            <a:pPr marL="1087438" lvl="1" indent="-403225">
              <a:buFont typeface="Wingdings" panose="05000000000000000000" pitchFamily="2" charset="2"/>
              <a:buChar char="q"/>
            </a:pPr>
            <a:r>
              <a:rPr lang="en-US" sz="1200" dirty="0"/>
              <a:t>Can you demonstrate the you have a large and reachable market.</a:t>
            </a:r>
          </a:p>
          <a:p>
            <a:pPr marL="1087438" lvl="1" indent="-403225">
              <a:buFont typeface="Wingdings" panose="05000000000000000000" pitchFamily="2" charset="2"/>
              <a:buChar char="q"/>
            </a:pPr>
            <a:r>
              <a:rPr lang="en-US" sz="1200" dirty="0"/>
              <a:t>Are customers willing to pay for your product or is the user base growing fast.</a:t>
            </a:r>
          </a:p>
          <a:p>
            <a:pPr marL="1087438" lvl="1" indent="-403225">
              <a:buFont typeface="Wingdings" panose="05000000000000000000" pitchFamily="2" charset="2"/>
              <a:buChar char="q"/>
            </a:pPr>
            <a:r>
              <a:rPr lang="en-US" sz="1200" dirty="0"/>
              <a:t>What’s the quality of the team.</a:t>
            </a:r>
          </a:p>
          <a:p>
            <a:pPr marL="1087438" lvl="1" indent="-403225">
              <a:buFont typeface="Wingdings" panose="05000000000000000000" pitchFamily="2" charset="2"/>
              <a:buChar char="q"/>
            </a:pPr>
            <a:r>
              <a:rPr lang="en-US" sz="1200" dirty="0"/>
              <a:t>Is the market/industry of your startup in the angel’s wheelhouse – can they work comfortably with you within that market/industry.</a:t>
            </a:r>
          </a:p>
          <a:p>
            <a:pPr marL="1087438" lvl="1" indent="-403225">
              <a:buFont typeface="Wingdings" panose="05000000000000000000" pitchFamily="2" charset="2"/>
              <a:buChar char="q"/>
            </a:pPr>
            <a:r>
              <a:rPr lang="en-US" sz="1200" dirty="0"/>
              <a:t>Does the valuation you present fall within the acceptable range for the angel (group).</a:t>
            </a:r>
          </a:p>
        </p:txBody>
      </p:sp>
    </p:spTree>
    <p:extLst>
      <p:ext uri="{BB962C8B-B14F-4D97-AF65-F5344CB8AC3E}">
        <p14:creationId xmlns:p14="http://schemas.microsoft.com/office/powerpoint/2010/main" val="29483669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87314-E293-DE87-3094-7FDF25A6360A}"/>
              </a:ext>
            </a:extLst>
          </p:cNvPr>
          <p:cNvSpPr>
            <a:spLocks noGrp="1"/>
          </p:cNvSpPr>
          <p:nvPr>
            <p:ph type="title"/>
          </p:nvPr>
        </p:nvSpPr>
        <p:spPr>
          <a:xfrm>
            <a:off x="838200" y="369017"/>
            <a:ext cx="10515600" cy="685462"/>
          </a:xfrm>
        </p:spPr>
        <p:txBody>
          <a:bodyPr>
            <a:normAutofit/>
          </a:bodyPr>
          <a:lstStyle/>
          <a:p>
            <a:r>
              <a:rPr lang="en-US" sz="3200" dirty="0"/>
              <a:t>The angel funding process (Stage 2: The Pitch)</a:t>
            </a:r>
          </a:p>
        </p:txBody>
      </p:sp>
      <p:sp>
        <p:nvSpPr>
          <p:cNvPr id="3" name="Content Placeholder 2">
            <a:extLst>
              <a:ext uri="{FF2B5EF4-FFF2-40B4-BE49-F238E27FC236}">
                <a16:creationId xmlns:a16="http://schemas.microsoft.com/office/drawing/2014/main" id="{8B48834E-ED2F-071B-4D30-6689823EFAF8}"/>
              </a:ext>
            </a:extLst>
          </p:cNvPr>
          <p:cNvSpPr>
            <a:spLocks noGrp="1"/>
          </p:cNvSpPr>
          <p:nvPr>
            <p:ph idx="1"/>
          </p:nvPr>
        </p:nvSpPr>
        <p:spPr>
          <a:xfrm>
            <a:off x="1076550" y="1234444"/>
            <a:ext cx="10780059" cy="4990189"/>
          </a:xfrm>
        </p:spPr>
        <p:txBody>
          <a:bodyPr>
            <a:normAutofit fontScale="92500"/>
          </a:bodyPr>
          <a:lstStyle/>
          <a:p>
            <a:pPr marL="458788" indent="-458788">
              <a:buFont typeface="Wingdings" panose="05000000000000000000" pitchFamily="2" charset="2"/>
              <a:buChar char="ü"/>
            </a:pPr>
            <a:r>
              <a:rPr lang="en-US" sz="1400" dirty="0"/>
              <a:t>Meeting date set – most organized angel groups meet monthly for which they will inform the entrepreneur of the date and time slot.</a:t>
            </a:r>
          </a:p>
          <a:p>
            <a:pPr marL="458788" indent="-458788">
              <a:buFont typeface="Wingdings" panose="05000000000000000000" pitchFamily="2" charset="2"/>
              <a:buChar char="ü"/>
            </a:pPr>
            <a:r>
              <a:rPr lang="en-US" sz="1400" dirty="0"/>
              <a:t>Prep your champion – this is someone within the angel group that the entrepreneur has a connection with; the entrepreneur should prep that point person with information on raise amount, valuation, and progress toward key milestones.</a:t>
            </a:r>
          </a:p>
          <a:p>
            <a:pPr marL="458788" indent="-458788">
              <a:buFont typeface="Wingdings" panose="05000000000000000000" pitchFamily="2" charset="2"/>
              <a:buChar char="ü"/>
            </a:pPr>
            <a:r>
              <a:rPr lang="en-US" sz="1400" dirty="0"/>
              <a:t>Get to know the angels – take every opportunity to build trust and share your passion for your startup.</a:t>
            </a:r>
          </a:p>
          <a:p>
            <a:pPr marL="458788" indent="-458788">
              <a:buFont typeface="Wingdings" panose="05000000000000000000" pitchFamily="2" charset="2"/>
              <a:buChar char="ü"/>
            </a:pPr>
            <a:r>
              <a:rPr lang="en-US" sz="1400" dirty="0"/>
              <a:t>Make your pitch – should be no more than 15 minutes with 15 minutes of question. Practice your pitch until it flows well.</a:t>
            </a:r>
          </a:p>
          <a:p>
            <a:pPr marL="458788" indent="-458788">
              <a:buFont typeface="Wingdings" panose="05000000000000000000" pitchFamily="2" charset="2"/>
              <a:buChar char="ü"/>
            </a:pPr>
            <a:r>
              <a:rPr lang="en-US" sz="1400" dirty="0"/>
              <a:t>Make sure you reserve time for Q&amp;A – angels will </a:t>
            </a:r>
            <a:r>
              <a:rPr lang="en-US" sz="1400" dirty="0" err="1"/>
              <a:t>proble</a:t>
            </a:r>
            <a:r>
              <a:rPr lang="en-US" sz="1400" dirty="0"/>
              <a:t> and poke holes in your plan/story/ideas. If an angel wants to know more, that indicates at least some level of interest. Be prepared for questions during the pitch but keep to the timeline regardless.</a:t>
            </a:r>
          </a:p>
          <a:p>
            <a:pPr marL="458788" indent="-458788">
              <a:buFont typeface="Wingdings" panose="05000000000000000000" pitchFamily="2" charset="2"/>
              <a:buChar char="ü"/>
            </a:pPr>
            <a:r>
              <a:rPr lang="en-US" sz="1400" dirty="0"/>
              <a:t>The vote comes next – it could be wanting more information, need more time, not interested, or ready to invest.</a:t>
            </a:r>
          </a:p>
          <a:p>
            <a:pPr marL="458788" indent="-458788">
              <a:buFont typeface="Wingdings" panose="05000000000000000000" pitchFamily="2" charset="2"/>
              <a:buChar char="ü"/>
            </a:pPr>
            <a:r>
              <a:rPr lang="en-US" sz="1400" dirty="0"/>
              <a:t>Backup information to have on hand – valuation and basis for it, sales pipeline showing the customers you have in your sales process, key milestones, including product development timelines, gaps and how you plan to fill them, clear revenue model that is proven by early customers, a list of other angel groups and contacts that you’ve pitched to, how much you have raised already (including investments by you, your team, and F&amp;F).</a:t>
            </a:r>
          </a:p>
          <a:p>
            <a:pPr marL="458788" indent="-458788">
              <a:buFont typeface="Wingdings" panose="05000000000000000000" pitchFamily="2" charset="2"/>
              <a:buChar char="ü"/>
            </a:pPr>
            <a:r>
              <a:rPr lang="en-US" sz="1400" dirty="0"/>
              <a:t>Get the angel group to agree to move on to due diligence (also do not ask the angel group to sign an NDA at the early stages of the conversation).</a:t>
            </a:r>
          </a:p>
          <a:p>
            <a:pPr marL="458788" indent="-458788">
              <a:buFont typeface="Wingdings" panose="05000000000000000000" pitchFamily="2" charset="2"/>
              <a:buChar char="ü"/>
            </a:pPr>
            <a:r>
              <a:rPr lang="en-US" sz="1400" dirty="0"/>
              <a:t>Build trust and be passionate, engaged, and energetic.</a:t>
            </a:r>
          </a:p>
          <a:p>
            <a:pPr marL="458788" indent="-458788">
              <a:buFont typeface="Wingdings" panose="05000000000000000000" pitchFamily="2" charset="2"/>
              <a:buChar char="ü"/>
            </a:pPr>
            <a:r>
              <a:rPr lang="en-US" sz="1400" dirty="0"/>
              <a:t>Key hot buttons at the pitch stage:</a:t>
            </a:r>
          </a:p>
          <a:p>
            <a:pPr marL="1144588" lvl="1" indent="-454025">
              <a:buFont typeface="Wingdings" panose="05000000000000000000" pitchFamily="2" charset="2"/>
              <a:buChar char="q"/>
            </a:pPr>
            <a:r>
              <a:rPr lang="en-US" sz="1200" dirty="0"/>
              <a:t>Demonstrate clear customer interest in your product.</a:t>
            </a:r>
          </a:p>
          <a:p>
            <a:pPr marL="1144588" lvl="1" indent="-454025">
              <a:buFont typeface="Wingdings" panose="05000000000000000000" pitchFamily="2" charset="2"/>
              <a:buChar char="q"/>
            </a:pPr>
            <a:r>
              <a:rPr lang="en-US" sz="1200" dirty="0"/>
              <a:t>Identify your defendable market position: IP, trade secrets, first to market, and so on.</a:t>
            </a:r>
          </a:p>
          <a:p>
            <a:pPr marL="1144588" lvl="1" indent="-454025">
              <a:buFont typeface="Wingdings" panose="05000000000000000000" pitchFamily="2" charset="2"/>
              <a:buChar char="q"/>
            </a:pPr>
            <a:r>
              <a:rPr lang="en-US" sz="1200" dirty="0"/>
              <a:t>Show that the management team knows the process of raising startup capital.</a:t>
            </a:r>
          </a:p>
          <a:p>
            <a:pPr marL="1144588" lvl="1" indent="-454025">
              <a:buFont typeface="Wingdings" panose="05000000000000000000" pitchFamily="2" charset="2"/>
              <a:buChar char="q"/>
            </a:pPr>
            <a:r>
              <a:rPr lang="en-US" sz="1200" dirty="0"/>
              <a:t>Communicate how the angel investment would make a clear impact towards achieving the startup’s milestones and clearly increase the valuation of the company beyond just the cash infused.</a:t>
            </a:r>
          </a:p>
          <a:p>
            <a:pPr marL="1144588" lvl="1" indent="-454025">
              <a:buFont typeface="Wingdings" panose="05000000000000000000" pitchFamily="2" charset="2"/>
              <a:buChar char="q"/>
            </a:pPr>
            <a:r>
              <a:rPr lang="en-US" sz="1200" dirty="0"/>
              <a:t>In three to five years, the projected revenue of the company will be large enough for profitable exit for the angels.</a:t>
            </a:r>
          </a:p>
        </p:txBody>
      </p:sp>
    </p:spTree>
    <p:extLst>
      <p:ext uri="{BB962C8B-B14F-4D97-AF65-F5344CB8AC3E}">
        <p14:creationId xmlns:p14="http://schemas.microsoft.com/office/powerpoint/2010/main" val="32043368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87314-E293-DE87-3094-7FDF25A6360A}"/>
              </a:ext>
            </a:extLst>
          </p:cNvPr>
          <p:cNvSpPr>
            <a:spLocks noGrp="1"/>
          </p:cNvSpPr>
          <p:nvPr>
            <p:ph type="title"/>
          </p:nvPr>
        </p:nvSpPr>
        <p:spPr>
          <a:xfrm>
            <a:off x="838200" y="369017"/>
            <a:ext cx="10515600" cy="685462"/>
          </a:xfrm>
        </p:spPr>
        <p:txBody>
          <a:bodyPr>
            <a:normAutofit/>
          </a:bodyPr>
          <a:lstStyle/>
          <a:p>
            <a:r>
              <a:rPr lang="en-US" sz="3200" dirty="0"/>
              <a:t>The angel funding process (Stage 3: Due Diligence)</a:t>
            </a:r>
          </a:p>
        </p:txBody>
      </p:sp>
      <p:sp>
        <p:nvSpPr>
          <p:cNvPr id="3" name="Content Placeholder 2">
            <a:extLst>
              <a:ext uri="{FF2B5EF4-FFF2-40B4-BE49-F238E27FC236}">
                <a16:creationId xmlns:a16="http://schemas.microsoft.com/office/drawing/2014/main" id="{8B48834E-ED2F-071B-4D30-6689823EFAF8}"/>
              </a:ext>
            </a:extLst>
          </p:cNvPr>
          <p:cNvSpPr>
            <a:spLocks noGrp="1"/>
          </p:cNvSpPr>
          <p:nvPr>
            <p:ph idx="1"/>
          </p:nvPr>
        </p:nvSpPr>
        <p:spPr>
          <a:xfrm>
            <a:off x="1076550" y="1234444"/>
            <a:ext cx="10780059" cy="4990189"/>
          </a:xfrm>
        </p:spPr>
        <p:txBody>
          <a:bodyPr>
            <a:normAutofit fontScale="92500" lnSpcReduction="10000"/>
          </a:bodyPr>
          <a:lstStyle/>
          <a:p>
            <a:pPr marL="458788" indent="-454025">
              <a:buFont typeface="Wingdings" panose="05000000000000000000" pitchFamily="2" charset="2"/>
              <a:buChar char="ü"/>
            </a:pPr>
            <a:r>
              <a:rPr lang="en-US" sz="1400" dirty="0"/>
              <a:t>Be completely transparent; be patient and follow-up to clarify any questions/requests; focus on making progress and reporting that progress to the angels; mind your startup’s sale pipeline, user uptake, burn rate, and other key metrics.</a:t>
            </a:r>
          </a:p>
          <a:p>
            <a:pPr marL="458788" indent="-454025">
              <a:buFont typeface="Wingdings" panose="05000000000000000000" pitchFamily="2" charset="2"/>
              <a:buChar char="ü"/>
            </a:pPr>
            <a:r>
              <a:rPr lang="en-US" sz="1400" dirty="0"/>
              <a:t>Angels dig into your startup plans and documents and assess and confirm more details about your startup. Angels often form due diligence committees and dig deep, examining and questioning the many areas and assumptions of the company.</a:t>
            </a:r>
          </a:p>
          <a:p>
            <a:pPr marL="458788" indent="-454025">
              <a:buFont typeface="Wingdings" panose="05000000000000000000" pitchFamily="2" charset="2"/>
              <a:buChar char="ü"/>
            </a:pPr>
            <a:r>
              <a:rPr lang="en-US" sz="1400" dirty="0"/>
              <a:t>Angels get to know the entrepreneurs and their team, getting a feel for personalities and how the founders work together, who takes the lead, and so on.</a:t>
            </a:r>
          </a:p>
          <a:p>
            <a:pPr marL="458788" indent="-454025">
              <a:buFont typeface="Wingdings" panose="05000000000000000000" pitchFamily="2" charset="2"/>
              <a:buChar char="ü"/>
            </a:pPr>
            <a:r>
              <a:rPr lang="en-US" sz="1400" dirty="0"/>
              <a:t>Testing assumptions – angels will test and validate (or invalidate) your key assumptions. For example, what happens to the </a:t>
            </a:r>
            <a:r>
              <a:rPr lang="en-US" sz="1400" dirty="0" err="1"/>
              <a:t>statup’s</a:t>
            </a:r>
            <a:r>
              <a:rPr lang="en-US" sz="1400" dirty="0"/>
              <a:t> revenue if you don’t get a major customer? What happens to the launch plans if the startup’s web developer misses the project completion milestone. Having a plan B to offer can provide more confidence in key assumptions.</a:t>
            </a:r>
          </a:p>
          <a:p>
            <a:pPr marL="458788" indent="-454025">
              <a:buFont typeface="Wingdings" panose="05000000000000000000" pitchFamily="2" charset="2"/>
              <a:buChar char="ü"/>
            </a:pPr>
            <a:r>
              <a:rPr lang="en-US" sz="1400" dirty="0"/>
              <a:t>Market Assessment </a:t>
            </a:r>
            <a:r>
              <a:rPr lang="en-US" sz="1400" dirty="0">
                <a:sym typeface="Wingdings" panose="05000000000000000000" pitchFamily="2" charset="2"/>
              </a:rPr>
              <a:t> market segments and structure; go to market strategy; method for reaching customers; sales pipeline and sales process; early customer interviews (validate the need, willingness to pay, comments on competition); customers lost and reasons why; sales cycle (long, short, terms of payment); competition and competitive strengths and weaknesses</a:t>
            </a:r>
          </a:p>
          <a:p>
            <a:pPr marL="458788" indent="-454025">
              <a:buFont typeface="Wingdings" panose="05000000000000000000" pitchFamily="2" charset="2"/>
              <a:buChar char="ü"/>
            </a:pPr>
            <a:r>
              <a:rPr lang="en-US" sz="1400" dirty="0">
                <a:sym typeface="Wingdings" panose="05000000000000000000" pitchFamily="2" charset="2"/>
              </a:rPr>
              <a:t>Technology Assessment  status of tech development; testing and customer feedback; licensing agreements needed and executed; third-party expert review of tech; status of patents, trademarks, branding, and IP; tech partners and their level of engagement</a:t>
            </a:r>
          </a:p>
          <a:p>
            <a:pPr marL="458788" indent="-454025">
              <a:buFont typeface="Wingdings" panose="05000000000000000000" pitchFamily="2" charset="2"/>
              <a:buChar char="ü"/>
            </a:pPr>
            <a:r>
              <a:rPr lang="en-US" sz="1400" dirty="0">
                <a:sym typeface="Wingdings" panose="05000000000000000000" pitchFamily="2" charset="2"/>
              </a:rPr>
              <a:t>Management Team Assessment  personalities of founders; founders and team resumes; online profile reviews; team commitment and passion; whether team is coachable; gaps or critical needs in the team</a:t>
            </a:r>
          </a:p>
          <a:p>
            <a:pPr marL="458788" indent="-454025">
              <a:buFont typeface="Wingdings" panose="05000000000000000000" pitchFamily="2" charset="2"/>
              <a:buChar char="ü"/>
            </a:pPr>
            <a:r>
              <a:rPr lang="en-US" sz="1400" dirty="0">
                <a:sym typeface="Wingdings" panose="05000000000000000000" pitchFamily="2" charset="2"/>
              </a:rPr>
              <a:t>Operations Assessment  R&amp;D staffing; customer engagement staff; sales process and expertise; marketing messaging and elements (website, social media); accounting and information systems</a:t>
            </a:r>
          </a:p>
          <a:p>
            <a:pPr marL="458788" indent="-454025">
              <a:buFont typeface="Wingdings" panose="05000000000000000000" pitchFamily="2" charset="2"/>
              <a:buChar char="ü"/>
            </a:pPr>
            <a:r>
              <a:rPr lang="en-US" sz="1400" dirty="0">
                <a:sym typeface="Wingdings" panose="05000000000000000000" pitchFamily="2" charset="2"/>
              </a:rPr>
              <a:t>Legal Review  corporate legal entity (LLC, C-Corp, S-Corp); bylaws or operating agreement review; existing investment terms; lawsuits or other legal actions; IP details (patents, trademarks, trade secrets, branding)</a:t>
            </a:r>
          </a:p>
          <a:p>
            <a:pPr marL="458788" indent="-454025">
              <a:buFont typeface="Wingdings" panose="05000000000000000000" pitchFamily="2" charset="2"/>
              <a:buChar char="ü"/>
            </a:pPr>
            <a:r>
              <a:rPr lang="en-US" sz="1400" dirty="0">
                <a:sym typeface="Wingdings" panose="05000000000000000000" pitchFamily="2" charset="2"/>
              </a:rPr>
              <a:t>Financial Review  financial model review with assumptions testing; revenues and costs; cash flow, including major outlays and seasonality considerations; funding plan with key milestones; cap table; current valuation and justification; follow-on capital needs and more rounds; previous investors and terms; realistic possibility of exit</a:t>
            </a:r>
          </a:p>
        </p:txBody>
      </p:sp>
    </p:spTree>
    <p:extLst>
      <p:ext uri="{BB962C8B-B14F-4D97-AF65-F5344CB8AC3E}">
        <p14:creationId xmlns:p14="http://schemas.microsoft.com/office/powerpoint/2010/main" val="26410918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87314-E293-DE87-3094-7FDF25A6360A}"/>
              </a:ext>
            </a:extLst>
          </p:cNvPr>
          <p:cNvSpPr>
            <a:spLocks noGrp="1"/>
          </p:cNvSpPr>
          <p:nvPr>
            <p:ph type="title"/>
          </p:nvPr>
        </p:nvSpPr>
        <p:spPr>
          <a:xfrm>
            <a:off x="838200" y="369017"/>
            <a:ext cx="10515600" cy="685462"/>
          </a:xfrm>
        </p:spPr>
        <p:txBody>
          <a:bodyPr>
            <a:normAutofit/>
          </a:bodyPr>
          <a:lstStyle/>
          <a:p>
            <a:r>
              <a:rPr lang="en-US" sz="3200" dirty="0"/>
              <a:t>The angel funding process (Stage 4: Investment)</a:t>
            </a:r>
          </a:p>
        </p:txBody>
      </p:sp>
      <p:sp>
        <p:nvSpPr>
          <p:cNvPr id="3" name="Content Placeholder 2">
            <a:extLst>
              <a:ext uri="{FF2B5EF4-FFF2-40B4-BE49-F238E27FC236}">
                <a16:creationId xmlns:a16="http://schemas.microsoft.com/office/drawing/2014/main" id="{8B48834E-ED2F-071B-4D30-6689823EFAF8}"/>
              </a:ext>
            </a:extLst>
          </p:cNvPr>
          <p:cNvSpPr>
            <a:spLocks noGrp="1"/>
          </p:cNvSpPr>
          <p:nvPr>
            <p:ph idx="1"/>
          </p:nvPr>
        </p:nvSpPr>
        <p:spPr>
          <a:xfrm>
            <a:off x="1076550" y="1234444"/>
            <a:ext cx="10780059" cy="4990189"/>
          </a:xfrm>
        </p:spPr>
        <p:txBody>
          <a:bodyPr>
            <a:normAutofit/>
          </a:bodyPr>
          <a:lstStyle/>
          <a:p>
            <a:pPr marL="458788" indent="-454025">
              <a:buFont typeface="Wingdings" panose="05000000000000000000" pitchFamily="2" charset="2"/>
              <a:buChar char="ü"/>
            </a:pPr>
            <a:r>
              <a:rPr lang="en-US" sz="1400" dirty="0"/>
              <a:t>Review of deal structure details:</a:t>
            </a:r>
          </a:p>
          <a:p>
            <a:pPr marL="1144588" indent="-454025">
              <a:buFont typeface="Wingdings" panose="05000000000000000000" pitchFamily="2" charset="2"/>
              <a:buChar char="q"/>
            </a:pPr>
            <a:r>
              <a:rPr lang="en-US" sz="1400" dirty="0"/>
              <a:t>Whether the angels will receive equity, convertible debt, preferred shares, </a:t>
            </a:r>
            <a:r>
              <a:rPr lang="en-US" sz="1400" dirty="0" err="1"/>
              <a:t>etc</a:t>
            </a:r>
            <a:endParaRPr lang="en-US" sz="1400" dirty="0"/>
          </a:p>
          <a:p>
            <a:pPr marL="1144588" indent="-454025">
              <a:buFont typeface="Wingdings" panose="05000000000000000000" pitchFamily="2" charset="2"/>
              <a:buChar char="q"/>
            </a:pPr>
            <a:r>
              <a:rPr lang="en-US" sz="1400" dirty="0"/>
              <a:t>The amount to be invested</a:t>
            </a:r>
          </a:p>
          <a:p>
            <a:pPr marL="1144588" indent="-454025">
              <a:buFont typeface="Wingdings" panose="05000000000000000000" pitchFamily="2" charset="2"/>
              <a:buChar char="q"/>
            </a:pPr>
            <a:r>
              <a:rPr lang="en-US" sz="1400" dirty="0"/>
              <a:t>BOD seats for the angels</a:t>
            </a:r>
          </a:p>
          <a:p>
            <a:pPr marL="1144588" indent="-454025">
              <a:buFont typeface="Wingdings" panose="05000000000000000000" pitchFamily="2" charset="2"/>
              <a:buChar char="q"/>
            </a:pPr>
            <a:r>
              <a:rPr lang="en-US" sz="1400" dirty="0"/>
              <a:t>If equity, a valuation agreed on, as well as the percentage of the company to be owned by the angels</a:t>
            </a:r>
          </a:p>
          <a:p>
            <a:pPr marL="1144588" indent="-454025">
              <a:buFont typeface="Wingdings" panose="05000000000000000000" pitchFamily="2" charset="2"/>
              <a:buChar char="q"/>
            </a:pPr>
            <a:r>
              <a:rPr lang="en-US" sz="1400" dirty="0"/>
              <a:t>Milestones to be hit and whether the investment will be released in tranches at key milestones</a:t>
            </a:r>
          </a:p>
          <a:p>
            <a:pPr marL="458788" indent="-454025">
              <a:buFont typeface="Wingdings" panose="05000000000000000000" pitchFamily="2" charset="2"/>
              <a:buChar char="ü"/>
            </a:pPr>
            <a:r>
              <a:rPr lang="en-US" sz="1400" dirty="0"/>
              <a:t>Angels will typically offer a term sheet with investment details and investor rights and preferences.</a:t>
            </a:r>
          </a:p>
          <a:p>
            <a:pPr marL="458788" indent="-454025">
              <a:buFont typeface="Wingdings" panose="05000000000000000000" pitchFamily="2" charset="2"/>
              <a:buChar char="ü"/>
            </a:pPr>
            <a:r>
              <a:rPr lang="en-US" sz="1400" dirty="0"/>
              <a:t>Lawyers review and finalizing the legal agreements needed to close the investment (startup is usually responsible for the legal fees).</a:t>
            </a:r>
          </a:p>
          <a:p>
            <a:pPr marL="458788" indent="-454025">
              <a:buFont typeface="Wingdings" panose="05000000000000000000" pitchFamily="2" charset="2"/>
              <a:buChar char="ü"/>
            </a:pPr>
            <a:r>
              <a:rPr lang="en-US" sz="1400" dirty="0"/>
              <a:t>Founders and angels sign legal documents and angels handover a check.</a:t>
            </a:r>
          </a:p>
          <a:p>
            <a:pPr marL="458788" indent="-454025">
              <a:buFont typeface="Wingdings" panose="05000000000000000000" pitchFamily="2" charset="2"/>
              <a:buChar char="ü"/>
            </a:pPr>
            <a:r>
              <a:rPr lang="en-US" sz="1400" dirty="0"/>
              <a:t>Your startup team must be in complete alignment. Is everybody clear and in agreement about the terms, equity ownership impact, and commitment?</a:t>
            </a:r>
            <a:endParaRPr lang="en-US" sz="1400" dirty="0">
              <a:sym typeface="Wingdings" panose="05000000000000000000" pitchFamily="2" charset="2"/>
            </a:endParaRPr>
          </a:p>
          <a:p>
            <a:pPr marL="458788" indent="-454025">
              <a:buFont typeface="Wingdings" panose="05000000000000000000" pitchFamily="2" charset="2"/>
              <a:buChar char="ü"/>
            </a:pPr>
            <a:r>
              <a:rPr lang="en-US" sz="1400" dirty="0">
                <a:sym typeface="Wingdings" panose="05000000000000000000" pitchFamily="2" charset="2"/>
              </a:rPr>
              <a:t>Both sides must agree on a reasonable valuation.</a:t>
            </a:r>
          </a:p>
          <a:p>
            <a:pPr marL="458788" indent="-454025">
              <a:buFont typeface="Wingdings" panose="05000000000000000000" pitchFamily="2" charset="2"/>
              <a:buChar char="ü"/>
            </a:pPr>
            <a:r>
              <a:rPr lang="en-US" sz="1400" dirty="0">
                <a:sym typeface="Wingdings" panose="05000000000000000000" pitchFamily="2" charset="2"/>
              </a:rPr>
              <a:t>The founders should see clear “more than money” value from engaging with the angels.</a:t>
            </a:r>
          </a:p>
          <a:p>
            <a:pPr marL="458788" indent="-454025">
              <a:buFont typeface="Wingdings" panose="05000000000000000000" pitchFamily="2" charset="2"/>
              <a:buChar char="ü"/>
            </a:pPr>
            <a:r>
              <a:rPr lang="en-US" sz="1400" dirty="0">
                <a:sym typeface="Wingdings" panose="05000000000000000000" pitchFamily="2" charset="2"/>
              </a:rPr>
              <a:t>Put the money in the bank – never assume the deal is done until this point.</a:t>
            </a:r>
          </a:p>
        </p:txBody>
      </p:sp>
    </p:spTree>
    <p:extLst>
      <p:ext uri="{BB962C8B-B14F-4D97-AF65-F5344CB8AC3E}">
        <p14:creationId xmlns:p14="http://schemas.microsoft.com/office/powerpoint/2010/main" val="36919877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87314-E293-DE87-3094-7FDF25A6360A}"/>
              </a:ext>
            </a:extLst>
          </p:cNvPr>
          <p:cNvSpPr>
            <a:spLocks noGrp="1"/>
          </p:cNvSpPr>
          <p:nvPr>
            <p:ph type="title"/>
          </p:nvPr>
        </p:nvSpPr>
        <p:spPr>
          <a:xfrm>
            <a:off x="838200" y="369017"/>
            <a:ext cx="10515600" cy="685462"/>
          </a:xfrm>
        </p:spPr>
        <p:txBody>
          <a:bodyPr>
            <a:normAutofit fontScale="90000"/>
          </a:bodyPr>
          <a:lstStyle/>
          <a:p>
            <a:r>
              <a:rPr lang="en-US" sz="3200" dirty="0"/>
              <a:t>The angel funding process (Stage 5: Keeping Investors Updated)</a:t>
            </a:r>
          </a:p>
        </p:txBody>
      </p:sp>
      <p:sp>
        <p:nvSpPr>
          <p:cNvPr id="3" name="Content Placeholder 2">
            <a:extLst>
              <a:ext uri="{FF2B5EF4-FFF2-40B4-BE49-F238E27FC236}">
                <a16:creationId xmlns:a16="http://schemas.microsoft.com/office/drawing/2014/main" id="{8B48834E-ED2F-071B-4D30-6689823EFAF8}"/>
              </a:ext>
            </a:extLst>
          </p:cNvPr>
          <p:cNvSpPr>
            <a:spLocks noGrp="1"/>
          </p:cNvSpPr>
          <p:nvPr>
            <p:ph idx="1"/>
          </p:nvPr>
        </p:nvSpPr>
        <p:spPr>
          <a:xfrm>
            <a:off x="1076550" y="1234444"/>
            <a:ext cx="10780059" cy="4990189"/>
          </a:xfrm>
        </p:spPr>
        <p:txBody>
          <a:bodyPr>
            <a:normAutofit/>
          </a:bodyPr>
          <a:lstStyle/>
          <a:p>
            <a:pPr marL="458788" indent="-454025">
              <a:buFont typeface="Wingdings" panose="05000000000000000000" pitchFamily="2" charset="2"/>
              <a:buChar char="ü"/>
            </a:pPr>
            <a:r>
              <a:rPr lang="en-US" sz="1400" dirty="0"/>
              <a:t>Provide written updates. Most angels meet once a month so send them a status report prior to each of the meetings.</a:t>
            </a:r>
          </a:p>
          <a:p>
            <a:pPr marL="458788" indent="-454025">
              <a:buFont typeface="Wingdings" panose="05000000000000000000" pitchFamily="2" charset="2"/>
              <a:buChar char="ü"/>
            </a:pPr>
            <a:r>
              <a:rPr lang="en-US" sz="1400" dirty="0"/>
              <a:t>What to report:</a:t>
            </a:r>
          </a:p>
          <a:p>
            <a:pPr marL="1144588" indent="-454025">
              <a:buFont typeface="Wingdings" panose="05000000000000000000" pitchFamily="2" charset="2"/>
              <a:buChar char="q"/>
            </a:pPr>
            <a:r>
              <a:rPr lang="en-US" sz="1400" dirty="0"/>
              <a:t>Headlines – major initiates, milestones missed/hit, major customers/partnership opportunities</a:t>
            </a:r>
          </a:p>
          <a:p>
            <a:pPr marL="1144588" indent="-454025">
              <a:buFont typeface="Wingdings" panose="05000000000000000000" pitchFamily="2" charset="2"/>
              <a:buChar char="q"/>
            </a:pPr>
            <a:r>
              <a:rPr lang="en-US" sz="1400" dirty="0"/>
              <a:t>Tech/product development – product development, testing results, beta tests, IP opportunities, setback or leaps ahead</a:t>
            </a:r>
          </a:p>
          <a:p>
            <a:pPr marL="1144588" indent="-454025">
              <a:buFont typeface="Wingdings" panose="05000000000000000000" pitchFamily="2" charset="2"/>
              <a:buChar char="q"/>
            </a:pPr>
            <a:r>
              <a:rPr lang="en-US" sz="1400" dirty="0"/>
              <a:t>Financial condition – actual versus forecasted revenues, cash on hand, current burn rate, monthly and YTD revenues compared to forecast, major changes to expenses and progress towards break-even</a:t>
            </a:r>
          </a:p>
          <a:p>
            <a:pPr marL="1144588" indent="-454025">
              <a:buFont typeface="Wingdings" panose="05000000000000000000" pitchFamily="2" charset="2"/>
              <a:buChar char="q"/>
            </a:pPr>
            <a:r>
              <a:rPr lang="en-US" sz="1400" dirty="0"/>
              <a:t>Funding/capital raising – if additional fundraising rounds are underway, provide the status of fund-raising goals and activities and whether there are issues, concerns, or major changes</a:t>
            </a:r>
          </a:p>
          <a:p>
            <a:pPr marL="1144588" indent="-454025">
              <a:buFont typeface="Wingdings" panose="05000000000000000000" pitchFamily="2" charset="2"/>
              <a:buChar char="q"/>
            </a:pPr>
            <a:r>
              <a:rPr lang="en-US" sz="1400" dirty="0"/>
              <a:t>Human resources – compensation discussions, stock option plans, hiring/firing decisions</a:t>
            </a:r>
          </a:p>
          <a:p>
            <a:pPr marL="1144588" indent="-454025">
              <a:buFont typeface="Wingdings" panose="05000000000000000000" pitchFamily="2" charset="2"/>
              <a:buChar char="q"/>
            </a:pPr>
            <a:r>
              <a:rPr lang="en-US" sz="1400" dirty="0"/>
              <a:t>Sales and marketing – key customers landed, important opportunities, major marketing initiatives, other activities that influence sales</a:t>
            </a:r>
          </a:p>
          <a:p>
            <a:pPr marL="1144588" indent="-454025">
              <a:buFont typeface="Wingdings" panose="05000000000000000000" pitchFamily="2" charset="2"/>
              <a:buChar char="q"/>
            </a:pPr>
            <a:r>
              <a:rPr lang="en-US" sz="1400" dirty="0"/>
              <a:t>Shareholder/investor relations – board meeting schedules, advanced notice on significant issues that need to be addressed by investors (such as raising additional money)</a:t>
            </a:r>
            <a:endParaRPr lang="en-US" sz="1400" dirty="0">
              <a:sym typeface="Wingdings" panose="05000000000000000000" pitchFamily="2" charset="2"/>
            </a:endParaRPr>
          </a:p>
        </p:txBody>
      </p:sp>
    </p:spTree>
    <p:extLst>
      <p:ext uri="{BB962C8B-B14F-4D97-AF65-F5344CB8AC3E}">
        <p14:creationId xmlns:p14="http://schemas.microsoft.com/office/powerpoint/2010/main" val="6682077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87314-E293-DE87-3094-7FDF25A6360A}"/>
              </a:ext>
            </a:extLst>
          </p:cNvPr>
          <p:cNvSpPr>
            <a:spLocks noGrp="1"/>
          </p:cNvSpPr>
          <p:nvPr>
            <p:ph type="title"/>
          </p:nvPr>
        </p:nvSpPr>
        <p:spPr>
          <a:xfrm>
            <a:off x="838200" y="369017"/>
            <a:ext cx="10515600" cy="685462"/>
          </a:xfrm>
        </p:spPr>
        <p:txBody>
          <a:bodyPr>
            <a:normAutofit/>
          </a:bodyPr>
          <a:lstStyle/>
          <a:p>
            <a:r>
              <a:rPr lang="en-US" sz="3200" dirty="0"/>
              <a:t>The angel funding process timeline</a:t>
            </a:r>
          </a:p>
        </p:txBody>
      </p:sp>
      <p:sp>
        <p:nvSpPr>
          <p:cNvPr id="3" name="Content Placeholder 2">
            <a:extLst>
              <a:ext uri="{FF2B5EF4-FFF2-40B4-BE49-F238E27FC236}">
                <a16:creationId xmlns:a16="http://schemas.microsoft.com/office/drawing/2014/main" id="{8B48834E-ED2F-071B-4D30-6689823EFAF8}"/>
              </a:ext>
            </a:extLst>
          </p:cNvPr>
          <p:cNvSpPr>
            <a:spLocks noGrp="1"/>
          </p:cNvSpPr>
          <p:nvPr>
            <p:ph idx="1"/>
          </p:nvPr>
        </p:nvSpPr>
        <p:spPr>
          <a:xfrm>
            <a:off x="1076550" y="1234444"/>
            <a:ext cx="10780059" cy="4990189"/>
          </a:xfrm>
        </p:spPr>
        <p:txBody>
          <a:bodyPr>
            <a:normAutofit/>
          </a:bodyPr>
          <a:lstStyle/>
          <a:p>
            <a:pPr marL="458788" indent="-454025">
              <a:buFont typeface="Wingdings" panose="05000000000000000000" pitchFamily="2" charset="2"/>
              <a:buChar char="ü"/>
            </a:pPr>
            <a:r>
              <a:rPr lang="en-US" sz="1400" dirty="0"/>
              <a:t>Funding deals can be consummated in as little as a few weeks but typically investor-ready founders should anticipate 3 to 6 months. </a:t>
            </a:r>
          </a:p>
          <a:p>
            <a:pPr marL="458788" indent="-454025">
              <a:buFont typeface="Wingdings" panose="05000000000000000000" pitchFamily="2" charset="2"/>
              <a:buChar char="ü"/>
            </a:pPr>
            <a:r>
              <a:rPr lang="en-US" sz="1400" dirty="0"/>
              <a:t>Here are a few factors that influence a fundraising timeline:</a:t>
            </a:r>
          </a:p>
          <a:p>
            <a:pPr marL="1144588" indent="-454025">
              <a:buFont typeface="Wingdings" panose="05000000000000000000" pitchFamily="2" charset="2"/>
              <a:buChar char="q"/>
            </a:pPr>
            <a:r>
              <a:rPr lang="en-US" sz="1400" dirty="0"/>
              <a:t>Getting to know you, your team, and your customers – personalities, decision-making style, interpersonal skills, setback management</a:t>
            </a:r>
          </a:p>
          <a:p>
            <a:pPr marL="1144588" indent="-454025">
              <a:buFont typeface="Wingdings" panose="05000000000000000000" pitchFamily="2" charset="2"/>
              <a:buChar char="q"/>
            </a:pPr>
            <a:r>
              <a:rPr lang="en-US" sz="1400" dirty="0"/>
              <a:t>Fast independent angels – with investment experience can be quick to invest (rare) if they know and like you and like the stage your startup is at</a:t>
            </a:r>
          </a:p>
          <a:p>
            <a:pPr marL="1144588" indent="-454025">
              <a:buFont typeface="Wingdings" panose="05000000000000000000" pitchFamily="2" charset="2"/>
              <a:buChar char="q"/>
            </a:pPr>
            <a:r>
              <a:rPr lang="en-US" sz="1400" dirty="0"/>
              <a:t>Slow angel groups – regular meets, more deals in the pipeline, evaluation process, voting process all make angel groups slower to pull the trigger</a:t>
            </a:r>
          </a:p>
          <a:p>
            <a:pPr marL="1144588" indent="-454025">
              <a:buFont typeface="Wingdings" panose="05000000000000000000" pitchFamily="2" charset="2"/>
              <a:buChar char="q"/>
            </a:pPr>
            <a:r>
              <a:rPr lang="en-US" sz="1400" dirty="0"/>
              <a:t>Funding timeline – should factor the time required to raise funds in their overall plan and also have a plan B if funding is slower to materialize or not at all. Many startups survive lean times by bootstrapping, founders taking on consulting gigs, and other creative ways to keep the startup alive and hitting milestones</a:t>
            </a:r>
          </a:p>
          <a:p>
            <a:pPr marL="1144588" indent="-454025">
              <a:buFont typeface="Wingdings" panose="05000000000000000000" pitchFamily="2" charset="2"/>
              <a:buChar char="q"/>
            </a:pPr>
            <a:r>
              <a:rPr lang="en-US" sz="1400" dirty="0"/>
              <a:t>Personal financial runway – founders should factor their personal financial runway with “eyes wide open”. Are you putting everything on the line with this startup? Quit your job? Living off of savings? Will mortgages go unpaid if you fail? Personal budgeting for yourself and family is critical. Discuss with your spouse and family how far you can go without an income. What is plan B if angel funds do not materialize? Do you have enough money to cover your personal needs and keep the business alive while you raise angel </a:t>
            </a:r>
            <a:r>
              <a:rPr lang="en-US" sz="1400"/>
              <a:t>capital?</a:t>
            </a:r>
            <a:endParaRPr lang="en-US" sz="1400" dirty="0">
              <a:sym typeface="Wingdings" panose="05000000000000000000" pitchFamily="2" charset="2"/>
            </a:endParaRPr>
          </a:p>
        </p:txBody>
      </p:sp>
    </p:spTree>
    <p:extLst>
      <p:ext uri="{BB962C8B-B14F-4D97-AF65-F5344CB8AC3E}">
        <p14:creationId xmlns:p14="http://schemas.microsoft.com/office/powerpoint/2010/main" val="23880769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87314-E293-DE87-3094-7FDF25A6360A}"/>
              </a:ext>
            </a:extLst>
          </p:cNvPr>
          <p:cNvSpPr>
            <a:spLocks noGrp="1"/>
          </p:cNvSpPr>
          <p:nvPr>
            <p:ph type="title"/>
          </p:nvPr>
        </p:nvSpPr>
        <p:spPr>
          <a:xfrm>
            <a:off x="838200" y="369017"/>
            <a:ext cx="10515600" cy="685462"/>
          </a:xfrm>
        </p:spPr>
        <p:txBody>
          <a:bodyPr>
            <a:normAutofit/>
          </a:bodyPr>
          <a:lstStyle/>
          <a:p>
            <a:r>
              <a:rPr lang="en-US" sz="3200" dirty="0"/>
              <a:t>Is your startup investor-ready?</a:t>
            </a:r>
          </a:p>
        </p:txBody>
      </p:sp>
      <p:sp>
        <p:nvSpPr>
          <p:cNvPr id="3" name="Content Placeholder 2">
            <a:extLst>
              <a:ext uri="{FF2B5EF4-FFF2-40B4-BE49-F238E27FC236}">
                <a16:creationId xmlns:a16="http://schemas.microsoft.com/office/drawing/2014/main" id="{8B48834E-ED2F-071B-4D30-6689823EFAF8}"/>
              </a:ext>
            </a:extLst>
          </p:cNvPr>
          <p:cNvSpPr>
            <a:spLocks noGrp="1"/>
          </p:cNvSpPr>
          <p:nvPr>
            <p:ph idx="1"/>
          </p:nvPr>
        </p:nvSpPr>
        <p:spPr>
          <a:xfrm>
            <a:off x="1076550" y="1234444"/>
            <a:ext cx="10780059" cy="4990189"/>
          </a:xfrm>
        </p:spPr>
        <p:txBody>
          <a:bodyPr>
            <a:normAutofit fontScale="92500" lnSpcReduction="20000"/>
          </a:bodyPr>
          <a:lstStyle/>
          <a:p>
            <a:pPr marL="458788" indent="-454025">
              <a:buFont typeface="Wingdings" panose="05000000000000000000" pitchFamily="2" charset="2"/>
              <a:buChar char="ü"/>
            </a:pPr>
            <a:r>
              <a:rPr lang="en-US" sz="1400" dirty="0"/>
              <a:t>A startup that is investor ready has two things going for it:</a:t>
            </a:r>
          </a:p>
          <a:p>
            <a:pPr marL="1144588" indent="-454025">
              <a:buFont typeface="Wingdings" panose="05000000000000000000" pitchFamily="2" charset="2"/>
              <a:buChar char="q"/>
            </a:pPr>
            <a:r>
              <a:rPr lang="en-US" sz="1400" dirty="0"/>
              <a:t>They have thought through the key areas of the startup and have some documentation that they can give to investors that addresses things like: what does the startup do, is it solving a large problem for a specific customer base, how big is the market, what does the team look like, how are you better or at least different from your competitors, and so on…</a:t>
            </a:r>
          </a:p>
          <a:p>
            <a:pPr marL="1144588" indent="-454025">
              <a:buFont typeface="Wingdings" panose="05000000000000000000" pitchFamily="2" charset="2"/>
              <a:buChar char="q"/>
            </a:pPr>
            <a:r>
              <a:rPr lang="en-US" sz="1400" dirty="0"/>
              <a:t>Your startup has achieved certain key milestones that take the risk out of your new venture, imparting more confidence with investors about your chances of success and a possible return on invested capital.</a:t>
            </a:r>
          </a:p>
          <a:p>
            <a:pPr marL="458788" indent="-458788">
              <a:buFont typeface="Wingdings" panose="05000000000000000000" pitchFamily="2" charset="2"/>
              <a:buChar char="ü"/>
            </a:pPr>
            <a:r>
              <a:rPr lang="en-US" sz="1400" dirty="0"/>
              <a:t>Business plans – investors treat these with a grain of salt. They tend to be speculative and backward look at early stages when not many of the details are validated. </a:t>
            </a:r>
          </a:p>
          <a:p>
            <a:pPr marL="1144588" indent="-454025">
              <a:buFont typeface="Wingdings" panose="05000000000000000000" pitchFamily="2" charset="2"/>
              <a:buChar char="q"/>
            </a:pPr>
            <a:r>
              <a:rPr lang="en-US" sz="1400" dirty="0"/>
              <a:t>Startups are experiments. Investors want innovation, disruption, and in general exciting new ideas being adopted by large number of customers. Accordingly, many unanswered questions exist that are answered by creating a version of your product/service, testing it with actual customers, and iterating and pivoting if necessary. Do customers understand the product/service, does it solve a big problem for them, are customers willing to pay for your product/service?</a:t>
            </a:r>
          </a:p>
          <a:p>
            <a:pPr marL="1144588" indent="-454025">
              <a:buFont typeface="Wingdings" panose="05000000000000000000" pitchFamily="2" charset="2"/>
              <a:buChar char="q"/>
            </a:pPr>
            <a:r>
              <a:rPr lang="en-US" sz="1400" dirty="0"/>
              <a:t>The wrong sequence </a:t>
            </a:r>
            <a:r>
              <a:rPr lang="en-US" sz="1400" dirty="0">
                <a:sym typeface="Wingdings" panose="05000000000000000000" pitchFamily="2" charset="2"/>
              </a:rPr>
              <a:t> have a great idea -&gt; write a business plan -&gt; try to get investors to fund the startup -&gt; start building your product -&gt; see if anybody wants what you build</a:t>
            </a:r>
          </a:p>
          <a:p>
            <a:pPr marL="1144588" indent="-454025">
              <a:buFont typeface="Wingdings" panose="05000000000000000000" pitchFamily="2" charset="2"/>
              <a:buChar char="q"/>
            </a:pPr>
            <a:r>
              <a:rPr lang="en-US" sz="1400" dirty="0"/>
              <a:t>The right sequence </a:t>
            </a:r>
            <a:r>
              <a:rPr lang="en-US" sz="1400" dirty="0">
                <a:sym typeface="Wingdings" panose="05000000000000000000" pitchFamily="2" charset="2"/>
              </a:rPr>
              <a:t> have a great idea -&gt; build an early version of your product -&gt; see if anybody wants what you built -&gt; if the previous step looks promising, write a business plan (or subset documents) -&gt; try to get investors to help fund the next phase of your startup</a:t>
            </a:r>
          </a:p>
          <a:p>
            <a:pPr marL="454025" indent="-454025">
              <a:buFont typeface="Wingdings" panose="05000000000000000000" pitchFamily="2" charset="2"/>
              <a:buChar char="ü"/>
            </a:pPr>
            <a:r>
              <a:rPr lang="en-US" sz="1400" dirty="0"/>
              <a:t>Your funding pitch and pitch deck – the purpose of the pitch is to interest investors enough that they want to know more</a:t>
            </a:r>
          </a:p>
          <a:p>
            <a:pPr marL="1144588" indent="-454025">
              <a:buFont typeface="Wingdings" panose="05000000000000000000" pitchFamily="2" charset="2"/>
              <a:buChar char="q"/>
            </a:pPr>
            <a:r>
              <a:rPr lang="en-US" sz="1400" dirty="0"/>
              <a:t>Traditional pitch – deliver it with passion and clarity: the problem -&gt; your solution (why is it special) -&gt; customers -&gt; market -&gt; business model -&gt; your team -&gt; technology -&gt; intellectual property -&gt; competition -&gt; financial projections -&gt; funding needs and uses</a:t>
            </a:r>
          </a:p>
          <a:p>
            <a:pPr marL="1144588" indent="-454025">
              <a:buFont typeface="Wingdings" panose="05000000000000000000" pitchFamily="2" charset="2"/>
              <a:buChar char="q"/>
            </a:pPr>
            <a:r>
              <a:rPr lang="en-US" sz="1400" dirty="0"/>
              <a:t>Story pitch – tell a great story; it is less rigid and business-school-like than the traditional pitch. If you are fortunate enough to have paying customers pitch how you got customers, how you engaged early with customers and pivoted to a product that really matters to your customers, how much your customers now love your product, and how you are poised for tremendous growth (with the help of investor cash).</a:t>
            </a:r>
          </a:p>
          <a:p>
            <a:pPr marL="1144588" indent="-454025">
              <a:buFont typeface="Wingdings" panose="05000000000000000000" pitchFamily="2" charset="2"/>
              <a:buChar char="q"/>
            </a:pPr>
            <a:r>
              <a:rPr lang="en-US" sz="1400" dirty="0"/>
              <a:t>If you a pre-customer, your story pitch is focused on selling the idea of your product/service, why you and your team are the best at getting there, how potential customers will utilize your product/service, and how you will use investment funds to </a:t>
            </a:r>
            <a:r>
              <a:rPr lang="en-US" sz="1400"/>
              <a:t>get there.</a:t>
            </a:r>
          </a:p>
        </p:txBody>
      </p:sp>
    </p:spTree>
    <p:extLst>
      <p:ext uri="{BB962C8B-B14F-4D97-AF65-F5344CB8AC3E}">
        <p14:creationId xmlns:p14="http://schemas.microsoft.com/office/powerpoint/2010/main" val="38980954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87314-E293-DE87-3094-7FDF25A6360A}"/>
              </a:ext>
            </a:extLst>
          </p:cNvPr>
          <p:cNvSpPr>
            <a:spLocks noGrp="1"/>
          </p:cNvSpPr>
          <p:nvPr>
            <p:ph type="title"/>
          </p:nvPr>
        </p:nvSpPr>
        <p:spPr>
          <a:xfrm>
            <a:off x="838200" y="369017"/>
            <a:ext cx="10515600" cy="685462"/>
          </a:xfrm>
        </p:spPr>
        <p:txBody>
          <a:bodyPr>
            <a:normAutofit/>
          </a:bodyPr>
          <a:lstStyle/>
          <a:p>
            <a:r>
              <a:rPr lang="en-US" sz="3200" dirty="0"/>
              <a:t>Business and Revenue Model</a:t>
            </a:r>
          </a:p>
        </p:txBody>
      </p:sp>
      <p:sp>
        <p:nvSpPr>
          <p:cNvPr id="3" name="Content Placeholder 2">
            <a:extLst>
              <a:ext uri="{FF2B5EF4-FFF2-40B4-BE49-F238E27FC236}">
                <a16:creationId xmlns:a16="http://schemas.microsoft.com/office/drawing/2014/main" id="{8B48834E-ED2F-071B-4D30-6689823EFAF8}"/>
              </a:ext>
            </a:extLst>
          </p:cNvPr>
          <p:cNvSpPr>
            <a:spLocks noGrp="1"/>
          </p:cNvSpPr>
          <p:nvPr>
            <p:ph idx="1"/>
          </p:nvPr>
        </p:nvSpPr>
        <p:spPr>
          <a:xfrm>
            <a:off x="1076550" y="1234444"/>
            <a:ext cx="10780059" cy="4990189"/>
          </a:xfrm>
        </p:spPr>
        <p:txBody>
          <a:bodyPr>
            <a:normAutofit fontScale="92500" lnSpcReduction="10000"/>
          </a:bodyPr>
          <a:lstStyle/>
          <a:p>
            <a:pPr marL="458788" indent="-454025">
              <a:buFont typeface="Wingdings" panose="05000000000000000000" pitchFamily="2" charset="2"/>
              <a:buChar char="ü"/>
            </a:pPr>
            <a:r>
              <a:rPr lang="en-US" sz="1400" dirty="0"/>
              <a:t>A business model is a description of how your startup interacts with your customers/users, how you deliver your product/service, and how you ultimately make money (revenue model – who pays, how much, and how often).</a:t>
            </a:r>
          </a:p>
          <a:p>
            <a:pPr marL="1144588" indent="-454025">
              <a:buFont typeface="Wingdings" panose="05000000000000000000" pitchFamily="2" charset="2"/>
              <a:buChar char="q"/>
            </a:pPr>
            <a:r>
              <a:rPr lang="en-US" sz="1400" dirty="0"/>
              <a:t>Customers/Users – customers are ones that actually pay you. Users are not technically always the customers – for example, people that download free apps are users and if those apps have advertisements, the ad company or platform is the customer.</a:t>
            </a:r>
          </a:p>
          <a:p>
            <a:pPr marL="458788" indent="-458788">
              <a:buFont typeface="Wingdings" panose="05000000000000000000" pitchFamily="2" charset="2"/>
              <a:buChar char="ü"/>
            </a:pPr>
            <a:r>
              <a:rPr lang="en-US" sz="1400" dirty="0"/>
              <a:t>Examples of different types of revenue models include: </a:t>
            </a:r>
          </a:p>
          <a:p>
            <a:pPr marL="1144588" indent="-454025">
              <a:buFont typeface="Wingdings" panose="05000000000000000000" pitchFamily="2" charset="2"/>
              <a:buChar char="q"/>
            </a:pPr>
            <a:r>
              <a:rPr lang="en-US" sz="1400" dirty="0"/>
              <a:t>Direct to the end customer</a:t>
            </a:r>
          </a:p>
          <a:p>
            <a:pPr marL="1144588" indent="-454025">
              <a:buFont typeface="Wingdings" panose="05000000000000000000" pitchFamily="2" charset="2"/>
              <a:buChar char="q"/>
            </a:pPr>
            <a:r>
              <a:rPr lang="en-US" sz="1400" dirty="0"/>
              <a:t>Brick and mortar retail via distributors</a:t>
            </a:r>
            <a:endParaRPr lang="en-US" sz="1400" dirty="0">
              <a:sym typeface="Wingdings" panose="05000000000000000000" pitchFamily="2" charset="2"/>
            </a:endParaRPr>
          </a:p>
          <a:p>
            <a:pPr marL="1144588" indent="-454025">
              <a:buFont typeface="Wingdings" panose="05000000000000000000" pitchFamily="2" charset="2"/>
              <a:buChar char="q"/>
            </a:pPr>
            <a:r>
              <a:rPr lang="en-US" sz="1400" dirty="0"/>
              <a:t>Subscription</a:t>
            </a:r>
          </a:p>
          <a:p>
            <a:pPr marL="1144588" indent="-454025">
              <a:buFont typeface="Wingdings" panose="05000000000000000000" pitchFamily="2" charset="2"/>
              <a:buChar char="q"/>
            </a:pPr>
            <a:r>
              <a:rPr lang="en-US" sz="1400" dirty="0">
                <a:sym typeface="Wingdings" panose="05000000000000000000" pitchFamily="2" charset="2"/>
              </a:rPr>
              <a:t>Freemium – basic version is given for free, but charge a subscription for more advanced and more desirable/premium features.</a:t>
            </a:r>
          </a:p>
          <a:p>
            <a:pPr marL="1144588" indent="-454025">
              <a:buFont typeface="Wingdings" panose="05000000000000000000" pitchFamily="2" charset="2"/>
              <a:buChar char="q"/>
            </a:pPr>
            <a:r>
              <a:rPr lang="en-US" sz="1400" dirty="0">
                <a:sym typeface="Wingdings" panose="05000000000000000000" pitchFamily="2" charset="2"/>
              </a:rPr>
              <a:t>Razors and razor blades – think of inkjet printers</a:t>
            </a:r>
          </a:p>
          <a:p>
            <a:pPr marL="454025" indent="-454025">
              <a:buFont typeface="Wingdings" panose="05000000000000000000" pitchFamily="2" charset="2"/>
              <a:buChar char="ü"/>
            </a:pPr>
            <a:r>
              <a:rPr lang="en-US" sz="1400" dirty="0"/>
              <a:t>The most influential aspect of your business model is that you have one – meaning that you’re deep enough into the interaction with your customers that a clear and agreeable model exists for delivering value to your customer using a well-defined revenue model. Investor-ready startups have interacted with their customers enough to confidently describe the </a:t>
            </a:r>
            <a:r>
              <a:rPr lang="en-US" sz="1400"/>
              <a:t>startup’s business model.</a:t>
            </a:r>
            <a:endParaRPr lang="en-US" sz="1400" dirty="0"/>
          </a:p>
          <a:p>
            <a:pPr marL="1144588" indent="-454025">
              <a:buFont typeface="Wingdings" panose="05000000000000000000" pitchFamily="2" charset="2"/>
              <a:buChar char="q"/>
            </a:pPr>
            <a:r>
              <a:rPr lang="en-US" sz="1400" dirty="0"/>
              <a:t>Traditional pitch – deliver it with passion and clarity: the problem -&gt; your solution (why is it special) -&gt; customers -&gt; market -&gt; business model -&gt; your team -&gt; technology -&gt; intellectual property -&gt; competition -&gt; financial projections -&gt; funding needs and uses</a:t>
            </a:r>
          </a:p>
          <a:p>
            <a:pPr marL="1144588" indent="-454025">
              <a:buFont typeface="Wingdings" panose="05000000000000000000" pitchFamily="2" charset="2"/>
              <a:buChar char="q"/>
            </a:pPr>
            <a:r>
              <a:rPr lang="en-US" sz="1400" dirty="0"/>
              <a:t>Story pitch – tell a great story; it is less rigid and business-school-like than the traditional pitch. If you are fortunate enough to have paying customers pitch how you got customers, how you engaged early with customers and pivoted to a product that really matters to your customers, how much your customers now love your product, and how you are poised for tremendous growth (with the help of investor cash).</a:t>
            </a:r>
          </a:p>
          <a:p>
            <a:pPr marL="1144588" indent="-454025">
              <a:buFont typeface="Wingdings" panose="05000000000000000000" pitchFamily="2" charset="2"/>
              <a:buChar char="q"/>
            </a:pPr>
            <a:r>
              <a:rPr lang="en-US" sz="1400" dirty="0"/>
              <a:t>If you a pre-customer, your story pitch is focused on selling the idea of your product/service, why you and your team are the best at getting there, how potential customers will utilize your product/service, and how you will use investment funds to get there.</a:t>
            </a:r>
          </a:p>
        </p:txBody>
      </p:sp>
    </p:spTree>
    <p:extLst>
      <p:ext uri="{BB962C8B-B14F-4D97-AF65-F5344CB8AC3E}">
        <p14:creationId xmlns:p14="http://schemas.microsoft.com/office/powerpoint/2010/main" val="18317248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87314-E293-DE87-3094-7FDF25A6360A}"/>
              </a:ext>
            </a:extLst>
          </p:cNvPr>
          <p:cNvSpPr>
            <a:spLocks noGrp="1"/>
          </p:cNvSpPr>
          <p:nvPr>
            <p:ph type="title"/>
          </p:nvPr>
        </p:nvSpPr>
        <p:spPr>
          <a:xfrm>
            <a:off x="838200" y="369017"/>
            <a:ext cx="10515600" cy="685462"/>
          </a:xfrm>
        </p:spPr>
        <p:txBody>
          <a:bodyPr>
            <a:normAutofit/>
          </a:bodyPr>
          <a:lstStyle/>
          <a:p>
            <a:r>
              <a:rPr lang="en-US" sz="3200" dirty="0"/>
              <a:t>Marketing, Marketing Calendar, Sales Process</a:t>
            </a:r>
            <a:r>
              <a:rPr lang="en-US" sz="3200"/>
              <a:t>, Sales </a:t>
            </a:r>
            <a:r>
              <a:rPr lang="en-US" sz="3200" dirty="0"/>
              <a:t>Pipeline</a:t>
            </a:r>
          </a:p>
        </p:txBody>
      </p:sp>
      <p:sp>
        <p:nvSpPr>
          <p:cNvPr id="3" name="Content Placeholder 2">
            <a:extLst>
              <a:ext uri="{FF2B5EF4-FFF2-40B4-BE49-F238E27FC236}">
                <a16:creationId xmlns:a16="http://schemas.microsoft.com/office/drawing/2014/main" id="{8B48834E-ED2F-071B-4D30-6689823EFAF8}"/>
              </a:ext>
            </a:extLst>
          </p:cNvPr>
          <p:cNvSpPr>
            <a:spLocks noGrp="1"/>
          </p:cNvSpPr>
          <p:nvPr>
            <p:ph idx="1"/>
          </p:nvPr>
        </p:nvSpPr>
        <p:spPr>
          <a:xfrm>
            <a:off x="1076550" y="1234444"/>
            <a:ext cx="10780059" cy="4990189"/>
          </a:xfrm>
        </p:spPr>
        <p:txBody>
          <a:bodyPr>
            <a:normAutofit fontScale="85000" lnSpcReduction="20000"/>
          </a:bodyPr>
          <a:lstStyle/>
          <a:p>
            <a:pPr marL="458788" indent="-454025">
              <a:buFont typeface="Wingdings" panose="05000000000000000000" pitchFamily="2" charset="2"/>
              <a:buChar char="ü"/>
            </a:pPr>
            <a:r>
              <a:rPr lang="en-US" sz="1400" dirty="0"/>
              <a:t>Marketing efforts aim to create awareness of your product. You may need to market to several types of people: end users, distribution channel partners, retailers, and so on.</a:t>
            </a:r>
          </a:p>
          <a:p>
            <a:pPr marL="458788" indent="-454025">
              <a:buFont typeface="Wingdings" panose="05000000000000000000" pitchFamily="2" charset="2"/>
              <a:buChar char="ü"/>
            </a:pPr>
            <a:r>
              <a:rPr lang="en-US" sz="1400" dirty="0"/>
              <a:t>The marketing calendar is a powerful tool in the invest-ready arsenal and it is used to:</a:t>
            </a:r>
          </a:p>
          <a:p>
            <a:pPr marL="1144588" indent="-454025">
              <a:buFont typeface="Wingdings" panose="05000000000000000000" pitchFamily="2" charset="2"/>
              <a:buChar char="q"/>
            </a:pPr>
            <a:r>
              <a:rPr lang="en-US" sz="1400" dirty="0"/>
              <a:t>Outline and track key marketing events and activities. Lay out develop tasks, product launches, early customer feedback, milestones, tradeshow dates, and social media campaign plans.</a:t>
            </a:r>
          </a:p>
          <a:p>
            <a:pPr marL="1144588" indent="-454025">
              <a:buFont typeface="Wingdings" panose="05000000000000000000" pitchFamily="2" charset="2"/>
              <a:buChar char="q"/>
            </a:pPr>
            <a:r>
              <a:rPr lang="en-US" sz="1400" dirty="0"/>
              <a:t>Logs an estimated budget with each marketing activity on the calendar.</a:t>
            </a:r>
          </a:p>
          <a:p>
            <a:pPr marL="1144588" indent="-454025">
              <a:buFont typeface="Wingdings" panose="05000000000000000000" pitchFamily="2" charset="2"/>
              <a:buChar char="q"/>
            </a:pPr>
            <a:r>
              <a:rPr lang="en-US" sz="1400" dirty="0"/>
              <a:t>Derive your guesses about the number of customers reached by the marketing efforts and serves as a foundation for sales forecasting.</a:t>
            </a:r>
          </a:p>
          <a:p>
            <a:pPr marL="1144588" indent="-454025">
              <a:buFont typeface="Wingdings" panose="05000000000000000000" pitchFamily="2" charset="2"/>
              <a:buChar char="q"/>
            </a:pPr>
            <a:r>
              <a:rPr lang="en-US" sz="1400" dirty="0"/>
              <a:t>Traditional pitch – deliver it with passion and clarity: the problem -&gt; your solution (why is it special) -&gt; customers -&gt; market -&gt; business model -&gt; your team -&gt; technology -&gt; intellectual property -&gt; competition -&gt; financial projections -&gt; funding needs and uses</a:t>
            </a:r>
          </a:p>
          <a:p>
            <a:pPr marL="1144588" indent="-454025">
              <a:buFont typeface="Wingdings" panose="05000000000000000000" pitchFamily="2" charset="2"/>
              <a:buChar char="q"/>
            </a:pPr>
            <a:r>
              <a:rPr lang="en-US" sz="1400" dirty="0"/>
              <a:t>Story pitch – tell a great story; it is less rigid and business-school-like than the traditional pitch. If you are fortunate enough to have paying customers pitch how you got customers, how you engaged early with customers and pivoted to a product that really matters to your customers, how much your customers now love your product, and how you are poised for tremendous growth (with the help of investor cash).</a:t>
            </a:r>
          </a:p>
          <a:p>
            <a:pPr marL="1144588" indent="-454025">
              <a:buFont typeface="Wingdings" panose="05000000000000000000" pitchFamily="2" charset="2"/>
              <a:buChar char="q"/>
            </a:pPr>
            <a:r>
              <a:rPr lang="en-US" sz="1400" dirty="0"/>
              <a:t>If you a pre-customer, your story pitch is focused on selling the idea of your product/service, why you and your team are the best at getting there, how potential customers will utilize your product/service, and how you will use investment funds to get there.</a:t>
            </a:r>
          </a:p>
          <a:p>
            <a:pPr marL="454025" indent="-454025">
              <a:buFont typeface="Wingdings" panose="05000000000000000000" pitchFamily="2" charset="2"/>
              <a:buChar char="ü"/>
            </a:pPr>
            <a:r>
              <a:rPr lang="en-US" sz="1400" dirty="0"/>
              <a:t>Your making activities create awareness of your product. It is up to your sales team (or processes) to convert those who are now aware into paying customers. Sales can be B2B (longer sales cycles due to the number of players involved) or B2C (internet retailer, SaaS website, brick and mortar – this channels’ sales cycles are quicker)</a:t>
            </a:r>
          </a:p>
          <a:p>
            <a:pPr marL="454025" indent="-454025">
              <a:buFont typeface="Wingdings" panose="05000000000000000000" pitchFamily="2" charset="2"/>
              <a:buChar char="ü"/>
            </a:pPr>
            <a:r>
              <a:rPr lang="en-US" sz="1400" dirty="0"/>
              <a:t>No matter what your sales model is, you need to be able to show the moving parts to investors. A sales process diagram and a sales pipeline log are two tools you can use to show investors you have stabilized your sales model and know how to convert prospects into paying customers.</a:t>
            </a:r>
          </a:p>
          <a:p>
            <a:pPr marL="1144588" indent="-460375">
              <a:buFont typeface="Wingdings" panose="05000000000000000000" pitchFamily="2" charset="2"/>
              <a:buChar char="q"/>
            </a:pPr>
            <a:r>
              <a:rPr lang="en-US" sz="1400" dirty="0"/>
              <a:t>Sales Diagram (should also show how many prospects you need in various stages in the sales process to hit your revenue target): warm intro call -&gt; follow-up call/email -&gt; in-person meeting and demo -&gt; pilot order -&gt; long-term contract (this is for B2B channels)</a:t>
            </a:r>
          </a:p>
          <a:p>
            <a:pPr marL="1144588" indent="-460375">
              <a:buFont typeface="Wingdings" panose="05000000000000000000" pitchFamily="2" charset="2"/>
              <a:buChar char="q"/>
            </a:pPr>
            <a:r>
              <a:rPr lang="en-US" sz="1400" dirty="0"/>
              <a:t>Sales Pipeline Log: working document used to manage the sales process. It documents prospects, key player names and contact, which product those customers are interest in, how much in units or revenue they are likely to buy, estimated chance of converting the prospect to customer and the resultant revenue after conversion.</a:t>
            </a:r>
          </a:p>
          <a:p>
            <a:pPr marL="1144588" indent="-460375">
              <a:buFont typeface="Wingdings" panose="05000000000000000000" pitchFamily="2" charset="2"/>
              <a:buChar char="q"/>
            </a:pPr>
            <a:r>
              <a:rPr lang="en-US" sz="1400" dirty="0"/>
              <a:t>Online Sales Model: For internet, mobile apps, and other online sales models, you need to track other factors, such as page views, unique visitors, click through rates, and conversion rates.</a:t>
            </a:r>
          </a:p>
        </p:txBody>
      </p:sp>
    </p:spTree>
    <p:extLst>
      <p:ext uri="{BB962C8B-B14F-4D97-AF65-F5344CB8AC3E}">
        <p14:creationId xmlns:p14="http://schemas.microsoft.com/office/powerpoint/2010/main" val="8047563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87314-E293-DE87-3094-7FDF25A6360A}"/>
              </a:ext>
            </a:extLst>
          </p:cNvPr>
          <p:cNvSpPr>
            <a:spLocks noGrp="1"/>
          </p:cNvSpPr>
          <p:nvPr>
            <p:ph type="title"/>
          </p:nvPr>
        </p:nvSpPr>
        <p:spPr>
          <a:xfrm>
            <a:off x="838200" y="369017"/>
            <a:ext cx="10515600" cy="685462"/>
          </a:xfrm>
        </p:spPr>
        <p:txBody>
          <a:bodyPr>
            <a:normAutofit/>
          </a:bodyPr>
          <a:lstStyle/>
          <a:p>
            <a:r>
              <a:rPr lang="en-US" sz="3200" dirty="0"/>
              <a:t>Financial Projections</a:t>
            </a:r>
          </a:p>
        </p:txBody>
      </p:sp>
      <p:sp>
        <p:nvSpPr>
          <p:cNvPr id="3" name="Content Placeholder 2">
            <a:extLst>
              <a:ext uri="{FF2B5EF4-FFF2-40B4-BE49-F238E27FC236}">
                <a16:creationId xmlns:a16="http://schemas.microsoft.com/office/drawing/2014/main" id="{8B48834E-ED2F-071B-4D30-6689823EFAF8}"/>
              </a:ext>
            </a:extLst>
          </p:cNvPr>
          <p:cNvSpPr>
            <a:spLocks noGrp="1"/>
          </p:cNvSpPr>
          <p:nvPr>
            <p:ph idx="1"/>
          </p:nvPr>
        </p:nvSpPr>
        <p:spPr>
          <a:xfrm>
            <a:off x="1076550" y="1234444"/>
            <a:ext cx="10780059" cy="4990189"/>
          </a:xfrm>
        </p:spPr>
        <p:txBody>
          <a:bodyPr>
            <a:normAutofit fontScale="92500" lnSpcReduction="20000"/>
          </a:bodyPr>
          <a:lstStyle/>
          <a:p>
            <a:pPr marL="458788" indent="-454025">
              <a:buFont typeface="Wingdings" panose="05000000000000000000" pitchFamily="2" charset="2"/>
              <a:buChar char="ü"/>
            </a:pPr>
            <a:r>
              <a:rPr lang="en-US" sz="1400" dirty="0"/>
              <a:t>The financial model ties together all assumptions you’ve made about your startup. Investor know financial projections are at best educated guesses, but they want to know you have carefully through all the details of getting sales, setting prices, managing costs, and determining how much you’ll need to spend each month (burn rate) to keep the startup alive and growing.</a:t>
            </a:r>
          </a:p>
          <a:p>
            <a:pPr marL="458788" indent="-454025">
              <a:buFont typeface="Wingdings" panose="05000000000000000000" pitchFamily="2" charset="2"/>
              <a:buChar char="ü"/>
            </a:pPr>
            <a:r>
              <a:rPr lang="en-US" sz="1400" dirty="0"/>
              <a:t>The quality of financial projections is correlated to the stage of the company </a:t>
            </a:r>
            <a:r>
              <a:rPr lang="en-US" sz="1400" dirty="0">
                <a:sym typeface="Wingdings" panose="05000000000000000000" pitchFamily="2" charset="2"/>
              </a:rPr>
              <a:t> idea, startup, traction, growth. The more mature the company the higher the quality of the financial model and projections in connecting the company’s sales revenues, costs, expenses, and profit and losses and subsequently projecting these into the future.</a:t>
            </a:r>
          </a:p>
          <a:p>
            <a:pPr marL="458788" indent="-454025">
              <a:buFont typeface="Wingdings" panose="05000000000000000000" pitchFamily="2" charset="2"/>
              <a:buChar char="ü"/>
            </a:pPr>
            <a:r>
              <a:rPr lang="en-US" sz="1400" dirty="0"/>
              <a:t>Avoid top-down projections – top-down approaches for revenue projection fall flat with investors. These projections assume everything will work perfectly, but investors know the opposite is true – startups need to overcome many setbacks, obstacles, and challenges. Top-down estimates lack detail about specific customer segments, leave out estimates of effort/cost to market to prospects and convert them to customers, don’t articulate sales cycle durations, and many other critical factors.</a:t>
            </a:r>
          </a:p>
          <a:p>
            <a:pPr marL="458788" indent="-454025">
              <a:buFont typeface="Wingdings" panose="05000000000000000000" pitchFamily="2" charset="2"/>
              <a:buChar char="ü"/>
            </a:pPr>
            <a:r>
              <a:rPr lang="en-US" sz="1400" dirty="0"/>
              <a:t>Use as bottom-up approach instead:</a:t>
            </a:r>
          </a:p>
          <a:p>
            <a:pPr marL="1144588" indent="-454025">
              <a:buFont typeface="Wingdings" panose="05000000000000000000" pitchFamily="2" charset="2"/>
              <a:buChar char="q"/>
            </a:pPr>
            <a:r>
              <a:rPr lang="en-US" sz="1400" dirty="0"/>
              <a:t>Customer – make an estimate about the number of new customers acquired each month as well as the level of anticipated reorders from existing customers.</a:t>
            </a:r>
          </a:p>
          <a:p>
            <a:pPr marL="1144588" indent="-454025">
              <a:buFont typeface="Wingdings" panose="05000000000000000000" pitchFamily="2" charset="2"/>
              <a:buChar char="q"/>
            </a:pPr>
            <a:r>
              <a:rPr lang="en-US" sz="1400" dirty="0"/>
              <a:t>Typical sale – define a “typical sale” for each customer in dollars and units if applicable.</a:t>
            </a:r>
          </a:p>
          <a:p>
            <a:pPr marL="1144588" indent="-454025">
              <a:buFont typeface="Wingdings" panose="05000000000000000000" pitchFamily="2" charset="2"/>
              <a:buChar char="q"/>
            </a:pPr>
            <a:r>
              <a:rPr lang="en-US" sz="1400" dirty="0"/>
              <a:t>Revenue – multiply your customers by the typical sale for a revenue total each month.</a:t>
            </a:r>
          </a:p>
          <a:p>
            <a:pPr marL="1144588" indent="-454025">
              <a:buFont typeface="Wingdings" panose="05000000000000000000" pitchFamily="2" charset="2"/>
              <a:buChar char="q"/>
            </a:pPr>
            <a:r>
              <a:rPr lang="en-US" sz="1400" dirty="0"/>
              <a:t>Costs – next detail you cost estimates to deliver your product/service (cost of goods sold).</a:t>
            </a:r>
          </a:p>
          <a:p>
            <a:pPr marL="1144588" indent="-454025">
              <a:buFont typeface="Wingdings" panose="05000000000000000000" pitchFamily="2" charset="2"/>
              <a:buChar char="q"/>
            </a:pPr>
            <a:r>
              <a:rPr lang="en-US" sz="1400" dirty="0"/>
              <a:t>Gross margin – subtract your product costs from the revenue totals to yield the gross margin.</a:t>
            </a:r>
          </a:p>
          <a:p>
            <a:pPr marL="1144588" indent="-454025">
              <a:buFont typeface="Wingdings" panose="05000000000000000000" pitchFamily="2" charset="2"/>
              <a:buChar char="q"/>
            </a:pPr>
            <a:r>
              <a:rPr lang="en-US" sz="1400" dirty="0"/>
              <a:t>Sales and marketing expense – detail your sales and marketing costs to reach and convince customers.</a:t>
            </a:r>
          </a:p>
          <a:p>
            <a:pPr marL="1144588" indent="-454025">
              <a:buFont typeface="Wingdings" panose="05000000000000000000" pitchFamily="2" charset="2"/>
              <a:buChar char="q"/>
            </a:pPr>
            <a:r>
              <a:rPr lang="en-US" sz="1400" dirty="0"/>
              <a:t>Operating expenses – outline operating expense outlays each month need to keep the doors open.</a:t>
            </a:r>
          </a:p>
          <a:p>
            <a:pPr marL="1144588" indent="-454025">
              <a:buFont typeface="Wingdings" panose="05000000000000000000" pitchFamily="2" charset="2"/>
              <a:buChar char="q"/>
            </a:pPr>
            <a:r>
              <a:rPr lang="en-US" sz="1400" dirty="0"/>
              <a:t>Profit or loss – finalize the profit (or loss) by subtracting your sales, marketing, and operating costs from the gross margin.</a:t>
            </a:r>
          </a:p>
          <a:p>
            <a:pPr marL="1144588" indent="-454025">
              <a:buFont typeface="Wingdings" panose="05000000000000000000" pitchFamily="2" charset="2"/>
              <a:buChar char="q"/>
            </a:pPr>
            <a:r>
              <a:rPr lang="en-US" sz="1400" dirty="0"/>
              <a:t>Profits take time – monthly losses are expected for many months, or perhaps years. Investors know it takes time to build a company.</a:t>
            </a:r>
          </a:p>
          <a:p>
            <a:pPr marL="458788" indent="-458788">
              <a:buFont typeface="Wingdings" panose="05000000000000000000" pitchFamily="2" charset="2"/>
              <a:buChar char="ü"/>
            </a:pPr>
            <a:r>
              <a:rPr lang="en-US" sz="1400" dirty="0"/>
              <a:t>For later-stage startups investors might request two additional financial reports: a cash flow statement (or forecast) to give an indication of burn rate and a balance sheet to give an indication of key liabilities.</a:t>
            </a:r>
          </a:p>
        </p:txBody>
      </p:sp>
    </p:spTree>
    <p:extLst>
      <p:ext uri="{BB962C8B-B14F-4D97-AF65-F5344CB8AC3E}">
        <p14:creationId xmlns:p14="http://schemas.microsoft.com/office/powerpoint/2010/main" val="28519817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87314-E293-DE87-3094-7FDF25A6360A}"/>
              </a:ext>
            </a:extLst>
          </p:cNvPr>
          <p:cNvSpPr>
            <a:spLocks noGrp="1"/>
          </p:cNvSpPr>
          <p:nvPr>
            <p:ph type="title"/>
          </p:nvPr>
        </p:nvSpPr>
        <p:spPr>
          <a:xfrm>
            <a:off x="838200" y="369017"/>
            <a:ext cx="10515600" cy="685462"/>
          </a:xfrm>
        </p:spPr>
        <p:txBody>
          <a:bodyPr>
            <a:normAutofit/>
          </a:bodyPr>
          <a:lstStyle/>
          <a:p>
            <a:r>
              <a:rPr lang="en-US" sz="3200" dirty="0"/>
              <a:t>Introduction</a:t>
            </a:r>
          </a:p>
        </p:txBody>
      </p:sp>
      <p:sp>
        <p:nvSpPr>
          <p:cNvPr id="3" name="Content Placeholder 2">
            <a:extLst>
              <a:ext uri="{FF2B5EF4-FFF2-40B4-BE49-F238E27FC236}">
                <a16:creationId xmlns:a16="http://schemas.microsoft.com/office/drawing/2014/main" id="{8B48834E-ED2F-071B-4D30-6689823EFAF8}"/>
              </a:ext>
            </a:extLst>
          </p:cNvPr>
          <p:cNvSpPr>
            <a:spLocks noGrp="1"/>
          </p:cNvSpPr>
          <p:nvPr>
            <p:ph idx="1"/>
          </p:nvPr>
        </p:nvSpPr>
        <p:spPr>
          <a:xfrm>
            <a:off x="838200" y="1186774"/>
            <a:ext cx="10515600" cy="4990189"/>
          </a:xfrm>
        </p:spPr>
        <p:txBody>
          <a:bodyPr>
            <a:normAutofit fontScale="92500" lnSpcReduction="20000"/>
          </a:bodyPr>
          <a:lstStyle/>
          <a:p>
            <a:r>
              <a:rPr lang="en-US" sz="2000" dirty="0"/>
              <a:t>Understanding what angel investing is and what motivates angel investors.</a:t>
            </a:r>
          </a:p>
          <a:p>
            <a:pPr marL="914400" indent="-454025">
              <a:buFont typeface="Wingdings" panose="05000000000000000000" pitchFamily="2" charset="2"/>
              <a:buChar char="q"/>
            </a:pPr>
            <a:r>
              <a:rPr lang="en-US" sz="2000" dirty="0"/>
              <a:t>What do terms such as dilution, convertible debt, and cap table mean?</a:t>
            </a:r>
          </a:p>
          <a:p>
            <a:r>
              <a:rPr lang="en-US" sz="2000" dirty="0"/>
              <a:t>Deciphering what angels look for in startups.</a:t>
            </a:r>
          </a:p>
          <a:p>
            <a:r>
              <a:rPr lang="en-US" sz="2000" dirty="0"/>
              <a:t>Walking through the angel funding process.</a:t>
            </a:r>
          </a:p>
          <a:p>
            <a:pPr marL="914400" indent="-454025">
              <a:buFont typeface="Wingdings" panose="05000000000000000000" pitchFamily="2" charset="2"/>
              <a:buChar char="q"/>
            </a:pPr>
            <a:r>
              <a:rPr lang="en-US" sz="2000" dirty="0"/>
              <a:t>Is my startup right for angel investors?</a:t>
            </a:r>
          </a:p>
          <a:p>
            <a:r>
              <a:rPr lang="en-US" sz="2000" dirty="0"/>
              <a:t>Making your startup investor ready.</a:t>
            </a:r>
          </a:p>
          <a:p>
            <a:pPr marL="914400" indent="-454025">
              <a:buFont typeface="Wingdings" panose="05000000000000000000" pitchFamily="2" charset="2"/>
              <a:buChar char="q"/>
            </a:pPr>
            <a:r>
              <a:rPr lang="en-US" sz="2000" dirty="0"/>
              <a:t>What stage does your startup need to be at to be interesting to angel investors?</a:t>
            </a:r>
          </a:p>
          <a:p>
            <a:r>
              <a:rPr lang="en-US" sz="2000" dirty="0"/>
              <a:t>Building your startup funding process knowledge.</a:t>
            </a:r>
          </a:p>
          <a:p>
            <a:pPr marL="914400" indent="-454025">
              <a:buFont typeface="Wingdings" panose="05000000000000000000" pitchFamily="2" charset="2"/>
              <a:buChar char="q"/>
            </a:pPr>
            <a:r>
              <a:rPr lang="en-US" sz="2000" dirty="0"/>
              <a:t>How much equity should I give up to investors?</a:t>
            </a:r>
          </a:p>
          <a:p>
            <a:pPr marL="914400" indent="-454025">
              <a:buFont typeface="Wingdings" panose="05000000000000000000" pitchFamily="2" charset="2"/>
              <a:buChar char="q"/>
            </a:pPr>
            <a:r>
              <a:rPr lang="en-US" sz="2000" dirty="0"/>
              <a:t>How much money can I realistically raise from angels?</a:t>
            </a:r>
          </a:p>
          <a:p>
            <a:pPr marL="914400" indent="-454025">
              <a:buFont typeface="Wingdings" panose="05000000000000000000" pitchFamily="2" charset="2"/>
              <a:buChar char="q"/>
            </a:pPr>
            <a:r>
              <a:rPr lang="en-US" sz="2000" dirty="0"/>
              <a:t>When should my team start to raise money?</a:t>
            </a:r>
          </a:p>
          <a:p>
            <a:pPr marL="914400" indent="-454025">
              <a:buFont typeface="Wingdings" panose="05000000000000000000" pitchFamily="2" charset="2"/>
              <a:buChar char="q"/>
            </a:pPr>
            <a:r>
              <a:rPr lang="en-US" sz="2000" dirty="0"/>
              <a:t>How much can your startup legally raise?</a:t>
            </a:r>
          </a:p>
          <a:p>
            <a:pPr marL="914400" indent="-454025">
              <a:buFont typeface="Wingdings" panose="05000000000000000000" pitchFamily="2" charset="2"/>
              <a:buChar char="q"/>
            </a:pPr>
            <a:r>
              <a:rPr lang="en-US" sz="2000" dirty="0"/>
              <a:t>What is the difference between preferred shares and common shares?</a:t>
            </a:r>
          </a:p>
          <a:p>
            <a:pPr marL="914400" indent="-454025">
              <a:buFont typeface="Wingdings" panose="05000000000000000000" pitchFamily="2" charset="2"/>
              <a:buChar char="q"/>
            </a:pPr>
            <a:r>
              <a:rPr lang="en-US" sz="2000" dirty="0"/>
              <a:t>What is a term sheet and how does it impact an investment?</a:t>
            </a:r>
          </a:p>
        </p:txBody>
      </p:sp>
    </p:spTree>
    <p:extLst>
      <p:ext uri="{BB962C8B-B14F-4D97-AF65-F5344CB8AC3E}">
        <p14:creationId xmlns:p14="http://schemas.microsoft.com/office/powerpoint/2010/main" val="38584311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87314-E293-DE87-3094-7FDF25A6360A}"/>
              </a:ext>
            </a:extLst>
          </p:cNvPr>
          <p:cNvSpPr>
            <a:spLocks noGrp="1"/>
          </p:cNvSpPr>
          <p:nvPr>
            <p:ph type="title"/>
          </p:nvPr>
        </p:nvSpPr>
        <p:spPr>
          <a:xfrm>
            <a:off x="838200" y="369017"/>
            <a:ext cx="10515600" cy="685462"/>
          </a:xfrm>
        </p:spPr>
        <p:txBody>
          <a:bodyPr>
            <a:normAutofit/>
          </a:bodyPr>
          <a:lstStyle/>
          <a:p>
            <a:r>
              <a:rPr lang="en-US" sz="3200" dirty="0"/>
              <a:t>Funding Needs and Uses</a:t>
            </a:r>
          </a:p>
        </p:txBody>
      </p:sp>
      <p:sp>
        <p:nvSpPr>
          <p:cNvPr id="3" name="Content Placeholder 2">
            <a:extLst>
              <a:ext uri="{FF2B5EF4-FFF2-40B4-BE49-F238E27FC236}">
                <a16:creationId xmlns:a16="http://schemas.microsoft.com/office/drawing/2014/main" id="{8B48834E-ED2F-071B-4D30-6689823EFAF8}"/>
              </a:ext>
            </a:extLst>
          </p:cNvPr>
          <p:cNvSpPr>
            <a:spLocks noGrp="1"/>
          </p:cNvSpPr>
          <p:nvPr>
            <p:ph idx="1"/>
          </p:nvPr>
        </p:nvSpPr>
        <p:spPr>
          <a:xfrm>
            <a:off x="1076550" y="1234444"/>
            <a:ext cx="10780059" cy="4990189"/>
          </a:xfrm>
        </p:spPr>
        <p:txBody>
          <a:bodyPr>
            <a:normAutofit lnSpcReduction="10000"/>
          </a:bodyPr>
          <a:lstStyle/>
          <a:p>
            <a:pPr marL="458788" indent="-454025">
              <a:buFont typeface="Wingdings" panose="05000000000000000000" pitchFamily="2" charset="2"/>
              <a:buChar char="ü"/>
            </a:pPr>
            <a:r>
              <a:rPr lang="en-US" sz="1400" dirty="0"/>
              <a:t>A document that shows how the startup expects to put investor money to work. It is usually broken up into three parts:</a:t>
            </a:r>
          </a:p>
          <a:p>
            <a:pPr marL="1144588" indent="-454025">
              <a:buFont typeface="Wingdings" panose="05000000000000000000" pitchFamily="2" charset="2"/>
              <a:buChar char="q"/>
            </a:pPr>
            <a:r>
              <a:rPr lang="en-US" sz="1400" dirty="0"/>
              <a:t>Existing investments and achievements – shows the milestones already hit using the founders’ personal funds, F&amp;F money, or other early investor money. This brief “look back” helps show investors that the founders can execute their plans and put money to effective use</a:t>
            </a:r>
            <a:r>
              <a:rPr lang="en-US" sz="1400" dirty="0">
                <a:sym typeface="Wingdings" panose="05000000000000000000" pitchFamily="2" charset="2"/>
              </a:rPr>
              <a:t>.</a:t>
            </a:r>
          </a:p>
          <a:p>
            <a:pPr marL="1144588" indent="-454025">
              <a:buFont typeface="Wingdings" panose="05000000000000000000" pitchFamily="2" charset="2"/>
              <a:buChar char="q"/>
            </a:pPr>
            <a:r>
              <a:rPr lang="en-US" sz="1400" dirty="0">
                <a:sym typeface="Wingdings" panose="05000000000000000000" pitchFamily="2" charset="2"/>
              </a:rPr>
              <a:t>Significant milestones – the meat of the document, showing major milestones planned for this funding round, how much cash each key category/task consumes, and the associated timing and dependencies. This section should show the valuation of the company will increase and the major milestones are achieved.</a:t>
            </a:r>
          </a:p>
          <a:p>
            <a:pPr marL="1144588" indent="-454025">
              <a:buFont typeface="Wingdings" panose="05000000000000000000" pitchFamily="2" charset="2"/>
              <a:buChar char="q"/>
            </a:pPr>
            <a:r>
              <a:rPr lang="en-US" sz="1400" dirty="0"/>
              <a:t>Future funding needs – the document can reach further out into the future making estimates about how much more money will be need to move to the next level – for example, going from the traction stage to the growth stage. This helps angels put their investments into perspective since future investments will dilute the current round’s equity. But this is okay if the valuation is concurrently increasing.</a:t>
            </a:r>
          </a:p>
          <a:p>
            <a:pPr marL="454025" indent="-454025">
              <a:buFont typeface="Wingdings" panose="05000000000000000000" pitchFamily="2" charset="2"/>
              <a:buChar char="ü"/>
            </a:pPr>
            <a:r>
              <a:rPr lang="en-US" sz="1400" dirty="0"/>
              <a:t>Burn Rate – is basically a measure of how well you can stay alive and typically account for:</a:t>
            </a:r>
          </a:p>
          <a:p>
            <a:pPr marL="1144588" indent="-454025">
              <a:buFont typeface="Wingdings" panose="05000000000000000000" pitchFamily="2" charset="2"/>
              <a:buChar char="q"/>
            </a:pPr>
            <a:r>
              <a:rPr lang="en-US" sz="1400" dirty="0"/>
              <a:t>Direct costs associated with monthly sales, such as cost of goods sold, partner or affiliate fees, and so on.</a:t>
            </a:r>
          </a:p>
          <a:p>
            <a:pPr marL="1144588" indent="-454025">
              <a:buFont typeface="Wingdings" panose="05000000000000000000" pitchFamily="2" charset="2"/>
              <a:buChar char="q"/>
            </a:pPr>
            <a:r>
              <a:rPr lang="en-US" sz="1400" dirty="0"/>
              <a:t>Estimated sales and marketing costs such as travel to customer sides, trade show fees, marketing costs, pay-per-click advertising fees.</a:t>
            </a:r>
          </a:p>
          <a:p>
            <a:pPr marL="1144588" indent="-454025">
              <a:buFont typeface="Wingdings" panose="05000000000000000000" pitchFamily="2" charset="2"/>
              <a:buChar char="q"/>
            </a:pPr>
            <a:r>
              <a:rPr lang="en-US" sz="1400" dirty="0"/>
              <a:t>Salaries and wages.</a:t>
            </a:r>
          </a:p>
          <a:p>
            <a:pPr marL="1144588" indent="-454025">
              <a:buFont typeface="Wingdings" panose="05000000000000000000" pitchFamily="2" charset="2"/>
              <a:buChar char="q"/>
            </a:pPr>
            <a:r>
              <a:rPr lang="en-US" sz="1400" dirty="0"/>
              <a:t>Other ongoing expenses such as rent, utilities, insurance, and web hosting fees.</a:t>
            </a:r>
          </a:p>
          <a:p>
            <a:pPr marL="1144588" indent="-454025">
              <a:buFont typeface="Wingdings" panose="05000000000000000000" pitchFamily="2" charset="2"/>
              <a:buChar char="q"/>
            </a:pPr>
            <a:r>
              <a:rPr lang="en-US" sz="1400" dirty="0"/>
              <a:t>Are founders deferring all or part of their salaries until cash flow supports it?</a:t>
            </a:r>
          </a:p>
          <a:p>
            <a:pPr marL="1144588" indent="-454025">
              <a:buFont typeface="Wingdings" panose="05000000000000000000" pitchFamily="2" charset="2"/>
              <a:buChar char="q"/>
            </a:pPr>
            <a:r>
              <a:rPr lang="en-US" sz="1400" dirty="0"/>
              <a:t>Are there near term future events that will raise (or lower) your current burn rate, such as hiring a lead sales person</a:t>
            </a:r>
            <a:r>
              <a:rPr lang="en-US" sz="1400"/>
              <a:t>? </a:t>
            </a:r>
            <a:endParaRPr lang="en-US" sz="1400" dirty="0"/>
          </a:p>
        </p:txBody>
      </p:sp>
    </p:spTree>
    <p:extLst>
      <p:ext uri="{BB962C8B-B14F-4D97-AF65-F5344CB8AC3E}">
        <p14:creationId xmlns:p14="http://schemas.microsoft.com/office/powerpoint/2010/main" val="4913104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87314-E293-DE87-3094-7FDF25A6360A}"/>
              </a:ext>
            </a:extLst>
          </p:cNvPr>
          <p:cNvSpPr>
            <a:spLocks noGrp="1"/>
          </p:cNvSpPr>
          <p:nvPr>
            <p:ph type="title"/>
          </p:nvPr>
        </p:nvSpPr>
        <p:spPr>
          <a:xfrm>
            <a:off x="838200" y="369017"/>
            <a:ext cx="10515600" cy="685462"/>
          </a:xfrm>
        </p:spPr>
        <p:txBody>
          <a:bodyPr>
            <a:normAutofit/>
          </a:bodyPr>
          <a:lstStyle/>
          <a:p>
            <a:r>
              <a:rPr lang="en-US" sz="3200" dirty="0"/>
              <a:t>Market Size</a:t>
            </a:r>
          </a:p>
        </p:txBody>
      </p:sp>
      <p:sp>
        <p:nvSpPr>
          <p:cNvPr id="3" name="Content Placeholder 2">
            <a:extLst>
              <a:ext uri="{FF2B5EF4-FFF2-40B4-BE49-F238E27FC236}">
                <a16:creationId xmlns:a16="http://schemas.microsoft.com/office/drawing/2014/main" id="{8B48834E-ED2F-071B-4D30-6689823EFAF8}"/>
              </a:ext>
            </a:extLst>
          </p:cNvPr>
          <p:cNvSpPr>
            <a:spLocks noGrp="1"/>
          </p:cNvSpPr>
          <p:nvPr>
            <p:ph idx="1"/>
          </p:nvPr>
        </p:nvSpPr>
        <p:spPr>
          <a:xfrm>
            <a:off x="1076550" y="1234444"/>
            <a:ext cx="10780059" cy="4990189"/>
          </a:xfrm>
        </p:spPr>
        <p:txBody>
          <a:bodyPr>
            <a:normAutofit/>
          </a:bodyPr>
          <a:lstStyle/>
          <a:p>
            <a:pPr marL="458788" indent="-454025">
              <a:buFont typeface="Wingdings" panose="05000000000000000000" pitchFamily="2" charset="2"/>
              <a:buChar char="ü"/>
            </a:pPr>
            <a:r>
              <a:rPr lang="en-US" sz="1400" dirty="0"/>
              <a:t>How big is your defined market niche in dollars and number of customers? Estimating this shows investors you know who your potential customers are and have narrowed it down from “everybody” to a believable niche of high passionate customers that will buy your product/services. There are two ways to perform this exercise: top-down or bottom-up.</a:t>
            </a:r>
          </a:p>
          <a:p>
            <a:pPr marL="458788" indent="-454025">
              <a:buFont typeface="Wingdings" panose="05000000000000000000" pitchFamily="2" charset="2"/>
              <a:buChar char="ü"/>
            </a:pPr>
            <a:r>
              <a:rPr lang="en-US" sz="1400" dirty="0"/>
              <a:t>Bottom-Up Market Estimation</a:t>
            </a:r>
          </a:p>
          <a:p>
            <a:pPr marL="1144588" indent="-454025">
              <a:buFont typeface="Wingdings" panose="05000000000000000000" pitchFamily="2" charset="2"/>
              <a:buChar char="q"/>
            </a:pPr>
            <a:r>
              <a:rPr lang="en-US" sz="1400" dirty="0"/>
              <a:t>Define your ideal customer and relate this customer back to your product/service</a:t>
            </a:r>
            <a:r>
              <a:rPr lang="en-US" sz="1400" dirty="0">
                <a:sym typeface="Wingdings" panose="05000000000000000000" pitchFamily="2" charset="2"/>
              </a:rPr>
              <a:t>.</a:t>
            </a:r>
          </a:p>
          <a:p>
            <a:pPr marL="1144588" indent="-454025">
              <a:buFont typeface="Wingdings" panose="05000000000000000000" pitchFamily="2" charset="2"/>
              <a:buChar char="q"/>
            </a:pPr>
            <a:r>
              <a:rPr lang="en-US" sz="1400" dirty="0">
                <a:sym typeface="Wingdings" panose="05000000000000000000" pitchFamily="2" charset="2"/>
              </a:rPr>
              <a:t>Number of idea customers – research online or use some form of population estimation.</a:t>
            </a:r>
          </a:p>
          <a:p>
            <a:pPr marL="1144588" indent="-454025">
              <a:buFont typeface="Wingdings" panose="05000000000000000000" pitchFamily="2" charset="2"/>
              <a:buChar char="q"/>
            </a:pPr>
            <a:r>
              <a:rPr lang="en-US" sz="1400" dirty="0"/>
              <a:t>Typical sale – typical sale per customer – you can use comparables.</a:t>
            </a:r>
          </a:p>
          <a:p>
            <a:pPr marL="1144588" indent="-454025">
              <a:buFont typeface="Wingdings" panose="05000000000000000000" pitchFamily="2" charset="2"/>
              <a:buChar char="q"/>
            </a:pPr>
            <a:r>
              <a:rPr lang="en-US" sz="1400" dirty="0"/>
              <a:t>Do the math – multiple number of customer by typical sale to arrive at the TAM (total addressable market).</a:t>
            </a:r>
          </a:p>
          <a:p>
            <a:pPr marL="454025" indent="-454025">
              <a:buFont typeface="Wingdings" panose="05000000000000000000" pitchFamily="2" charset="2"/>
              <a:buChar char="ü"/>
            </a:pPr>
            <a:r>
              <a:rPr lang="en-US" sz="1400" dirty="0"/>
              <a:t>Top-Down Market Estimation – less desirable than bottom-up because it might indicate that you can’t strictly identify your idea customer, so you’ve generalized and will attempt to figure it out later. Investors don’t like this because startups most like stumble and fumble and burn lots of cash looking for customers too late in the game.</a:t>
            </a:r>
          </a:p>
          <a:p>
            <a:pPr marL="454025" indent="-454025">
              <a:buFont typeface="Wingdings" panose="05000000000000000000" pitchFamily="2" charset="2"/>
              <a:buChar char="ü"/>
            </a:pPr>
            <a:r>
              <a:rPr lang="en-US" sz="1400" dirty="0"/>
              <a:t>Market Growth – be prepared to illustrate the trends in your market segment and be as specific as possible (ideal customer defined in your market niche). Then back up your estimates with industry data that shows rapid growth and adoption.</a:t>
            </a:r>
          </a:p>
          <a:p>
            <a:pPr marL="454025" indent="-454025">
              <a:buFont typeface="Wingdings" panose="05000000000000000000" pitchFamily="2" charset="2"/>
              <a:buChar char="ü"/>
            </a:pPr>
            <a:r>
              <a:rPr lang="en-US" sz="1400" dirty="0"/>
              <a:t>Building a valuation model for your startup before talking to investors is important (pre-money valuation). Creating a one-page valuation spreadsheet showing how your arrived at your pre-money valuation shows investors you understand the process of </a:t>
            </a:r>
            <a:r>
              <a:rPr lang="en-US" sz="1400"/>
              <a:t>raising money.</a:t>
            </a:r>
            <a:endParaRPr lang="en-US" sz="1400" dirty="0"/>
          </a:p>
        </p:txBody>
      </p:sp>
    </p:spTree>
    <p:extLst>
      <p:ext uri="{BB962C8B-B14F-4D97-AF65-F5344CB8AC3E}">
        <p14:creationId xmlns:p14="http://schemas.microsoft.com/office/powerpoint/2010/main" val="28468956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87314-E293-DE87-3094-7FDF25A6360A}"/>
              </a:ext>
            </a:extLst>
          </p:cNvPr>
          <p:cNvSpPr>
            <a:spLocks noGrp="1"/>
          </p:cNvSpPr>
          <p:nvPr>
            <p:ph type="title"/>
          </p:nvPr>
        </p:nvSpPr>
        <p:spPr>
          <a:xfrm>
            <a:off x="838200" y="369017"/>
            <a:ext cx="10515600" cy="685462"/>
          </a:xfrm>
        </p:spPr>
        <p:txBody>
          <a:bodyPr>
            <a:normAutofit/>
          </a:bodyPr>
          <a:lstStyle/>
          <a:p>
            <a:r>
              <a:rPr lang="en-US" sz="3200" dirty="0"/>
              <a:t>Potential Entrants</a:t>
            </a:r>
          </a:p>
        </p:txBody>
      </p:sp>
      <p:sp>
        <p:nvSpPr>
          <p:cNvPr id="3" name="Content Placeholder 2">
            <a:extLst>
              <a:ext uri="{FF2B5EF4-FFF2-40B4-BE49-F238E27FC236}">
                <a16:creationId xmlns:a16="http://schemas.microsoft.com/office/drawing/2014/main" id="{8B48834E-ED2F-071B-4D30-6689823EFAF8}"/>
              </a:ext>
            </a:extLst>
          </p:cNvPr>
          <p:cNvSpPr>
            <a:spLocks noGrp="1"/>
          </p:cNvSpPr>
          <p:nvPr>
            <p:ph idx="1"/>
          </p:nvPr>
        </p:nvSpPr>
        <p:spPr>
          <a:xfrm>
            <a:off x="1076550" y="1234444"/>
            <a:ext cx="10780059" cy="4990189"/>
          </a:xfrm>
        </p:spPr>
        <p:txBody>
          <a:bodyPr>
            <a:normAutofit fontScale="85000" lnSpcReduction="20000"/>
          </a:bodyPr>
          <a:lstStyle/>
          <a:p>
            <a:pPr marL="454025" indent="-454025">
              <a:buFont typeface="Wingdings" panose="05000000000000000000" pitchFamily="2" charset="2"/>
              <a:buChar char="ü"/>
            </a:pPr>
            <a:r>
              <a:rPr lang="en-US" sz="1400" dirty="0"/>
              <a:t>Competition – “who else is doing what you are doing?” To answer this draft a one-page competitive summary that details:</a:t>
            </a:r>
          </a:p>
          <a:p>
            <a:pPr marL="1144588" indent="-454025">
              <a:buFont typeface="Wingdings" panose="05000000000000000000" pitchFamily="2" charset="2"/>
              <a:buChar char="q"/>
            </a:pPr>
            <a:r>
              <a:rPr lang="en-US" sz="1400" dirty="0"/>
              <a:t>Key competitor comparison – show who your number one competitor is as well as other key competitors. Then dive into how your product/service exceeds what your competition offers. Be objective and build credibility. Examples of criteria to compare against are: team, software/tech approach, pricing, market partnerships, and so on.</a:t>
            </a:r>
          </a:p>
          <a:p>
            <a:pPr marL="1144588" indent="-454025">
              <a:buFont typeface="Wingdings" panose="05000000000000000000" pitchFamily="2" charset="2"/>
              <a:buChar char="q"/>
            </a:pPr>
            <a:r>
              <a:rPr lang="en-US" sz="1400" dirty="0"/>
              <a:t>One Big Advantage – it is better to have one big competitive advantage than several smaller advantages. Key </a:t>
            </a:r>
            <a:r>
              <a:rPr lang="en-US" sz="1400" dirty="0" err="1"/>
              <a:t>competitior</a:t>
            </a:r>
            <a:r>
              <a:rPr lang="en-US" sz="1400" dirty="0"/>
              <a:t>(s) can add features/market differently to overcome smaller advantages (barriers are lower). Big advantages would likely require major shifts in a competitor’s course. Investor respond to competitive advantages that are hard to duplicate and larger advantages are easier for investors to remember.</a:t>
            </a:r>
          </a:p>
          <a:p>
            <a:pPr marL="454025" indent="-454025">
              <a:buFont typeface="Wingdings" panose="05000000000000000000" pitchFamily="2" charset="2"/>
              <a:buChar char="ü"/>
            </a:pPr>
            <a:r>
              <a:rPr lang="en-US" sz="1400" dirty="0"/>
              <a:t>Potential new entrants – big player (800lb gorilla) might take notice of your traction and attempt to enter the market given their larger budgets and resources. “What if the 800lb gorilla copies your product?” Answer: we can out-maneuver the bulkier company, engage customers faster, add paying customers quicker. Keep in mind that potential entrants often also represent potential exit partners so interest from a larger player could mean good news down the road.</a:t>
            </a:r>
          </a:p>
          <a:p>
            <a:pPr marL="454025" indent="-454025">
              <a:buFont typeface="Wingdings" panose="05000000000000000000" pitchFamily="2" charset="2"/>
              <a:buChar char="ü"/>
            </a:pPr>
            <a:r>
              <a:rPr lang="en-US" sz="1400" dirty="0"/>
              <a:t>If you have a well funded and later stage competitor directly in your space, effort spent on strategy might reveal if there is a way you can capture a portion of the competitor’s market share.</a:t>
            </a:r>
          </a:p>
          <a:p>
            <a:pPr marL="454025" indent="-454025">
              <a:buFont typeface="Wingdings" panose="05000000000000000000" pitchFamily="2" charset="2"/>
              <a:buChar char="ü"/>
            </a:pPr>
            <a:r>
              <a:rPr lang="en-US" sz="1400" dirty="0"/>
              <a:t>Key considerations are:</a:t>
            </a:r>
          </a:p>
          <a:p>
            <a:pPr marL="1144588" indent="-460375">
              <a:buFont typeface="Wingdings" panose="05000000000000000000" pitchFamily="2" charset="2"/>
              <a:buChar char="q"/>
            </a:pPr>
            <a:r>
              <a:rPr lang="en-US" sz="1400" dirty="0"/>
              <a:t>How far ahead of the competition are you, in time, man-hours of research or development, and other product metrics?</a:t>
            </a:r>
          </a:p>
          <a:p>
            <a:pPr marL="1144588" indent="-460375">
              <a:buFont typeface="Wingdings" panose="05000000000000000000" pitchFamily="2" charset="2"/>
              <a:buChar char="q"/>
            </a:pPr>
            <a:r>
              <a:rPr lang="en-US" sz="1400" dirty="0"/>
              <a:t>How well funded is the competing team?</a:t>
            </a:r>
          </a:p>
          <a:p>
            <a:pPr marL="1144588" indent="-460375">
              <a:buFont typeface="Wingdings" panose="05000000000000000000" pitchFamily="2" charset="2"/>
              <a:buChar char="q"/>
            </a:pPr>
            <a:r>
              <a:rPr lang="en-US" sz="1400" dirty="0"/>
              <a:t>Has the competition pivoted and changed their approach to customers?</a:t>
            </a:r>
          </a:p>
          <a:p>
            <a:pPr marL="1144588" indent="-460375">
              <a:buFont typeface="Wingdings" panose="05000000000000000000" pitchFamily="2" charset="2"/>
              <a:buChar char="q"/>
            </a:pPr>
            <a:r>
              <a:rPr lang="en-US" sz="1400" dirty="0"/>
              <a:t>How experienced are the competing team members?</a:t>
            </a:r>
          </a:p>
          <a:p>
            <a:pPr marL="1144588" indent="-460375">
              <a:buFont typeface="Wingdings" panose="05000000000000000000" pitchFamily="2" charset="2"/>
              <a:buChar char="q"/>
            </a:pPr>
            <a:r>
              <a:rPr lang="en-US" sz="1400" dirty="0"/>
              <a:t>What is your “unfair advantage” over these competitors?</a:t>
            </a:r>
          </a:p>
          <a:p>
            <a:pPr marL="1144588" indent="-460375">
              <a:buFont typeface="Wingdings" panose="05000000000000000000" pitchFamily="2" charset="2"/>
              <a:buChar char="q"/>
            </a:pPr>
            <a:r>
              <a:rPr lang="en-US" sz="1400" dirty="0"/>
              <a:t>What is your TAM in relation to your competitors financials (TAM as a percentage of competitors top-line revenue)?</a:t>
            </a:r>
          </a:p>
          <a:p>
            <a:pPr marL="458788" indent="-458788">
              <a:buFont typeface="Wingdings" panose="05000000000000000000" pitchFamily="2" charset="2"/>
              <a:buChar char="ü"/>
            </a:pPr>
            <a:r>
              <a:rPr lang="en-US" sz="1400" dirty="0"/>
              <a:t>Competitors validate new markets – the existence of competitors can help validate a new or emerging market segment. Details about a competitor’s technology, product features, or market approach provide a good reference point to help validate your product offering. If you have a strong product advantage, comparing it to a know competitor’s offering can validate your position in the market.</a:t>
            </a:r>
          </a:p>
          <a:p>
            <a:pPr marL="458788" indent="-458788">
              <a:buFont typeface="Wingdings" panose="05000000000000000000" pitchFamily="2" charset="2"/>
              <a:buChar char="ü"/>
            </a:pPr>
            <a:r>
              <a:rPr lang="en-US" sz="1400" dirty="0"/>
              <a:t>Intellectual Property – present the status of your IP in a concise manner. Also make sure you make reference to well-document Work-for-Hire Agreements with designers and contractors and also Invention Assignment Agreements via Founders Stock Purchase Agreements.</a:t>
            </a:r>
          </a:p>
        </p:txBody>
      </p:sp>
    </p:spTree>
    <p:extLst>
      <p:ext uri="{BB962C8B-B14F-4D97-AF65-F5344CB8AC3E}">
        <p14:creationId xmlns:p14="http://schemas.microsoft.com/office/powerpoint/2010/main" val="359623959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87314-E293-DE87-3094-7FDF25A6360A}"/>
              </a:ext>
            </a:extLst>
          </p:cNvPr>
          <p:cNvSpPr>
            <a:spLocks noGrp="1"/>
          </p:cNvSpPr>
          <p:nvPr>
            <p:ph type="title"/>
          </p:nvPr>
        </p:nvSpPr>
        <p:spPr>
          <a:xfrm>
            <a:off x="838200" y="369017"/>
            <a:ext cx="10515600" cy="685462"/>
          </a:xfrm>
        </p:spPr>
        <p:txBody>
          <a:bodyPr>
            <a:normAutofit/>
          </a:bodyPr>
          <a:lstStyle/>
          <a:p>
            <a:r>
              <a:rPr lang="en-US" sz="3200" dirty="0"/>
              <a:t>Startup Housekeeping for getting investor-ready</a:t>
            </a:r>
          </a:p>
        </p:txBody>
      </p:sp>
      <p:sp>
        <p:nvSpPr>
          <p:cNvPr id="3" name="Content Placeholder 2">
            <a:extLst>
              <a:ext uri="{FF2B5EF4-FFF2-40B4-BE49-F238E27FC236}">
                <a16:creationId xmlns:a16="http://schemas.microsoft.com/office/drawing/2014/main" id="{8B48834E-ED2F-071B-4D30-6689823EFAF8}"/>
              </a:ext>
            </a:extLst>
          </p:cNvPr>
          <p:cNvSpPr>
            <a:spLocks noGrp="1"/>
          </p:cNvSpPr>
          <p:nvPr>
            <p:ph idx="1"/>
          </p:nvPr>
        </p:nvSpPr>
        <p:spPr>
          <a:xfrm>
            <a:off x="1076550" y="1234444"/>
            <a:ext cx="10780059" cy="4990189"/>
          </a:xfrm>
        </p:spPr>
        <p:txBody>
          <a:bodyPr>
            <a:normAutofit/>
          </a:bodyPr>
          <a:lstStyle/>
          <a:p>
            <a:pPr marL="454025" indent="-454025">
              <a:buFont typeface="Wingdings" panose="05000000000000000000" pitchFamily="2" charset="2"/>
              <a:buChar char="ü"/>
            </a:pPr>
            <a:r>
              <a:rPr lang="en-US" sz="1400" dirty="0"/>
              <a:t>You need to have at least got underway or completed several housekeeping tasks to be investor-ready:</a:t>
            </a:r>
          </a:p>
          <a:p>
            <a:pPr marL="1144588" indent="-454025">
              <a:buFont typeface="Wingdings" panose="05000000000000000000" pitchFamily="2" charset="2"/>
              <a:buChar char="q"/>
            </a:pPr>
            <a:r>
              <a:rPr lang="en-US" sz="1400" dirty="0"/>
              <a:t>Incorporate – LLC, S-Corp, or C-Corp with a registered federal tax ID (EIN).</a:t>
            </a:r>
          </a:p>
          <a:p>
            <a:pPr marL="1144588" indent="-454025">
              <a:buFont typeface="Wingdings" panose="05000000000000000000" pitchFamily="2" charset="2"/>
              <a:buChar char="q"/>
            </a:pPr>
            <a:r>
              <a:rPr lang="en-US" sz="1400" dirty="0"/>
              <a:t>Secured legal representation.</a:t>
            </a:r>
          </a:p>
          <a:p>
            <a:pPr marL="1144588" indent="-454025">
              <a:buFont typeface="Wingdings" panose="05000000000000000000" pitchFamily="2" charset="2"/>
              <a:buChar char="q"/>
            </a:pPr>
            <a:r>
              <a:rPr lang="en-US" sz="1400" dirty="0"/>
              <a:t>Find CFO and accounting services – finding expert financial and tax advice at the early stages will keep you out of trouble when things get really busy.</a:t>
            </a:r>
          </a:p>
          <a:p>
            <a:pPr marL="1144588" indent="-454025">
              <a:buFont typeface="Wingdings" panose="05000000000000000000" pitchFamily="2" charset="2"/>
              <a:buChar char="q"/>
            </a:pPr>
            <a:r>
              <a:rPr lang="en-US" sz="1400" dirty="0"/>
              <a:t>Set up banking – be sure not to co-mingle personal money with startup money. Keep everything separated and get a credit card for the business.</a:t>
            </a:r>
          </a:p>
          <a:p>
            <a:pPr marL="1144588" indent="-454025">
              <a:buFont typeface="Wingdings" panose="05000000000000000000" pitchFamily="2" charset="2"/>
              <a:buChar char="q"/>
            </a:pPr>
            <a:r>
              <a:rPr lang="en-US" sz="1400" dirty="0"/>
              <a:t>Create an in-house accounting system – software and CPA and develop process of issuing purchase orders, invoicing clients, and receiving payments.</a:t>
            </a:r>
          </a:p>
          <a:p>
            <a:pPr marL="458788" indent="-458788">
              <a:buFont typeface="Wingdings" panose="05000000000000000000" pitchFamily="2" charset="2"/>
              <a:buChar char="ü"/>
            </a:pPr>
            <a:r>
              <a:rPr lang="en-US" sz="1400" dirty="0"/>
              <a:t>There are a number of core legal documents that need to be updated or created to finalize an equity investment in a startup. Inconsistencies and missing pieces at this stage can derail an investment closing. Core documents include:</a:t>
            </a:r>
          </a:p>
          <a:p>
            <a:pPr marL="1144588" indent="-454025">
              <a:buFont typeface="Wingdings" panose="05000000000000000000" pitchFamily="2" charset="2"/>
              <a:buChar char="q"/>
            </a:pPr>
            <a:r>
              <a:rPr lang="en-US" sz="1400" dirty="0"/>
              <a:t>Stocker Purchase Agreement – details the purchase of the startup’s stock, the type of shares being granted to investors, the number of shares, and the share price.</a:t>
            </a:r>
          </a:p>
          <a:p>
            <a:pPr marL="1144588" indent="-454025">
              <a:buFont typeface="Wingdings" panose="05000000000000000000" pitchFamily="2" charset="2"/>
              <a:buChar char="q"/>
            </a:pPr>
            <a:r>
              <a:rPr lang="en-US" sz="1400" dirty="0"/>
              <a:t>Investors’ Rights Agreement</a:t>
            </a:r>
          </a:p>
          <a:p>
            <a:pPr marL="1144588" indent="-454025">
              <a:buFont typeface="Wingdings" panose="05000000000000000000" pitchFamily="2" charset="2"/>
              <a:buChar char="q"/>
            </a:pPr>
            <a:r>
              <a:rPr lang="en-US" sz="1400" dirty="0"/>
              <a:t>Amended and restated Certificates of Incorporation</a:t>
            </a:r>
          </a:p>
          <a:p>
            <a:pPr marL="1144588" indent="-454025">
              <a:buFont typeface="Wingdings" panose="05000000000000000000" pitchFamily="2" charset="2"/>
              <a:buChar char="q"/>
            </a:pPr>
            <a:r>
              <a:rPr lang="en-US" sz="1400" dirty="0"/>
              <a:t>Board consent and shareholders consent – many startups create their formal BOD when they close their first angel round, in part because angels want board seats as part of the terms of the investment. A well recognized board member can help validate a startup to outside investors and target large customers.</a:t>
            </a:r>
          </a:p>
        </p:txBody>
      </p:sp>
    </p:spTree>
    <p:extLst>
      <p:ext uri="{BB962C8B-B14F-4D97-AF65-F5344CB8AC3E}">
        <p14:creationId xmlns:p14="http://schemas.microsoft.com/office/powerpoint/2010/main" val="409222650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87314-E293-DE87-3094-7FDF25A6360A}"/>
              </a:ext>
            </a:extLst>
          </p:cNvPr>
          <p:cNvSpPr>
            <a:spLocks noGrp="1"/>
          </p:cNvSpPr>
          <p:nvPr>
            <p:ph type="title"/>
          </p:nvPr>
        </p:nvSpPr>
        <p:spPr>
          <a:xfrm>
            <a:off x="838200" y="369017"/>
            <a:ext cx="10515600" cy="685462"/>
          </a:xfrm>
        </p:spPr>
        <p:txBody>
          <a:bodyPr>
            <a:normAutofit/>
          </a:bodyPr>
          <a:lstStyle/>
          <a:p>
            <a:r>
              <a:rPr lang="en-US" sz="3200" dirty="0"/>
              <a:t>Advisory Boards and Board of Directors</a:t>
            </a:r>
          </a:p>
        </p:txBody>
      </p:sp>
      <p:sp>
        <p:nvSpPr>
          <p:cNvPr id="3" name="Content Placeholder 2">
            <a:extLst>
              <a:ext uri="{FF2B5EF4-FFF2-40B4-BE49-F238E27FC236}">
                <a16:creationId xmlns:a16="http://schemas.microsoft.com/office/drawing/2014/main" id="{8B48834E-ED2F-071B-4D30-6689823EFAF8}"/>
              </a:ext>
            </a:extLst>
          </p:cNvPr>
          <p:cNvSpPr>
            <a:spLocks noGrp="1"/>
          </p:cNvSpPr>
          <p:nvPr>
            <p:ph idx="1"/>
          </p:nvPr>
        </p:nvSpPr>
        <p:spPr>
          <a:xfrm>
            <a:off x="1076550" y="1234444"/>
            <a:ext cx="10780059" cy="4990189"/>
          </a:xfrm>
        </p:spPr>
        <p:txBody>
          <a:bodyPr>
            <a:normAutofit/>
          </a:bodyPr>
          <a:lstStyle/>
          <a:p>
            <a:pPr marL="454025" indent="-454025">
              <a:buFont typeface="Wingdings" panose="05000000000000000000" pitchFamily="2" charset="2"/>
              <a:buChar char="ü"/>
            </a:pPr>
            <a:r>
              <a:rPr lang="en-US" sz="1400" dirty="0"/>
              <a:t>As a startup entrepreneur, your number one priority in building a startup is to get your product in the hands of potential customers.  Get as far as you can without formal advisors or a BOD as they can slow you down with too many meetings, status update request, and unwanted opinions. However once you are in a position where an advisory board and BOD makes sense look to a BOD for:</a:t>
            </a:r>
          </a:p>
          <a:p>
            <a:pPr marL="1144588" indent="-454025">
              <a:buFont typeface="Wingdings" panose="05000000000000000000" pitchFamily="2" charset="2"/>
              <a:buChar char="q"/>
            </a:pPr>
            <a:r>
              <a:rPr lang="en-US" sz="1400" dirty="0"/>
              <a:t>Filling gaps in skill sets of founders.</a:t>
            </a:r>
          </a:p>
          <a:p>
            <a:pPr marL="1144588" indent="-454025">
              <a:buFont typeface="Wingdings" panose="05000000000000000000" pitchFamily="2" charset="2"/>
              <a:buChar char="q"/>
            </a:pPr>
            <a:r>
              <a:rPr lang="en-US" sz="1400" dirty="0"/>
              <a:t>Help during crisis, such as losing a co-founder or key customer.</a:t>
            </a:r>
          </a:p>
          <a:p>
            <a:pPr marL="1144588" indent="-454025">
              <a:buFont typeface="Wingdings" panose="05000000000000000000" pitchFamily="2" charset="2"/>
              <a:buChar char="q"/>
            </a:pPr>
            <a:r>
              <a:rPr lang="en-US" sz="1400" dirty="0"/>
              <a:t>Set expectations, such as holding to product launch dates, or maintaining focus on building agreed upon sales channels.</a:t>
            </a:r>
          </a:p>
          <a:p>
            <a:pPr marL="1144588" indent="-454025">
              <a:buFont typeface="Wingdings" panose="05000000000000000000" pitchFamily="2" charset="2"/>
              <a:buChar char="q"/>
            </a:pPr>
            <a:r>
              <a:rPr lang="en-US" sz="1400" dirty="0"/>
              <a:t>Provide a sounding board for new strategies and review progress.</a:t>
            </a:r>
          </a:p>
          <a:p>
            <a:pPr marL="1144588" indent="-454025">
              <a:buFont typeface="Wingdings" panose="05000000000000000000" pitchFamily="2" charset="2"/>
              <a:buChar char="q"/>
            </a:pPr>
            <a:r>
              <a:rPr lang="en-US" sz="1400" dirty="0"/>
              <a:t>Be a source of appeal for management issues or conflicts between founders.</a:t>
            </a:r>
          </a:p>
          <a:p>
            <a:pPr marL="1144588" indent="-454025">
              <a:buFont typeface="Wingdings" panose="05000000000000000000" pitchFamily="2" charset="2"/>
              <a:buChar char="q"/>
            </a:pPr>
            <a:r>
              <a:rPr lang="en-US" sz="1400" dirty="0"/>
              <a:t>Keep the startup focused on strategic goals.</a:t>
            </a:r>
          </a:p>
          <a:p>
            <a:pPr marL="1144588" indent="-454025">
              <a:buFont typeface="Wingdings" panose="05000000000000000000" pitchFamily="2" charset="2"/>
              <a:buChar char="q"/>
            </a:pPr>
            <a:r>
              <a:rPr lang="en-US" sz="1400" dirty="0"/>
              <a:t>Understand the difference between an advisory board and a BOD (AB typically exist during early stages of the startup; non-voting members that give advice and guidance – not governance; very limited liability with respect to the startup (with a BOD you need Directors and Officers insurance); usually not compensated; often a strategic – giving scientific views, industry insiders, and give credibility to the startup’s progress.</a:t>
            </a:r>
          </a:p>
          <a:p>
            <a:pPr marL="1144588" indent="-454025">
              <a:buFont typeface="Wingdings" panose="05000000000000000000" pitchFamily="2" charset="2"/>
              <a:buChar char="q"/>
            </a:pPr>
            <a:r>
              <a:rPr lang="en-US" sz="1400" dirty="0"/>
              <a:t>BOD loyalty is to the corporation not the founders </a:t>
            </a:r>
            <a:r>
              <a:rPr lang="en-US" sz="1400"/>
              <a:t>or shareholders.</a:t>
            </a:r>
            <a:endParaRPr lang="en-US" sz="1400" dirty="0"/>
          </a:p>
        </p:txBody>
      </p:sp>
    </p:spTree>
    <p:extLst>
      <p:ext uri="{BB962C8B-B14F-4D97-AF65-F5344CB8AC3E}">
        <p14:creationId xmlns:p14="http://schemas.microsoft.com/office/powerpoint/2010/main" val="269018678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87314-E293-DE87-3094-7FDF25A6360A}"/>
              </a:ext>
            </a:extLst>
          </p:cNvPr>
          <p:cNvSpPr>
            <a:spLocks noGrp="1"/>
          </p:cNvSpPr>
          <p:nvPr>
            <p:ph type="title"/>
          </p:nvPr>
        </p:nvSpPr>
        <p:spPr>
          <a:xfrm>
            <a:off x="838200" y="369017"/>
            <a:ext cx="10515600" cy="685462"/>
          </a:xfrm>
        </p:spPr>
        <p:txBody>
          <a:bodyPr>
            <a:normAutofit/>
          </a:bodyPr>
          <a:lstStyle/>
          <a:p>
            <a:r>
              <a:rPr lang="en-US" sz="3200" dirty="0"/>
              <a:t>SEC Rules of Startup Funding</a:t>
            </a:r>
          </a:p>
        </p:txBody>
      </p:sp>
      <p:sp>
        <p:nvSpPr>
          <p:cNvPr id="3" name="Content Placeholder 2">
            <a:extLst>
              <a:ext uri="{FF2B5EF4-FFF2-40B4-BE49-F238E27FC236}">
                <a16:creationId xmlns:a16="http://schemas.microsoft.com/office/drawing/2014/main" id="{8B48834E-ED2F-071B-4D30-6689823EFAF8}"/>
              </a:ext>
            </a:extLst>
          </p:cNvPr>
          <p:cNvSpPr>
            <a:spLocks noGrp="1"/>
          </p:cNvSpPr>
          <p:nvPr>
            <p:ph idx="1"/>
          </p:nvPr>
        </p:nvSpPr>
        <p:spPr>
          <a:xfrm>
            <a:off x="1076550" y="1234444"/>
            <a:ext cx="10780059" cy="4990189"/>
          </a:xfrm>
        </p:spPr>
        <p:txBody>
          <a:bodyPr>
            <a:normAutofit/>
          </a:bodyPr>
          <a:lstStyle/>
          <a:p>
            <a:pPr marL="454025" indent="-454025">
              <a:buFont typeface="Wingdings" panose="05000000000000000000" pitchFamily="2" charset="2"/>
              <a:buChar char="ü"/>
            </a:pPr>
            <a:r>
              <a:rPr lang="en-US" sz="1400" dirty="0"/>
              <a:t>Even startups are subject to SEC rules covering company investments including how much you are allowed to raise and what criteria transactions must meet. When raising angel funding in the form of equity, you are selling stock in your company and thus the SEC considers this selling a security.</a:t>
            </a:r>
          </a:p>
          <a:p>
            <a:pPr marL="454025" indent="-454025">
              <a:buFont typeface="Wingdings" panose="05000000000000000000" pitchFamily="2" charset="2"/>
              <a:buChar char="ü"/>
            </a:pPr>
            <a:r>
              <a:rPr lang="en-US" sz="1400" dirty="0"/>
              <a:t>To alleviate the financial burden on startups to register with the SEC,  the SEC created Reg D exemptions encapsulated within rules 504, 505, and 506. The are four key questions to keep in mind when applying these rules:</a:t>
            </a:r>
          </a:p>
          <a:p>
            <a:pPr marL="1144588" indent="-454025">
              <a:buFont typeface="Wingdings" panose="05000000000000000000" pitchFamily="2" charset="2"/>
              <a:buChar char="q"/>
            </a:pPr>
            <a:r>
              <a:rPr lang="en-US" sz="1400" dirty="0"/>
              <a:t>Is the investor accredited?</a:t>
            </a:r>
          </a:p>
          <a:p>
            <a:pPr marL="1144588" indent="-454025">
              <a:buFont typeface="Wingdings" panose="05000000000000000000" pitchFamily="2" charset="2"/>
              <a:buChar char="q"/>
            </a:pPr>
            <a:r>
              <a:rPr lang="en-US" sz="1400" dirty="0"/>
              <a:t>Is the investor sophisticated?</a:t>
            </a:r>
          </a:p>
          <a:p>
            <a:pPr marL="1144588" indent="-454025">
              <a:buFont typeface="Wingdings" panose="05000000000000000000" pitchFamily="2" charset="2"/>
              <a:buChar char="q"/>
            </a:pPr>
            <a:r>
              <a:rPr lang="en-US" sz="1400" dirty="0"/>
              <a:t>Is the stock restricted?</a:t>
            </a:r>
          </a:p>
          <a:p>
            <a:pPr marL="1144588" indent="-454025">
              <a:buFont typeface="Wingdings" panose="05000000000000000000" pitchFamily="2" charset="2"/>
              <a:buChar char="q"/>
            </a:pPr>
            <a:r>
              <a:rPr lang="en-US" sz="1400" dirty="0"/>
              <a:t>Is the stock being offered as a general solicitation or being advertised to the public?</a:t>
            </a:r>
          </a:p>
          <a:p>
            <a:pPr marL="454025" indent="-454025">
              <a:buFont typeface="Wingdings" panose="05000000000000000000" pitchFamily="2" charset="2"/>
              <a:buChar char="ü"/>
            </a:pPr>
            <a:r>
              <a:rPr lang="en-US" sz="1400" dirty="0"/>
              <a:t>The three rules require some combination of accreditation, cap on number of sophisticated / unaccredited investors you have getting funding from, stock restriction, form of solicitation (general versus specifically targeted investors), financial disclosures.</a:t>
            </a:r>
          </a:p>
          <a:p>
            <a:pPr marL="1144588" indent="-454025">
              <a:buFont typeface="Wingdings" panose="05000000000000000000" pitchFamily="2" charset="2"/>
              <a:buChar char="q"/>
            </a:pPr>
            <a:r>
              <a:rPr lang="en-US" sz="1400" dirty="0"/>
              <a:t>For F&amp;F, if F&amp;F don’t meet the accredited criteria – then you must know them in order to raise money (no general solicitation) and the stock must be restricted.</a:t>
            </a:r>
          </a:p>
          <a:p>
            <a:pPr marL="454025" indent="-454025">
              <a:buFont typeface="Wingdings" panose="05000000000000000000" pitchFamily="2" charset="2"/>
              <a:buChar char="ü"/>
            </a:pPr>
            <a:r>
              <a:rPr lang="en-US" sz="1400" dirty="0"/>
              <a:t>Startup has to file Form D within 5 days of the first sale of the stock</a:t>
            </a:r>
          </a:p>
          <a:p>
            <a:pPr marL="454025" indent="-454025">
              <a:buFont typeface="Wingdings" panose="05000000000000000000" pitchFamily="2" charset="2"/>
              <a:buChar char="ü"/>
            </a:pPr>
            <a:r>
              <a:rPr lang="en-US" sz="1400" dirty="0"/>
              <a:t>Consider anti-fraud issues.</a:t>
            </a:r>
          </a:p>
          <a:p>
            <a:pPr marL="454025" indent="-454025">
              <a:buFont typeface="Wingdings" panose="05000000000000000000" pitchFamily="2" charset="2"/>
              <a:buChar char="ü"/>
            </a:pPr>
            <a:r>
              <a:rPr lang="en-US" sz="1400"/>
              <a:t>Check state law</a:t>
            </a:r>
            <a:endParaRPr lang="en-US" sz="1400" dirty="0"/>
          </a:p>
        </p:txBody>
      </p:sp>
    </p:spTree>
    <p:extLst>
      <p:ext uri="{BB962C8B-B14F-4D97-AF65-F5344CB8AC3E}">
        <p14:creationId xmlns:p14="http://schemas.microsoft.com/office/powerpoint/2010/main" val="340229782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87314-E293-DE87-3094-7FDF25A6360A}"/>
              </a:ext>
            </a:extLst>
          </p:cNvPr>
          <p:cNvSpPr>
            <a:spLocks noGrp="1"/>
          </p:cNvSpPr>
          <p:nvPr>
            <p:ph type="title"/>
          </p:nvPr>
        </p:nvSpPr>
        <p:spPr>
          <a:xfrm>
            <a:off x="838200" y="369017"/>
            <a:ext cx="10515600" cy="685462"/>
          </a:xfrm>
        </p:spPr>
        <p:txBody>
          <a:bodyPr>
            <a:normAutofit/>
          </a:bodyPr>
          <a:lstStyle/>
          <a:p>
            <a:r>
              <a:rPr lang="en-US" sz="3200" dirty="0"/>
              <a:t>Additional Resources</a:t>
            </a:r>
          </a:p>
        </p:txBody>
      </p:sp>
      <p:sp>
        <p:nvSpPr>
          <p:cNvPr id="3" name="Content Placeholder 2">
            <a:extLst>
              <a:ext uri="{FF2B5EF4-FFF2-40B4-BE49-F238E27FC236}">
                <a16:creationId xmlns:a16="http://schemas.microsoft.com/office/drawing/2014/main" id="{8B48834E-ED2F-071B-4D30-6689823EFAF8}"/>
              </a:ext>
            </a:extLst>
          </p:cNvPr>
          <p:cNvSpPr>
            <a:spLocks noGrp="1"/>
          </p:cNvSpPr>
          <p:nvPr>
            <p:ph idx="1"/>
          </p:nvPr>
        </p:nvSpPr>
        <p:spPr>
          <a:xfrm>
            <a:off x="1076550" y="1234444"/>
            <a:ext cx="10780059" cy="4990189"/>
          </a:xfrm>
        </p:spPr>
        <p:txBody>
          <a:bodyPr>
            <a:normAutofit/>
          </a:bodyPr>
          <a:lstStyle/>
          <a:p>
            <a:pPr marL="454025" indent="-454025">
              <a:buFont typeface="Wingdings" panose="05000000000000000000" pitchFamily="2" charset="2"/>
              <a:buChar char="ü"/>
            </a:pPr>
            <a:r>
              <a:rPr lang="en-US" sz="1400" dirty="0"/>
              <a:t>Angel Capital Association website: </a:t>
            </a:r>
            <a:r>
              <a:rPr lang="en-US" sz="1400" dirty="0">
                <a:hlinkClick r:id="rId2"/>
              </a:rPr>
              <a:t>www.angelcapitalassociation.com</a:t>
            </a:r>
            <a:endParaRPr lang="en-US" sz="1400" dirty="0"/>
          </a:p>
          <a:p>
            <a:pPr marL="454025" indent="-454025">
              <a:buFont typeface="Wingdings" panose="05000000000000000000" pitchFamily="2" charset="2"/>
              <a:buChar char="ü"/>
            </a:pPr>
            <a:r>
              <a:rPr lang="en-US" sz="1400" dirty="0"/>
              <a:t>AngelList public funding and detailed angel investment data: </a:t>
            </a:r>
            <a:r>
              <a:rPr lang="en-US" sz="1400" dirty="0">
                <a:hlinkClick r:id="rId3"/>
              </a:rPr>
              <a:t>https://angel.co</a:t>
            </a:r>
            <a:endParaRPr lang="en-US" sz="1400" dirty="0"/>
          </a:p>
          <a:p>
            <a:pPr marL="454025" indent="-454025">
              <a:buFont typeface="Wingdings" panose="05000000000000000000" pitchFamily="2" charset="2"/>
              <a:buChar char="ü"/>
            </a:pPr>
            <a:r>
              <a:rPr lang="en-US" sz="1400" dirty="0"/>
              <a:t>The Angel Investor Market in 2012: A Moderating Recovery Continues (</a:t>
            </a:r>
            <a:r>
              <a:rPr lang="en-US" sz="1400" dirty="0" err="1"/>
              <a:t>Sohl</a:t>
            </a:r>
            <a:r>
              <a:rPr lang="en-US" sz="1400" dirty="0"/>
              <a:t>, 2013)</a:t>
            </a:r>
          </a:p>
          <a:p>
            <a:pPr marL="454025" indent="-454025">
              <a:buFont typeface="Wingdings" panose="05000000000000000000" pitchFamily="2" charset="2"/>
              <a:buChar char="ü"/>
            </a:pPr>
            <a:r>
              <a:rPr lang="en-US" sz="1400" dirty="0"/>
              <a:t>SEC Regulation D details: </a:t>
            </a:r>
            <a:r>
              <a:rPr lang="en-US" sz="1400" dirty="0">
                <a:hlinkClick r:id="rId4"/>
              </a:rPr>
              <a:t>https://www.sec.gov/answers/regd.htm</a:t>
            </a:r>
            <a:endParaRPr lang="en-US" sz="1400" dirty="0"/>
          </a:p>
          <a:p>
            <a:pPr marL="454025" indent="-454025">
              <a:buFont typeface="Wingdings" panose="05000000000000000000" pitchFamily="2" charset="2"/>
              <a:buChar char="ü"/>
            </a:pPr>
            <a:r>
              <a:rPr lang="en-US" sz="1400" dirty="0"/>
              <a:t>SEC Form D Filing: </a:t>
            </a:r>
            <a:r>
              <a:rPr lang="en-US" sz="1400" dirty="0">
                <a:hlinkClick r:id="rId5"/>
              </a:rPr>
              <a:t>https://www.sec.gov/info/smallbus/secg/formdguide.htm</a:t>
            </a:r>
            <a:endParaRPr lang="en-US" sz="1400" dirty="0"/>
          </a:p>
          <a:p>
            <a:pPr marL="454025" indent="-454025">
              <a:buFont typeface="Wingdings" panose="05000000000000000000" pitchFamily="2" charset="2"/>
              <a:buChar char="ü"/>
            </a:pPr>
            <a:r>
              <a:rPr lang="en-US" sz="1400" dirty="0"/>
              <a:t>The Halo Report 2013 (The Angel Resource Institute, Silicon Valley Bank and CB Insights)</a:t>
            </a:r>
          </a:p>
          <a:p>
            <a:pPr marL="454025" indent="-454025">
              <a:buFont typeface="Wingdings" panose="05000000000000000000" pitchFamily="2" charset="2"/>
              <a:buChar char="ü"/>
            </a:pPr>
            <a:r>
              <a:rPr lang="en-US" sz="1400" dirty="0"/>
              <a:t>Valuation 101: Scorecard Valuation Methodology, Gust.com (Payne, </a:t>
            </a:r>
            <a:r>
              <a:rPr lang="en-US" sz="1400"/>
              <a:t>2011)</a:t>
            </a:r>
            <a:endParaRPr lang="en-US" sz="1400" dirty="0"/>
          </a:p>
        </p:txBody>
      </p:sp>
    </p:spTree>
    <p:extLst>
      <p:ext uri="{BB962C8B-B14F-4D97-AF65-F5344CB8AC3E}">
        <p14:creationId xmlns:p14="http://schemas.microsoft.com/office/powerpoint/2010/main" val="372067895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CC57C-BB15-65C2-D0F8-43AEA14C2513}"/>
              </a:ext>
            </a:extLst>
          </p:cNvPr>
          <p:cNvSpPr>
            <a:spLocks noGrp="1"/>
          </p:cNvSpPr>
          <p:nvPr>
            <p:ph type="title"/>
          </p:nvPr>
        </p:nvSpPr>
        <p:spPr/>
        <p:txBody>
          <a:bodyPr/>
          <a:lstStyle/>
          <a:p>
            <a:r>
              <a:rPr lang="en-US" dirty="0"/>
              <a:t>Founder Equity Splits</a:t>
            </a:r>
          </a:p>
        </p:txBody>
      </p:sp>
    </p:spTree>
    <p:extLst>
      <p:ext uri="{BB962C8B-B14F-4D97-AF65-F5344CB8AC3E}">
        <p14:creationId xmlns:p14="http://schemas.microsoft.com/office/powerpoint/2010/main" val="91581282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87314-E293-DE87-3094-7FDF25A6360A}"/>
              </a:ext>
            </a:extLst>
          </p:cNvPr>
          <p:cNvSpPr>
            <a:spLocks noGrp="1"/>
          </p:cNvSpPr>
          <p:nvPr>
            <p:ph type="title"/>
          </p:nvPr>
        </p:nvSpPr>
        <p:spPr>
          <a:xfrm>
            <a:off x="838200" y="369017"/>
            <a:ext cx="10515600" cy="685462"/>
          </a:xfrm>
        </p:spPr>
        <p:txBody>
          <a:bodyPr>
            <a:normAutofit/>
          </a:bodyPr>
          <a:lstStyle/>
          <a:p>
            <a:r>
              <a:rPr lang="en-US" sz="3200" dirty="0"/>
              <a:t>Introduction</a:t>
            </a:r>
          </a:p>
        </p:txBody>
      </p:sp>
      <p:sp>
        <p:nvSpPr>
          <p:cNvPr id="3" name="Content Placeholder 2">
            <a:extLst>
              <a:ext uri="{FF2B5EF4-FFF2-40B4-BE49-F238E27FC236}">
                <a16:creationId xmlns:a16="http://schemas.microsoft.com/office/drawing/2014/main" id="{8B48834E-ED2F-071B-4D30-6689823EFAF8}"/>
              </a:ext>
            </a:extLst>
          </p:cNvPr>
          <p:cNvSpPr>
            <a:spLocks noGrp="1"/>
          </p:cNvSpPr>
          <p:nvPr>
            <p:ph idx="1"/>
          </p:nvPr>
        </p:nvSpPr>
        <p:spPr>
          <a:xfrm>
            <a:off x="838200" y="1186774"/>
            <a:ext cx="10515600" cy="4990189"/>
          </a:xfrm>
        </p:spPr>
        <p:txBody>
          <a:bodyPr>
            <a:normAutofit fontScale="70000" lnSpcReduction="20000"/>
          </a:bodyPr>
          <a:lstStyle/>
          <a:p>
            <a:r>
              <a:rPr lang="en-US" sz="2000" dirty="0"/>
              <a:t>Equity ownership affects the culture and sense of well-being of a startup. Startup founders sacrifice a great deal of other life opportunities. In exchange for that sacrifice, a founder wants to feel that the ownership equation with any co-founders is fair.</a:t>
            </a:r>
          </a:p>
          <a:p>
            <a:r>
              <a:rPr lang="en-US" sz="2000" dirty="0"/>
              <a:t>Founders need a framework and process to help navigate the equity split process and arrive at a decision that feels fair and objective. Founder status should not be taken lightly.</a:t>
            </a:r>
          </a:p>
          <a:p>
            <a:r>
              <a:rPr lang="en-US" sz="2000" dirty="0"/>
              <a:t>Deciding who the founders really are by taking the “Founder Test” provides objectivity to the process. This test takes an honest look at each person’s role in the startup. Does a person qualify as a founder or is the person really a contractor, advisor, or early employee? </a:t>
            </a:r>
          </a:p>
          <a:p>
            <a:r>
              <a:rPr lang="en-US" sz="2000" dirty="0"/>
              <a:t>Review Equity Split Methods – look at several factors that might justify equal equity splits and utilize the Equity Split Scorecard to help calculate unequal equity split amounts.</a:t>
            </a:r>
          </a:p>
          <a:p>
            <a:r>
              <a:rPr lang="en-US" sz="2000" dirty="0"/>
              <a:t>Using Vesting Schedules – understand why maintaining vesting schedules for each founder is critical. Milestone-based vesting can be used to solve the part-time founder dilemma.</a:t>
            </a:r>
          </a:p>
          <a:p>
            <a:r>
              <a:rPr lang="en-US" sz="2000" dirty="0"/>
              <a:t>Several additional considerations may also need to be addressed, including:</a:t>
            </a:r>
          </a:p>
          <a:p>
            <a:pPr marL="914400" indent="-455613">
              <a:buFont typeface="Wingdings" panose="05000000000000000000" pitchFamily="2" charset="2"/>
              <a:buChar char="ü"/>
            </a:pPr>
            <a:r>
              <a:rPr lang="en-US" sz="2000" dirty="0"/>
              <a:t>If one founder is more experienced, does that warrant more equity?</a:t>
            </a:r>
          </a:p>
          <a:p>
            <a:pPr marL="914400" indent="-455613">
              <a:buFont typeface="Wingdings" panose="05000000000000000000" pitchFamily="2" charset="2"/>
              <a:buChar char="ü"/>
            </a:pPr>
            <a:r>
              <a:rPr lang="en-US" sz="2000" dirty="0"/>
              <a:t>If a founder brings more money to the startup, should that founder be afforded more equity?</a:t>
            </a:r>
          </a:p>
          <a:p>
            <a:pPr marL="914400" indent="-455613">
              <a:buFont typeface="Wingdings" panose="05000000000000000000" pitchFamily="2" charset="2"/>
              <a:buChar char="ü"/>
            </a:pPr>
            <a:r>
              <a:rPr lang="en-US" sz="2000" dirty="0"/>
              <a:t>Should the founder with the core idea for the startup get more equity?</a:t>
            </a:r>
          </a:p>
          <a:p>
            <a:pPr marL="230188" indent="-230188"/>
            <a:r>
              <a:rPr lang="en-US" sz="2000" dirty="0"/>
              <a:t>After all split decision factors are considered and a split decision is made, founders should document the equity split decision amongst all co-founders.</a:t>
            </a:r>
          </a:p>
          <a:p>
            <a:pPr marL="230188" indent="-230188"/>
            <a:r>
              <a:rPr lang="en-US" sz="2000" dirty="0"/>
              <a:t>This section </a:t>
            </a:r>
            <a:r>
              <a:rPr lang="en-US" sz="2000" b="1" i="1" dirty="0"/>
              <a:t>DOES NOT</a:t>
            </a:r>
            <a:r>
              <a:rPr lang="en-US" sz="2000" dirty="0"/>
              <a:t> go into how to use equity to attract employees or using equity to pay service providers, advisors, development companies, or other contractors. This technique is extremely problematic due to issues around vesting, stock valuation, and taxes.</a:t>
            </a:r>
          </a:p>
          <a:p>
            <a:pPr marL="914400" indent="-455613">
              <a:buFont typeface="Wingdings" panose="05000000000000000000" pitchFamily="2" charset="2"/>
              <a:buChar char="ü"/>
            </a:pPr>
            <a:r>
              <a:rPr lang="en-US" sz="2000" dirty="0"/>
              <a:t>However, note that this technique is often used by early-stage startups.</a:t>
            </a:r>
          </a:p>
          <a:p>
            <a:pPr marL="914400" indent="-455613">
              <a:buFont typeface="Wingdings" panose="05000000000000000000" pitchFamily="2" charset="2"/>
              <a:buChar char="ü"/>
            </a:pPr>
            <a:r>
              <a:rPr lang="en-US" sz="2000" dirty="0"/>
              <a:t>In situations where this technique is used, founders should work with a very experienced startup lawyer to help devise a stock option plan to support this use of equity.</a:t>
            </a:r>
          </a:p>
        </p:txBody>
      </p:sp>
    </p:spTree>
    <p:extLst>
      <p:ext uri="{BB962C8B-B14F-4D97-AF65-F5344CB8AC3E}">
        <p14:creationId xmlns:p14="http://schemas.microsoft.com/office/powerpoint/2010/main" val="364828816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87314-E293-DE87-3094-7FDF25A6360A}"/>
              </a:ext>
            </a:extLst>
          </p:cNvPr>
          <p:cNvSpPr>
            <a:spLocks noGrp="1"/>
          </p:cNvSpPr>
          <p:nvPr>
            <p:ph type="title"/>
          </p:nvPr>
        </p:nvSpPr>
        <p:spPr>
          <a:xfrm>
            <a:off x="838200" y="369017"/>
            <a:ext cx="10515600" cy="685462"/>
          </a:xfrm>
        </p:spPr>
        <p:txBody>
          <a:bodyPr>
            <a:normAutofit/>
          </a:bodyPr>
          <a:lstStyle/>
          <a:p>
            <a:r>
              <a:rPr lang="en-US" sz="3200" dirty="0"/>
              <a:t>Founder Equity 101</a:t>
            </a:r>
          </a:p>
        </p:txBody>
      </p:sp>
      <p:sp>
        <p:nvSpPr>
          <p:cNvPr id="3" name="Content Placeholder 2">
            <a:extLst>
              <a:ext uri="{FF2B5EF4-FFF2-40B4-BE49-F238E27FC236}">
                <a16:creationId xmlns:a16="http://schemas.microsoft.com/office/drawing/2014/main" id="{8B48834E-ED2F-071B-4D30-6689823EFAF8}"/>
              </a:ext>
            </a:extLst>
          </p:cNvPr>
          <p:cNvSpPr>
            <a:spLocks noGrp="1"/>
          </p:cNvSpPr>
          <p:nvPr>
            <p:ph idx="1"/>
          </p:nvPr>
        </p:nvSpPr>
        <p:spPr>
          <a:xfrm>
            <a:off x="838200" y="1186774"/>
            <a:ext cx="10515600" cy="4990189"/>
          </a:xfrm>
        </p:spPr>
        <p:txBody>
          <a:bodyPr>
            <a:normAutofit fontScale="77500" lnSpcReduction="20000"/>
          </a:bodyPr>
          <a:lstStyle/>
          <a:p>
            <a:r>
              <a:rPr lang="en-US" sz="2000" dirty="0"/>
              <a:t>Establishing equity split between multiple founders is an opportunity to get some important stuff out in the open:</a:t>
            </a:r>
          </a:p>
          <a:p>
            <a:pPr marL="914400" indent="-455613">
              <a:buFont typeface="Wingdings" panose="05000000000000000000" pitchFamily="2" charset="2"/>
              <a:buChar char="§"/>
            </a:pPr>
            <a:r>
              <a:rPr lang="en-US" sz="2000" dirty="0"/>
              <a:t>Considering what each founder brings to the table using transparent, logical checklists and scoring methods will arrive at a split that everyone understands and finds agreeable and heads off potential disagreements down the road.</a:t>
            </a:r>
          </a:p>
          <a:p>
            <a:pPr marL="914400" indent="-455613">
              <a:buFont typeface="Wingdings" panose="05000000000000000000" pitchFamily="2" charset="2"/>
              <a:buChar char="§"/>
            </a:pPr>
            <a:r>
              <a:rPr lang="en-US" sz="2000" dirty="0"/>
              <a:t>Dividing the equity ownership between multiple founders is the first step in setting the stage for a great working relationship.</a:t>
            </a:r>
          </a:p>
          <a:p>
            <a:pPr marL="914400" indent="-455613">
              <a:buFont typeface="Wingdings" panose="05000000000000000000" pitchFamily="2" charset="2"/>
              <a:buChar char="§"/>
            </a:pPr>
            <a:r>
              <a:rPr lang="en-US" sz="2000" dirty="0"/>
              <a:t>The equity split affects how each founder views his or her commitment and potential reward from the startup’s success.</a:t>
            </a:r>
          </a:p>
          <a:p>
            <a:pPr marL="914400" indent="-455613">
              <a:buFont typeface="Wingdings" panose="05000000000000000000" pitchFamily="2" charset="2"/>
              <a:buChar char="§"/>
            </a:pPr>
            <a:r>
              <a:rPr lang="en-US" sz="2000" dirty="0"/>
              <a:t>Founders work for equity, not a paycheck. Founders’ compensation comes in the form of owning a potentially valuable venture. Later, when the startup starts making consistent profits or raises investment capital, the founders will begin to pay themselves modest salaries. Perhaps some day, the startup venture becomes valuable to a larger company and the founders may choose to sell the startup (exit), hopefully realizing a big payday.</a:t>
            </a:r>
          </a:p>
          <a:p>
            <a:pPr marL="230188" indent="-230188"/>
            <a:r>
              <a:rPr lang="en-US" sz="2000" dirty="0"/>
              <a:t>There are three guiding rules for founders to follow when talking about equity splits:</a:t>
            </a:r>
          </a:p>
          <a:p>
            <a:pPr marL="914400" indent="-455613">
              <a:buFont typeface="+mj-lt"/>
              <a:buAutoNum type="arabicPeriod"/>
            </a:pPr>
            <a:r>
              <a:rPr lang="en-US" sz="2000" dirty="0"/>
              <a:t>Fairness above all else – everything should be done to ensure that the equity split decision at the outset is fair. Many challenges occur while building a new company. When things get hard, you don’t want lingering feelings of unfairness adding to the difficulties.</a:t>
            </a:r>
          </a:p>
          <a:p>
            <a:pPr marL="914400" indent="-455613">
              <a:buFont typeface="+mj-lt"/>
              <a:buAutoNum type="arabicPeriod"/>
            </a:pPr>
            <a:r>
              <a:rPr lang="en-US" sz="2000" dirty="0"/>
              <a:t>Everybody vests – the vesting process provides a mechanism for founders to “earn” their stock shares contingent upon time passing, milestones being achieved, and so on.</a:t>
            </a:r>
          </a:p>
          <a:p>
            <a:pPr marL="914400" indent="-455613">
              <a:buFont typeface="+mj-lt"/>
              <a:buAutoNum type="arabicPeriod"/>
            </a:pPr>
            <a:r>
              <a:rPr lang="en-US" sz="2000" dirty="0"/>
              <a:t>Set it and forget it – once the equity split decision is made, put it aside and focus on how to make you startup successful. Do not perseverate on constantly re-evaluating who is getting more or less of the company. You should spend time tracking and documenting founder vesting as time and milestones progress, but you should not constantly monkey with the ownership balance of the company.</a:t>
            </a:r>
          </a:p>
          <a:p>
            <a:pPr marL="687388" indent="-457200">
              <a:buFont typeface="Wingdings" panose="05000000000000000000" pitchFamily="2" charset="2"/>
              <a:buChar char="§"/>
            </a:pPr>
            <a:endParaRPr lang="en-US" sz="2000" dirty="0"/>
          </a:p>
        </p:txBody>
      </p:sp>
    </p:spTree>
    <p:extLst>
      <p:ext uri="{BB962C8B-B14F-4D97-AF65-F5344CB8AC3E}">
        <p14:creationId xmlns:p14="http://schemas.microsoft.com/office/powerpoint/2010/main" val="35791502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87314-E293-DE87-3094-7FDF25A6360A}"/>
              </a:ext>
            </a:extLst>
          </p:cNvPr>
          <p:cNvSpPr>
            <a:spLocks noGrp="1"/>
          </p:cNvSpPr>
          <p:nvPr>
            <p:ph type="title"/>
          </p:nvPr>
        </p:nvSpPr>
        <p:spPr>
          <a:xfrm>
            <a:off x="838200" y="369017"/>
            <a:ext cx="10515600" cy="685462"/>
          </a:xfrm>
        </p:spPr>
        <p:txBody>
          <a:bodyPr>
            <a:normAutofit/>
          </a:bodyPr>
          <a:lstStyle/>
          <a:p>
            <a:r>
              <a:rPr lang="en-US" sz="3200"/>
              <a:t>Understanding Angel Investors</a:t>
            </a:r>
            <a:endParaRPr lang="en-US" sz="3200" dirty="0"/>
          </a:p>
        </p:txBody>
      </p:sp>
      <p:sp>
        <p:nvSpPr>
          <p:cNvPr id="3" name="Content Placeholder 2">
            <a:extLst>
              <a:ext uri="{FF2B5EF4-FFF2-40B4-BE49-F238E27FC236}">
                <a16:creationId xmlns:a16="http://schemas.microsoft.com/office/drawing/2014/main" id="{8B48834E-ED2F-071B-4D30-6689823EFAF8}"/>
              </a:ext>
            </a:extLst>
          </p:cNvPr>
          <p:cNvSpPr>
            <a:spLocks noGrp="1"/>
          </p:cNvSpPr>
          <p:nvPr>
            <p:ph idx="1"/>
          </p:nvPr>
        </p:nvSpPr>
        <p:spPr>
          <a:xfrm>
            <a:off x="838200" y="1186774"/>
            <a:ext cx="5407212" cy="4990189"/>
          </a:xfrm>
        </p:spPr>
        <p:txBody>
          <a:bodyPr>
            <a:normAutofit fontScale="70000" lnSpcReduction="20000"/>
          </a:bodyPr>
          <a:lstStyle/>
          <a:p>
            <a:r>
              <a:rPr lang="en-US" sz="2000" dirty="0"/>
              <a:t>Angels or angel investors are high net worth individuals that invest in startups and early stage ventures, either independently, or in organized angel groups (also called angel investor groups).</a:t>
            </a:r>
          </a:p>
          <a:p>
            <a:r>
              <a:rPr lang="en-US" sz="2000" dirty="0"/>
              <a:t>An angel’s background and their source of funds translates into the types of startups they will understand and the nature of their interaction with founders. Angel’s come from various backgrounds including:</a:t>
            </a:r>
          </a:p>
          <a:p>
            <a:pPr marL="914400" indent="-454025">
              <a:buFont typeface="Wingdings" panose="05000000000000000000" pitchFamily="2" charset="2"/>
              <a:buChar char="Ø"/>
            </a:pPr>
            <a:r>
              <a:rPr lang="en-US" sz="2000" dirty="0" err="1"/>
              <a:t>Succesful</a:t>
            </a:r>
            <a:r>
              <a:rPr lang="en-US" sz="2000" dirty="0"/>
              <a:t> entrepreneurs</a:t>
            </a:r>
          </a:p>
          <a:p>
            <a:pPr marL="914400" indent="-454025">
              <a:buFont typeface="Wingdings" panose="05000000000000000000" pitchFamily="2" charset="2"/>
              <a:buChar char="Ø"/>
            </a:pPr>
            <a:r>
              <a:rPr lang="en-US" sz="2000" dirty="0"/>
              <a:t>Corporate executives</a:t>
            </a:r>
          </a:p>
          <a:p>
            <a:pPr marL="914400" indent="-454025">
              <a:buFont typeface="Wingdings" panose="05000000000000000000" pitchFamily="2" charset="2"/>
              <a:buChar char="Ø"/>
            </a:pPr>
            <a:r>
              <a:rPr lang="en-US" sz="2000" dirty="0"/>
              <a:t>Highly paid professionals</a:t>
            </a:r>
          </a:p>
          <a:p>
            <a:pPr marL="914400" indent="-454025">
              <a:buFont typeface="Wingdings" panose="05000000000000000000" pitchFamily="2" charset="2"/>
              <a:buChar char="Ø"/>
            </a:pPr>
            <a:r>
              <a:rPr lang="en-US" sz="2000" dirty="0"/>
              <a:t>Individuals from wealthy families</a:t>
            </a:r>
          </a:p>
          <a:p>
            <a:r>
              <a:rPr lang="en-US" sz="2000" dirty="0"/>
              <a:t>Gaining insights into an angel investor’s motivation can help create better alignment between the investor and the startup.  </a:t>
            </a:r>
            <a:r>
              <a:rPr lang="en-US" sz="2000"/>
              <a:t>So, what motivates </a:t>
            </a:r>
            <a:r>
              <a:rPr lang="en-US" sz="2000" dirty="0"/>
              <a:t>angels to invest?</a:t>
            </a:r>
          </a:p>
          <a:p>
            <a:pPr marL="914400" indent="-454025">
              <a:buFont typeface="Wingdings" panose="05000000000000000000" pitchFamily="2" charset="2"/>
              <a:buChar char="q"/>
            </a:pPr>
            <a:r>
              <a:rPr lang="en-US" sz="2000" dirty="0"/>
              <a:t>High financial returns</a:t>
            </a:r>
          </a:p>
          <a:p>
            <a:pPr marL="914400" indent="-454025">
              <a:buFont typeface="Wingdings" panose="05000000000000000000" pitchFamily="2" charset="2"/>
              <a:buChar char="q"/>
            </a:pPr>
            <a:r>
              <a:rPr lang="en-US" sz="2000" dirty="0"/>
              <a:t>Economic development</a:t>
            </a:r>
          </a:p>
          <a:p>
            <a:pPr marL="914400" indent="-454025">
              <a:buFont typeface="Wingdings" panose="05000000000000000000" pitchFamily="2" charset="2"/>
              <a:buChar char="q"/>
            </a:pPr>
            <a:r>
              <a:rPr lang="en-US" sz="2000" dirty="0"/>
              <a:t>Giving back – sometimes called guardian angels, successful entrepreneurs make ideal funding partners for startups</a:t>
            </a:r>
          </a:p>
          <a:p>
            <a:pPr marL="914400" indent="-454025">
              <a:buFont typeface="Wingdings" panose="05000000000000000000" pitchFamily="2" charset="2"/>
              <a:buChar char="q"/>
            </a:pPr>
            <a:r>
              <a:rPr lang="en-US" sz="2000" dirty="0"/>
              <a:t>Changing the world – referred to as impact investors because they seek to impact large numbers of disadvantaged populations or segments of the economy</a:t>
            </a:r>
          </a:p>
          <a:p>
            <a:pPr marL="914400" indent="-454025">
              <a:buFont typeface="Wingdings" panose="05000000000000000000" pitchFamily="2" charset="2"/>
              <a:buChar char="q"/>
            </a:pPr>
            <a:r>
              <a:rPr lang="en-US" sz="2000" dirty="0"/>
              <a:t>Excitement – getting involved with startups is a good way to see new technology and trends</a:t>
            </a:r>
          </a:p>
          <a:p>
            <a:pPr marL="914400" indent="-454025">
              <a:buFont typeface="Wingdings" panose="05000000000000000000" pitchFamily="2" charset="2"/>
              <a:buChar char="ü"/>
            </a:pPr>
            <a:endParaRPr lang="en-US" sz="2000" dirty="0"/>
          </a:p>
        </p:txBody>
      </p:sp>
      <p:sp>
        <p:nvSpPr>
          <p:cNvPr id="4" name="Content Placeholder 2">
            <a:extLst>
              <a:ext uri="{FF2B5EF4-FFF2-40B4-BE49-F238E27FC236}">
                <a16:creationId xmlns:a16="http://schemas.microsoft.com/office/drawing/2014/main" id="{8B48834E-ED2F-071B-4D30-6689823EFAF8}"/>
              </a:ext>
            </a:extLst>
          </p:cNvPr>
          <p:cNvSpPr txBox="1">
            <a:spLocks/>
          </p:cNvSpPr>
          <p:nvPr/>
        </p:nvSpPr>
        <p:spPr>
          <a:xfrm>
            <a:off x="6245412" y="1186774"/>
            <a:ext cx="5407212" cy="4990189"/>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a:t>Independent Angels invest on their own and this offers some advantages in fundraising:</a:t>
            </a:r>
          </a:p>
          <a:p>
            <a:pPr marL="914400" indent="-454025">
              <a:buFont typeface="Wingdings" panose="05000000000000000000" pitchFamily="2" charset="2"/>
              <a:buChar char="ü"/>
            </a:pPr>
            <a:r>
              <a:rPr lang="en-US" sz="2000"/>
              <a:t>They can make deals quickly</a:t>
            </a:r>
          </a:p>
          <a:p>
            <a:pPr marL="914400" indent="-454025">
              <a:buFont typeface="Wingdings" panose="05000000000000000000" pitchFamily="2" charset="2"/>
              <a:buChar char="ü"/>
            </a:pPr>
            <a:r>
              <a:rPr lang="en-US" sz="2000"/>
              <a:t>They can be “first money in” and this helps validate the startup for later investors</a:t>
            </a:r>
          </a:p>
          <a:p>
            <a:pPr marL="914400" indent="-454025">
              <a:buFont typeface="Wingdings" panose="05000000000000000000" pitchFamily="2" charset="2"/>
              <a:buChar char="ü"/>
            </a:pPr>
            <a:r>
              <a:rPr lang="en-US" sz="2000"/>
              <a:t>Their investment serves as a vote in support of the entrepreneur</a:t>
            </a:r>
          </a:p>
          <a:p>
            <a:pPr marL="914400" indent="-454025">
              <a:buFont typeface="Wingdings" panose="05000000000000000000" pitchFamily="2" charset="2"/>
              <a:buChar char="ü"/>
            </a:pPr>
            <a:r>
              <a:rPr lang="en-US" sz="2000"/>
              <a:t>They can serve as an experienced mentor</a:t>
            </a:r>
          </a:p>
          <a:p>
            <a:r>
              <a:rPr lang="en-US" sz="2000"/>
              <a:t>Organized angel groups offers participating angels several benfits:</a:t>
            </a:r>
          </a:p>
          <a:p>
            <a:pPr marL="914400" indent="-454025">
              <a:buFont typeface="Wingdings" panose="05000000000000000000" pitchFamily="2" charset="2"/>
              <a:buChar char="ü"/>
            </a:pPr>
            <a:r>
              <a:rPr lang="en-US" sz="2000"/>
              <a:t>Share workload of screening and vetting startups</a:t>
            </a:r>
          </a:p>
          <a:p>
            <a:pPr marL="914400" indent="-454025">
              <a:buFont typeface="Wingdings" panose="05000000000000000000" pitchFamily="2" charset="2"/>
              <a:buChar char="ü"/>
            </a:pPr>
            <a:r>
              <a:rPr lang="en-US" sz="2000"/>
              <a:t>With many different levels of experience, newer angels can learn from seasoned angels within the group</a:t>
            </a:r>
          </a:p>
          <a:p>
            <a:pPr marL="914400" indent="-454025">
              <a:buFont typeface="Wingdings" panose="05000000000000000000" pitchFamily="2" charset="2"/>
              <a:buChar char="ü"/>
            </a:pPr>
            <a:r>
              <a:rPr lang="en-US" sz="2000"/>
              <a:t>By establishing a process for startup evaluaton, the group can take out the guesswork for building its investment portfolio</a:t>
            </a:r>
          </a:p>
          <a:p>
            <a:pPr marL="914400" indent="-454025">
              <a:buFont typeface="Wingdings" panose="05000000000000000000" pitchFamily="2" charset="2"/>
              <a:buChar char="ü"/>
            </a:pPr>
            <a:r>
              <a:rPr lang="en-US" sz="2000"/>
              <a:t>Lower contribution levels ($25K) can be pooled into a larger investment fund for the group as a whole</a:t>
            </a:r>
          </a:p>
          <a:p>
            <a:pPr marL="914400" indent="-454025">
              <a:buFont typeface="Wingdings" panose="05000000000000000000" pitchFamily="2" charset="2"/>
              <a:buChar char="ü"/>
            </a:pPr>
            <a:r>
              <a:rPr lang="en-US" sz="2000"/>
              <a:t>Members usually meet on a regular schedule to ensure that new investments are evaluated in a timely fashion.</a:t>
            </a:r>
          </a:p>
          <a:p>
            <a:pPr marL="914400" indent="-454025">
              <a:buFont typeface="Wingdings" panose="05000000000000000000" pitchFamily="2" charset="2"/>
              <a:buChar char="ü"/>
            </a:pPr>
            <a:r>
              <a:rPr lang="en-US" sz="2000"/>
              <a:t>Pre-prepared legal documents create logistical efficiencies so the group doesn’t have to reinvent the wheel for every deal.</a:t>
            </a:r>
          </a:p>
          <a:p>
            <a:pPr marL="914400" indent="-454025">
              <a:buFont typeface="Wingdings" panose="05000000000000000000" pitchFamily="2" charset="2"/>
              <a:buChar char="ü"/>
            </a:pPr>
            <a:r>
              <a:rPr lang="en-US" sz="2000"/>
              <a:t>Less likely to be involved in day-to-day activities of startups in contrast to some idependent angrls who may seek very active participation.</a:t>
            </a:r>
          </a:p>
          <a:p>
            <a:pPr marL="914400" indent="-454025">
              <a:buFont typeface="Wingdings" panose="05000000000000000000" pitchFamily="2" charset="2"/>
              <a:buChar char="ü"/>
            </a:pPr>
            <a:endParaRPr lang="en-US" sz="2000"/>
          </a:p>
        </p:txBody>
      </p:sp>
    </p:spTree>
    <p:extLst>
      <p:ext uri="{BB962C8B-B14F-4D97-AF65-F5344CB8AC3E}">
        <p14:creationId xmlns:p14="http://schemas.microsoft.com/office/powerpoint/2010/main" val="118583242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87314-E293-DE87-3094-7FDF25A6360A}"/>
              </a:ext>
            </a:extLst>
          </p:cNvPr>
          <p:cNvSpPr>
            <a:spLocks noGrp="1"/>
          </p:cNvSpPr>
          <p:nvPr>
            <p:ph type="title"/>
          </p:nvPr>
        </p:nvSpPr>
        <p:spPr>
          <a:xfrm>
            <a:off x="838200" y="369017"/>
            <a:ext cx="10515600" cy="685462"/>
          </a:xfrm>
        </p:spPr>
        <p:txBody>
          <a:bodyPr>
            <a:normAutofit/>
          </a:bodyPr>
          <a:lstStyle/>
          <a:p>
            <a:r>
              <a:rPr lang="en-US" sz="3200" dirty="0"/>
              <a:t>When You Need to Decide</a:t>
            </a:r>
          </a:p>
        </p:txBody>
      </p:sp>
      <p:sp>
        <p:nvSpPr>
          <p:cNvPr id="3" name="Content Placeholder 2">
            <a:extLst>
              <a:ext uri="{FF2B5EF4-FFF2-40B4-BE49-F238E27FC236}">
                <a16:creationId xmlns:a16="http://schemas.microsoft.com/office/drawing/2014/main" id="{8B48834E-ED2F-071B-4D30-6689823EFAF8}"/>
              </a:ext>
            </a:extLst>
          </p:cNvPr>
          <p:cNvSpPr>
            <a:spLocks noGrp="1"/>
          </p:cNvSpPr>
          <p:nvPr>
            <p:ph idx="1"/>
          </p:nvPr>
        </p:nvSpPr>
        <p:spPr>
          <a:xfrm>
            <a:off x="838200" y="1186774"/>
            <a:ext cx="10515600" cy="4990189"/>
          </a:xfrm>
        </p:spPr>
        <p:txBody>
          <a:bodyPr>
            <a:normAutofit fontScale="85000" lnSpcReduction="20000"/>
          </a:bodyPr>
          <a:lstStyle/>
          <a:p>
            <a:r>
              <a:rPr lang="en-US" sz="2000" dirty="0"/>
              <a:t>The first order of business for a startup is to determine as soon as possible if the company has a product or service that customer really want and are willing to pay for. Although this assessment is paramount, do no delay the equity ownership split decision too far afield.</a:t>
            </a:r>
          </a:p>
          <a:p>
            <a:r>
              <a:rPr lang="en-US" sz="2000" dirty="0"/>
              <a:t>There are several events or milestones that signal the need to have the equity split meeting and make the final ownership decision. </a:t>
            </a:r>
          </a:p>
          <a:p>
            <a:pPr marL="914400" indent="-455613">
              <a:buFont typeface="Wingdings" panose="05000000000000000000" pitchFamily="2" charset="2"/>
              <a:buChar char="ü"/>
            </a:pPr>
            <a:r>
              <a:rPr lang="en-US" sz="2000" dirty="0"/>
              <a:t>After you’ve agreed on who the founders really are.  To help clear up any founder ambiguity, founders can use the Founder Test so objectively assess who is and is not a founder.</a:t>
            </a:r>
          </a:p>
          <a:p>
            <a:pPr marL="914400" indent="-455613">
              <a:buFont typeface="Wingdings" panose="05000000000000000000" pitchFamily="2" charset="2"/>
              <a:buChar char="ü"/>
            </a:pPr>
            <a:r>
              <a:rPr lang="en-US" sz="2000" dirty="0"/>
              <a:t>When adding a new co-founder. Existing founders need to decide how much of their equity they will give up to the new co-founder.</a:t>
            </a:r>
          </a:p>
          <a:p>
            <a:pPr marL="914400" indent="-455613">
              <a:buFont typeface="Wingdings" panose="05000000000000000000" pitchFamily="2" charset="2"/>
              <a:buChar char="ü"/>
            </a:pPr>
            <a:r>
              <a:rPr lang="en-US" sz="2000" dirty="0"/>
              <a:t>When formalizing incorporation details with your startup lawyer. This process requires that an equity split decision be made so that this decision can be inculcated in the Articles of Incorporation – Operating Agreement for LLCs and Corporate Bylaws for C-Corps – and various shareholder agreements.</a:t>
            </a:r>
          </a:p>
          <a:p>
            <a:pPr marL="914400" indent="-455613">
              <a:buFont typeface="Wingdings" panose="05000000000000000000" pitchFamily="2" charset="2"/>
              <a:buChar char="ü"/>
            </a:pPr>
            <a:r>
              <a:rPr lang="en-US" sz="2000" dirty="0"/>
              <a:t>Before an outside investor enters the picture.</a:t>
            </a:r>
          </a:p>
          <a:p>
            <a:pPr marL="914400" indent="-455613">
              <a:buFont typeface="Wingdings" panose="05000000000000000000" pitchFamily="2" charset="2"/>
              <a:buChar char="ü"/>
            </a:pPr>
            <a:r>
              <a:rPr lang="en-US" sz="2000" dirty="0"/>
              <a:t>Before you quit your day job.</a:t>
            </a:r>
          </a:p>
          <a:p>
            <a:pPr marL="914400" indent="-455613">
              <a:buFont typeface="Wingdings" panose="05000000000000000000" pitchFamily="2" charset="2"/>
              <a:buChar char="ü"/>
            </a:pPr>
            <a:r>
              <a:rPr lang="en-US" sz="2000" dirty="0"/>
              <a:t>Before you hire employees. In many startups, founders choose to create a stock incentive plan to entice new employees. These incentive plans a structured around stock option pools. This pool dilutes founder ownership so articulating the equity split decision prior to forming an option pool is critical for assessing the extent of founder dilution.</a:t>
            </a:r>
          </a:p>
          <a:p>
            <a:pPr marL="230188" indent="-230188"/>
            <a:r>
              <a:rPr lang="en-US" sz="2000" dirty="0"/>
              <a:t>Raising capital dilutes ownership and voting control. Founders can establish separate share classes – for example founders get Class A shares while everyone else gets Class B shares – with disproportionate voting power – Class A shares get 10 votes each while Class B gets 1 vote each. This technique avoids founder voting power dilution.</a:t>
            </a:r>
          </a:p>
        </p:txBody>
      </p:sp>
    </p:spTree>
    <p:extLst>
      <p:ext uri="{BB962C8B-B14F-4D97-AF65-F5344CB8AC3E}">
        <p14:creationId xmlns:p14="http://schemas.microsoft.com/office/powerpoint/2010/main" val="18325499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87314-E293-DE87-3094-7FDF25A6360A}"/>
              </a:ext>
            </a:extLst>
          </p:cNvPr>
          <p:cNvSpPr>
            <a:spLocks noGrp="1"/>
          </p:cNvSpPr>
          <p:nvPr>
            <p:ph type="title"/>
          </p:nvPr>
        </p:nvSpPr>
        <p:spPr>
          <a:xfrm>
            <a:off x="838200" y="369017"/>
            <a:ext cx="10515600" cy="685462"/>
          </a:xfrm>
        </p:spPr>
        <p:txBody>
          <a:bodyPr>
            <a:normAutofit/>
          </a:bodyPr>
          <a:lstStyle/>
          <a:p>
            <a:r>
              <a:rPr lang="en-US" sz="3200" dirty="0"/>
              <a:t>The Equity Split Process</a:t>
            </a:r>
          </a:p>
        </p:txBody>
      </p:sp>
      <p:sp>
        <p:nvSpPr>
          <p:cNvPr id="3" name="Content Placeholder 2">
            <a:extLst>
              <a:ext uri="{FF2B5EF4-FFF2-40B4-BE49-F238E27FC236}">
                <a16:creationId xmlns:a16="http://schemas.microsoft.com/office/drawing/2014/main" id="{8B48834E-ED2F-071B-4D30-6689823EFAF8}"/>
              </a:ext>
            </a:extLst>
          </p:cNvPr>
          <p:cNvSpPr>
            <a:spLocks noGrp="1"/>
          </p:cNvSpPr>
          <p:nvPr>
            <p:ph idx="1"/>
          </p:nvPr>
        </p:nvSpPr>
        <p:spPr>
          <a:xfrm>
            <a:off x="838200" y="1186774"/>
            <a:ext cx="10515600" cy="4990189"/>
          </a:xfrm>
        </p:spPr>
        <p:txBody>
          <a:bodyPr>
            <a:normAutofit fontScale="92500" lnSpcReduction="10000"/>
          </a:bodyPr>
          <a:lstStyle/>
          <a:p>
            <a:r>
              <a:rPr lang="en-US" sz="2000" dirty="0"/>
              <a:t>There are five procedural aspects to arriving at a fair and objective equity split decision:</a:t>
            </a:r>
          </a:p>
          <a:p>
            <a:pPr marL="915987" indent="-457200">
              <a:buFont typeface="+mj-lt"/>
              <a:buAutoNum type="arabicPeriod"/>
            </a:pPr>
            <a:r>
              <a:rPr lang="en-US" sz="2000" dirty="0"/>
              <a:t>Take the Founder Test – you need to first make sure that everybody involved in the equity split discussion is really a founder. This is a critical step because it solves several problems associated with startup equity.</a:t>
            </a:r>
          </a:p>
          <a:p>
            <a:pPr marL="915987" indent="-457200">
              <a:buFont typeface="+mj-lt"/>
              <a:buAutoNum type="arabicPeriod"/>
            </a:pPr>
            <a:r>
              <a:rPr lang="en-US" sz="2000" dirty="0"/>
              <a:t>Decide on the equity split – with the number of true founders decided, the next step is to decide how much equity each of these true founders receives. You can use various equity split methods to arrive at this decision but remember the first rule of equity splits – fairness first. When working through the equity discussions amongst co-founders and advisors, it’s best to thing and discuss in percentages first. The number of stock shares that reflect these percentages is determined afterwards when the startup is formalized in your corporation’s legal documents.</a:t>
            </a:r>
          </a:p>
          <a:p>
            <a:pPr marL="915987" indent="-457200">
              <a:buFont typeface="+mj-lt"/>
              <a:buAutoNum type="arabicPeriod"/>
            </a:pPr>
            <a:r>
              <a:rPr lang="en-US" sz="2000" dirty="0"/>
              <a:t>Create founder vesting schedules – creating a vesting schedule for each founder puts a structure in place that solves many common startup problems, including offering incentives to make it over rough patches, managing equity if a founder leaves, or accounting for work done before the startup is formed.</a:t>
            </a:r>
          </a:p>
          <a:p>
            <a:pPr marL="915987" indent="-457200">
              <a:buFont typeface="+mj-lt"/>
              <a:buAutoNum type="arabicPeriod"/>
            </a:pPr>
            <a:r>
              <a:rPr lang="en-US" sz="2000" dirty="0"/>
              <a:t>Resolve any lingering questions – such as whether or how to trade equity for services.</a:t>
            </a:r>
          </a:p>
          <a:p>
            <a:pPr marL="915987" indent="-457200">
              <a:buFont typeface="+mj-lt"/>
              <a:buAutoNum type="arabicPeriod"/>
            </a:pPr>
            <a:r>
              <a:rPr lang="en-US" sz="2000" dirty="0"/>
              <a:t>Put it in writing – with equity split decided and vesting schedules set, the last step is to document your choices.</a:t>
            </a:r>
          </a:p>
        </p:txBody>
      </p:sp>
    </p:spTree>
    <p:extLst>
      <p:ext uri="{BB962C8B-B14F-4D97-AF65-F5344CB8AC3E}">
        <p14:creationId xmlns:p14="http://schemas.microsoft.com/office/powerpoint/2010/main" val="28227645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87314-E293-DE87-3094-7FDF25A6360A}"/>
              </a:ext>
            </a:extLst>
          </p:cNvPr>
          <p:cNvSpPr>
            <a:spLocks noGrp="1"/>
          </p:cNvSpPr>
          <p:nvPr>
            <p:ph type="title"/>
          </p:nvPr>
        </p:nvSpPr>
        <p:spPr>
          <a:xfrm>
            <a:off x="838200" y="369017"/>
            <a:ext cx="10515600" cy="685462"/>
          </a:xfrm>
        </p:spPr>
        <p:txBody>
          <a:bodyPr>
            <a:normAutofit/>
          </a:bodyPr>
          <a:lstStyle/>
          <a:p>
            <a:r>
              <a:rPr lang="en-US" sz="3200" dirty="0"/>
              <a:t>The Founder Test</a:t>
            </a:r>
          </a:p>
        </p:txBody>
      </p:sp>
      <p:sp>
        <p:nvSpPr>
          <p:cNvPr id="3" name="Content Placeholder 2">
            <a:extLst>
              <a:ext uri="{FF2B5EF4-FFF2-40B4-BE49-F238E27FC236}">
                <a16:creationId xmlns:a16="http://schemas.microsoft.com/office/drawing/2014/main" id="{8B48834E-ED2F-071B-4D30-6689823EFAF8}"/>
              </a:ext>
            </a:extLst>
          </p:cNvPr>
          <p:cNvSpPr>
            <a:spLocks noGrp="1"/>
          </p:cNvSpPr>
          <p:nvPr>
            <p:ph idx="1"/>
          </p:nvPr>
        </p:nvSpPr>
        <p:spPr>
          <a:xfrm>
            <a:off x="838200" y="1186774"/>
            <a:ext cx="10515600" cy="4990189"/>
          </a:xfrm>
        </p:spPr>
        <p:txBody>
          <a:bodyPr>
            <a:normAutofit fontScale="70000" lnSpcReduction="20000"/>
          </a:bodyPr>
          <a:lstStyle/>
          <a:p>
            <a:r>
              <a:rPr lang="en-US" sz="2000" dirty="0"/>
              <a:t>Used to objectively decide whether a person makes the cut of “founder”. Is everybody as willing and capable to do the heavy lifting required to get the startup off the ground? Avoid people that are there just to come along for the ride. Dividing equity of your startup is a serious matter, not a time to throw a bone to a friend, family member, or other connection just because they are part of your circle.</a:t>
            </a:r>
          </a:p>
          <a:p>
            <a:r>
              <a:rPr lang="en-US" sz="2000" dirty="0"/>
              <a:t>There are six key elements of the Founder Test</a:t>
            </a:r>
          </a:p>
          <a:p>
            <a:pPr marL="915987" indent="-457200">
              <a:buFont typeface="+mj-lt"/>
              <a:buAutoNum type="arabicPeriod"/>
            </a:pPr>
            <a:r>
              <a:rPr lang="en-US" sz="2000" dirty="0"/>
              <a:t>Agreement – do the other founders think you are a founder?</a:t>
            </a:r>
          </a:p>
          <a:p>
            <a:pPr marL="915987" indent="-457200">
              <a:buFont typeface="+mj-lt"/>
              <a:buAutoNum type="arabicPeriod"/>
            </a:pPr>
            <a:r>
              <a:rPr lang="en-US" sz="2000" dirty="0"/>
              <a:t>Relationship – do you have a pre-existing relationship with at least one of the other founders?</a:t>
            </a:r>
          </a:p>
          <a:p>
            <a:pPr marL="915987" indent="-457200">
              <a:buFont typeface="+mj-lt"/>
              <a:buAutoNum type="arabicPeriod"/>
            </a:pPr>
            <a:r>
              <a:rPr lang="en-US" sz="2000" dirty="0"/>
              <a:t>Part-Time / Full-Time – If you can only work on the startup part-time, do you have a plan to join it full-time soon?</a:t>
            </a:r>
          </a:p>
          <a:p>
            <a:pPr marL="915987" indent="-457200">
              <a:buFont typeface="+mj-lt"/>
              <a:buAutoNum type="arabicPeriod"/>
            </a:pPr>
            <a:r>
              <a:rPr lang="en-US" sz="2000" dirty="0"/>
              <a:t>Sacrifice – are you prepared to forego other life opportunities in favor of the goals of the startup?</a:t>
            </a:r>
          </a:p>
          <a:p>
            <a:pPr marL="915987" indent="-457200">
              <a:buFont typeface="+mj-lt"/>
              <a:buAutoNum type="arabicPeriod"/>
            </a:pPr>
            <a:r>
              <a:rPr lang="en-US" sz="2000" dirty="0"/>
              <a:t>Personal Runway – do you expect or need to be paid by the startup from the beginning?</a:t>
            </a:r>
          </a:p>
          <a:p>
            <a:pPr marL="915987" indent="-457200">
              <a:buFont typeface="+mj-lt"/>
              <a:buAutoNum type="arabicPeriod"/>
            </a:pPr>
            <a:r>
              <a:rPr lang="en-US" sz="2000" dirty="0"/>
              <a:t>Skills / Experience Fit – do the skills and experience of each founder fit with the needs of the startup – technical, business, financial, industry, market segment, </a:t>
            </a:r>
            <a:r>
              <a:rPr lang="en-US" sz="2000" err="1"/>
              <a:t>etc</a:t>
            </a:r>
            <a:r>
              <a:rPr lang="en-US" sz="2000"/>
              <a:t>…?</a:t>
            </a:r>
          </a:p>
          <a:p>
            <a:pPr marL="227013" indent="-227013"/>
            <a:r>
              <a:rPr lang="en-US" sz="2000"/>
              <a:t>There are four steps for taking and processing the results of the Founder Test:</a:t>
            </a:r>
          </a:p>
          <a:p>
            <a:pPr marL="914400" indent="-457200">
              <a:buFont typeface="+mj-lt"/>
              <a:buAutoNum type="arabicPeriod"/>
            </a:pPr>
            <a:r>
              <a:rPr lang="en-US" sz="2000"/>
              <a:t>Each potential founder should individually take the test by answer Yes, No, or Maybe to each of the six questions in the test.</a:t>
            </a:r>
          </a:p>
          <a:p>
            <a:pPr marL="914400" indent="-457200">
              <a:buFont typeface="+mj-lt"/>
              <a:buAutoNum type="arabicPeriod"/>
            </a:pPr>
            <a:r>
              <a:rPr lang="en-US" sz="2000"/>
              <a:t>Co-founders should regroup and work to move everyone’s Maybe answers to either Yes or No.</a:t>
            </a:r>
          </a:p>
          <a:p>
            <a:pPr marL="914400" indent="-457200">
              <a:buFont typeface="+mj-lt"/>
              <a:buAutoNum type="arabicPeriod"/>
            </a:pPr>
            <a:r>
              <a:rPr lang="en-US" sz="2000"/>
              <a:t>Co-founders should regroup to review and discuss all No answers.</a:t>
            </a:r>
          </a:p>
          <a:p>
            <a:pPr marL="914400" indent="-457200">
              <a:buFont typeface="+mj-lt"/>
              <a:buAutoNum type="arabicPeriod"/>
            </a:pPr>
            <a:r>
              <a:rPr lang="en-US" sz="2000"/>
              <a:t>In the case where a person in deemed not have founder credentials, have the hard discussion now instead of kicking that can down the road. For an on-the-bubble founder, if a steady paycheck is keeping a potential founder from being able to commit, that preson can join the startup effort as an early employee (with stock options perhaps) once the company has the cash to pay employee salaries.</a:t>
            </a:r>
            <a:endParaRPr lang="en-US" sz="2000" dirty="0"/>
          </a:p>
        </p:txBody>
      </p:sp>
    </p:spTree>
    <p:extLst>
      <p:ext uri="{BB962C8B-B14F-4D97-AF65-F5344CB8AC3E}">
        <p14:creationId xmlns:p14="http://schemas.microsoft.com/office/powerpoint/2010/main" val="75866693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87314-E293-DE87-3094-7FDF25A6360A}"/>
              </a:ext>
            </a:extLst>
          </p:cNvPr>
          <p:cNvSpPr>
            <a:spLocks noGrp="1"/>
          </p:cNvSpPr>
          <p:nvPr>
            <p:ph type="title"/>
          </p:nvPr>
        </p:nvSpPr>
        <p:spPr>
          <a:xfrm>
            <a:off x="838200" y="369017"/>
            <a:ext cx="10515600" cy="685462"/>
          </a:xfrm>
        </p:spPr>
        <p:txBody>
          <a:bodyPr>
            <a:normAutofit/>
          </a:bodyPr>
          <a:lstStyle/>
          <a:p>
            <a:r>
              <a:rPr lang="en-US" sz="3200"/>
              <a:t>Equity Split Methods</a:t>
            </a:r>
            <a:endParaRPr lang="en-US" sz="3200" dirty="0"/>
          </a:p>
        </p:txBody>
      </p:sp>
      <p:sp>
        <p:nvSpPr>
          <p:cNvPr id="3" name="Content Placeholder 2">
            <a:extLst>
              <a:ext uri="{FF2B5EF4-FFF2-40B4-BE49-F238E27FC236}">
                <a16:creationId xmlns:a16="http://schemas.microsoft.com/office/drawing/2014/main" id="{8B48834E-ED2F-071B-4D30-6689823EFAF8}"/>
              </a:ext>
            </a:extLst>
          </p:cNvPr>
          <p:cNvSpPr>
            <a:spLocks noGrp="1"/>
          </p:cNvSpPr>
          <p:nvPr>
            <p:ph idx="1"/>
          </p:nvPr>
        </p:nvSpPr>
        <p:spPr>
          <a:xfrm>
            <a:off x="838200" y="1186774"/>
            <a:ext cx="10515600" cy="4990189"/>
          </a:xfrm>
        </p:spPr>
        <p:txBody>
          <a:bodyPr>
            <a:normAutofit fontScale="92500" lnSpcReduction="10000"/>
          </a:bodyPr>
          <a:lstStyle/>
          <a:p>
            <a:r>
              <a:rPr lang="en-US" sz="2000"/>
              <a:t>Circumstances for equal equity split include:</a:t>
            </a:r>
            <a:endParaRPr lang="en-US" sz="2000" dirty="0"/>
          </a:p>
          <a:p>
            <a:pPr marL="915987" indent="-457200">
              <a:buFont typeface="Wingdings" panose="05000000000000000000" pitchFamily="2" charset="2"/>
              <a:buChar char="ü"/>
            </a:pPr>
            <a:r>
              <a:rPr lang="en-US" sz="2000"/>
              <a:t>Some people argue against equal splits be they claim that founder skill sets are almost never equal; therefore, you should no split equity equally. </a:t>
            </a:r>
            <a:r>
              <a:rPr lang="en-US" sz="2000" b="1"/>
              <a:t>In reality, only very significant differences in skill sets will move the success needle</a:t>
            </a:r>
            <a:r>
              <a:rPr lang="en-US" sz="2000"/>
              <a:t>. In most cases, the skill sets and experience of co-founders will be different, but adjusting equity split based on minor differences in skills sets the stage for conflict among co-founders.</a:t>
            </a:r>
          </a:p>
          <a:p>
            <a:pPr marL="915987" indent="-457200">
              <a:buFont typeface="Wingdings" panose="05000000000000000000" pitchFamily="2" charset="2"/>
              <a:buChar char="ü"/>
            </a:pPr>
            <a:r>
              <a:rPr lang="en-US" sz="2000"/>
              <a:t>A trustworth, low-conflict relationship among founders is more important than a “super optimized” initial ownership structure.</a:t>
            </a:r>
          </a:p>
          <a:p>
            <a:pPr marL="915987" indent="-457200">
              <a:buFont typeface="Wingdings" panose="05000000000000000000" pitchFamily="2" charset="2"/>
              <a:buChar char="ü"/>
            </a:pPr>
            <a:r>
              <a:rPr lang="en-US" sz="2000"/>
              <a:t>In situations where all founders are inexperienced, equal split most often makes sense. Each founder takes on tasks and challenges in his or her area of expertise – technical, business, design, and so on (find skill set patterns by industry) – knocking tasks of the to-do list with the goal of ultimately releasing the startup’s product to the world.</a:t>
            </a:r>
          </a:p>
          <a:p>
            <a:pPr marL="915987" indent="-457200">
              <a:buFont typeface="Wingdings" panose="05000000000000000000" pitchFamily="2" charset="2"/>
              <a:buChar char="ü"/>
            </a:pPr>
            <a:r>
              <a:rPr lang="en-US" sz="2000"/>
              <a:t>No single founder is likely to dramatically increase the changes of success of the new venture more than the other founders. If nobody on the founding team has exceptional skills and experience that will accelerate the startup or bring in paying customers, then an equal equity split is a good solution.</a:t>
            </a:r>
          </a:p>
          <a:p>
            <a:pPr marL="915987" indent="-457200">
              <a:buFont typeface="Wingdings" panose="05000000000000000000" pitchFamily="2" charset="2"/>
              <a:buChar char="ü"/>
            </a:pPr>
            <a:r>
              <a:rPr lang="en-US" sz="2000"/>
              <a:t>If you are unsure about an equal equity split, use the Equity Split Scorecard to dig deeper into the skills and experience of each founder.</a:t>
            </a:r>
            <a:endParaRPr lang="en-US" sz="2000" dirty="0"/>
          </a:p>
        </p:txBody>
      </p:sp>
    </p:spTree>
    <p:extLst>
      <p:ext uri="{BB962C8B-B14F-4D97-AF65-F5344CB8AC3E}">
        <p14:creationId xmlns:p14="http://schemas.microsoft.com/office/powerpoint/2010/main" val="162479474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87314-E293-DE87-3094-7FDF25A6360A}"/>
              </a:ext>
            </a:extLst>
          </p:cNvPr>
          <p:cNvSpPr>
            <a:spLocks noGrp="1"/>
          </p:cNvSpPr>
          <p:nvPr>
            <p:ph type="title"/>
          </p:nvPr>
        </p:nvSpPr>
        <p:spPr>
          <a:xfrm>
            <a:off x="838200" y="369017"/>
            <a:ext cx="10515600" cy="685462"/>
          </a:xfrm>
        </p:spPr>
        <p:txBody>
          <a:bodyPr>
            <a:normAutofit/>
          </a:bodyPr>
          <a:lstStyle/>
          <a:p>
            <a:r>
              <a:rPr lang="en-US" sz="3200" dirty="0"/>
              <a:t>Equity Split Scorecard to Determine Unequal Splits (Part 1)</a:t>
            </a:r>
          </a:p>
        </p:txBody>
      </p:sp>
      <p:sp>
        <p:nvSpPr>
          <p:cNvPr id="3" name="Content Placeholder 2">
            <a:extLst>
              <a:ext uri="{FF2B5EF4-FFF2-40B4-BE49-F238E27FC236}">
                <a16:creationId xmlns:a16="http://schemas.microsoft.com/office/drawing/2014/main" id="{8B48834E-ED2F-071B-4D30-6689823EFAF8}"/>
              </a:ext>
            </a:extLst>
          </p:cNvPr>
          <p:cNvSpPr>
            <a:spLocks noGrp="1"/>
          </p:cNvSpPr>
          <p:nvPr>
            <p:ph idx="1"/>
          </p:nvPr>
        </p:nvSpPr>
        <p:spPr>
          <a:xfrm>
            <a:off x="838200" y="1186774"/>
            <a:ext cx="10515600" cy="4990189"/>
          </a:xfrm>
        </p:spPr>
        <p:txBody>
          <a:bodyPr>
            <a:normAutofit fontScale="70000" lnSpcReduction="20000"/>
          </a:bodyPr>
          <a:lstStyle/>
          <a:p>
            <a:r>
              <a:rPr lang="en-US" sz="2000" dirty="0"/>
              <a:t>A founder with exceptional expertise in area, such as fundraising or previous exits, can substantially reduce the risk in a startup. In situations where co-founders have drastically different levels of skill, expertise, and experience, using an objective tool such as the Equity Split Scorecard can help adjust the equity split in an equitable way.</a:t>
            </a:r>
          </a:p>
          <a:p>
            <a:r>
              <a:rPr lang="en-US" sz="2000" dirty="0"/>
              <a:t>Note that amongst the nine primary factors, the ESS does not account for common equity allocation questions such as:</a:t>
            </a:r>
          </a:p>
          <a:p>
            <a:pPr marL="914400" indent="-400050">
              <a:buFont typeface="Calibri" panose="020F0502020204030204" pitchFamily="34" charset="0"/>
              <a:buChar char="×"/>
            </a:pPr>
            <a:r>
              <a:rPr lang="en-US" sz="2000" dirty="0"/>
              <a:t>Whose idea is it?</a:t>
            </a:r>
          </a:p>
          <a:p>
            <a:pPr marL="914400" indent="-400050">
              <a:buFont typeface="Calibri" panose="020F0502020204030204" pitchFamily="34" charset="0"/>
              <a:buChar char="×"/>
            </a:pPr>
            <a:r>
              <a:rPr lang="en-US" sz="2000" dirty="0"/>
              <a:t>Who is bringing money into the startup?</a:t>
            </a:r>
          </a:p>
          <a:p>
            <a:pPr marL="914400" indent="-400050">
              <a:buFont typeface="Calibri" panose="020F0502020204030204" pitchFamily="34" charset="0"/>
              <a:buChar char="×"/>
            </a:pPr>
            <a:r>
              <a:rPr lang="en-US" sz="2000" dirty="0"/>
              <a:t>Does any work completed prior to the startup need to be taken into account?</a:t>
            </a:r>
          </a:p>
          <a:p>
            <a:pPr marL="230188" indent="-230188"/>
            <a:r>
              <a:rPr lang="en-US" sz="2000" dirty="0"/>
              <a:t>The nine startup success factors central to the ESS are (steps 1 – 4):</a:t>
            </a:r>
          </a:p>
          <a:p>
            <a:pPr marL="915987" indent="-457200">
              <a:buFont typeface="+mj-lt"/>
              <a:buAutoNum type="arabicPeriod"/>
            </a:pPr>
            <a:r>
              <a:rPr lang="en-US" sz="2000" dirty="0"/>
              <a:t>Startup leadership experience – building out a startup team; recruiting and working with a BOD; recruiting notable BOD members; developing a go to market strategy; developing a business model and supporting metrics; handling the legal aspects of startup formation; scaling a team and establishing employee compensation plans</a:t>
            </a:r>
          </a:p>
          <a:p>
            <a:pPr marL="915987" indent="-457200">
              <a:buFont typeface="+mj-lt"/>
              <a:buAutoNum type="arabicPeriod"/>
            </a:pPr>
            <a:r>
              <a:rPr lang="en-US" sz="2000" dirty="0"/>
              <a:t>Previous exit experience – a founder with exit experience is likely to have the skills needed to help the new venture reach critical milestones such as securing funding, landing early customers, and founding a solid advisory board. Contributions include finding and engaging with potential acquisition partners; understanding the nuance of asset-based versus equity-based acquisitions; managing team transitions and employee retention issues; hiring and working with M&amp;A consultants; following and understanding the legal processes related to acquisitions</a:t>
            </a:r>
          </a:p>
          <a:p>
            <a:pPr marL="915987" indent="-457200">
              <a:buFont typeface="+mj-lt"/>
              <a:buAutoNum type="arabicPeriod"/>
            </a:pPr>
            <a:r>
              <a:rPr lang="en-US" sz="2000" dirty="0"/>
              <a:t>Domain expertise – know industry specific information, such as who the key players are; what weaknesses exist in current competitive offerings; how technical implementation works; what opportunities to improve or reshape the offerings in the industry are available; industry and market interconnections and inner workings; trends and influencing forces shaping the market; regulatory, environmental, and political influences; knowledge of both the historical technology and new advances in the industry</a:t>
            </a:r>
          </a:p>
          <a:p>
            <a:pPr marL="915987" indent="-457200">
              <a:buFont typeface="+mj-lt"/>
              <a:buAutoNum type="arabicPeriod"/>
            </a:pPr>
            <a:r>
              <a:rPr lang="en-US" sz="2000" dirty="0"/>
              <a:t>Technical expertise – coding; working with cloud services; database schema development; hardware engineering; industry design; hiring technical teams, scaling, and management; minimum viable product (MVP) development, testing, and enhancement; UI/UX expertise; command of technical trends and industry players; product development tools and methodology</a:t>
            </a:r>
          </a:p>
        </p:txBody>
      </p:sp>
    </p:spTree>
    <p:extLst>
      <p:ext uri="{BB962C8B-B14F-4D97-AF65-F5344CB8AC3E}">
        <p14:creationId xmlns:p14="http://schemas.microsoft.com/office/powerpoint/2010/main" val="369171740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87314-E293-DE87-3094-7FDF25A6360A}"/>
              </a:ext>
            </a:extLst>
          </p:cNvPr>
          <p:cNvSpPr>
            <a:spLocks noGrp="1"/>
          </p:cNvSpPr>
          <p:nvPr>
            <p:ph type="title"/>
          </p:nvPr>
        </p:nvSpPr>
        <p:spPr>
          <a:xfrm>
            <a:off x="838200" y="369017"/>
            <a:ext cx="10515600" cy="685462"/>
          </a:xfrm>
        </p:spPr>
        <p:txBody>
          <a:bodyPr>
            <a:normAutofit/>
          </a:bodyPr>
          <a:lstStyle/>
          <a:p>
            <a:r>
              <a:rPr lang="en-US" sz="3200" dirty="0"/>
              <a:t>Equity Split Scorecard to Determine Unequal Splits (Part 2)</a:t>
            </a:r>
          </a:p>
        </p:txBody>
      </p:sp>
      <p:sp>
        <p:nvSpPr>
          <p:cNvPr id="3" name="Content Placeholder 2">
            <a:extLst>
              <a:ext uri="{FF2B5EF4-FFF2-40B4-BE49-F238E27FC236}">
                <a16:creationId xmlns:a16="http://schemas.microsoft.com/office/drawing/2014/main" id="{8B48834E-ED2F-071B-4D30-6689823EFAF8}"/>
              </a:ext>
            </a:extLst>
          </p:cNvPr>
          <p:cNvSpPr>
            <a:spLocks noGrp="1"/>
          </p:cNvSpPr>
          <p:nvPr>
            <p:ph idx="1"/>
          </p:nvPr>
        </p:nvSpPr>
        <p:spPr>
          <a:xfrm>
            <a:off x="838200" y="1186774"/>
            <a:ext cx="10515600" cy="4990189"/>
          </a:xfrm>
        </p:spPr>
        <p:txBody>
          <a:bodyPr>
            <a:normAutofit fontScale="70000" lnSpcReduction="20000"/>
          </a:bodyPr>
          <a:lstStyle/>
          <a:p>
            <a:pPr marL="230188" indent="-230188"/>
            <a:r>
              <a:rPr lang="en-US" sz="2000" dirty="0"/>
              <a:t>The nine startup success factors central to the ESS are (steps 4 – 9):</a:t>
            </a:r>
          </a:p>
          <a:p>
            <a:pPr marL="915987" indent="-457200">
              <a:buFont typeface="+mj-lt"/>
              <a:buAutoNum type="arabicPeriod" startAt="4"/>
            </a:pPr>
            <a:r>
              <a:rPr lang="en-US" sz="2000" dirty="0"/>
              <a:t>Financial expertise – accounting; building financial models and revenue / cash flow projections; key decisions and their impact on the balance sheet; deep understanding of core financial statements; managing cap tables; banking and lending relationships; startup tax rules and regulations; implementing accounting and controlling checks and balances</a:t>
            </a:r>
          </a:p>
          <a:p>
            <a:pPr marL="915987" indent="-457200">
              <a:buFont typeface="+mj-lt"/>
              <a:buAutoNum type="arabicPeriod" startAt="4"/>
            </a:pPr>
            <a:r>
              <a:rPr lang="en-US" sz="2000" dirty="0"/>
              <a:t>Customer development expertise – the cornerstone of every successful startup is providing elegant solutions to very well-defined customer segments. Arranging customer meetings with detailed interviews and product fit discussions; knowing how customers use competing products including likes and dislikes; identifying how your customers want to interact with you and your team and your product; collaborating with customer teams to refine or reject your product or solution; iterating MVP development cycles, driven by customer feedback; defining go or no-go decision milestones</a:t>
            </a:r>
          </a:p>
          <a:p>
            <a:pPr marL="915987" indent="-457200">
              <a:buFont typeface="+mj-lt"/>
              <a:buAutoNum type="arabicPeriod" startAt="4"/>
            </a:pPr>
            <a:r>
              <a:rPr lang="en-US" sz="2000" dirty="0"/>
              <a:t>Sales expertise – dig into the heart of a startup and you’ll find a sustained and predictable sales process. Sales channels direct to end-users through online engagement flow or selling to other businesses.  Clear views of sales cycle; developing and managing sales pipelines; building and financing a sales team; establishing early adopter agreements; identifying and nurturing customer champions that will give testimonials and recommendations; articulating the sales landscape – end customers, technical buyers, economic buyers, and so on; identifying and understanding competitors, including strengths, weaknesses, and key leadership</a:t>
            </a:r>
          </a:p>
          <a:p>
            <a:pPr marL="915987" indent="-457200">
              <a:buFont typeface="+mj-lt"/>
              <a:buAutoNum type="arabicPeriod" startAt="4"/>
            </a:pPr>
            <a:r>
              <a:rPr lang="en-US" sz="2000" dirty="0"/>
              <a:t>Marketing expertise – creating a message about your company and products and conveying to your ideal customers, the media, and other stakeholders. Develop a story around the startup and its products, and create awareness, curiosity, understanding, and ultimately, action by a prospective customer who digs deeper into your solution. Develop and test marketing campaigns; build repeatable marketing processes with associated metrics; maximize social media marketing opportunities; develop and manage a marketing calendar; build marketing tools for the sales team; create and maintain a world class PR presence</a:t>
            </a:r>
          </a:p>
          <a:p>
            <a:pPr marL="915987" indent="-457200">
              <a:buFont typeface="+mj-lt"/>
              <a:buAutoNum type="arabicPeriod" startAt="4"/>
            </a:pPr>
            <a:r>
              <a:rPr lang="en-US" sz="2000" dirty="0"/>
              <a:t>Fundraising expertise – raise money to fund the startup’s growth. Know what angel and VC investors want and how the equity fundraising process works. If you’re building a high-growth startup that requires large cash injections to reach key milestones, a founder who has successfully raised equity is invaluable. Know what stage your startup must be at to attract equity investors; state and federal securities regulations related to early-stage investing; investor courting, pitching, and due diligence; equity deal structures – straight equity, convertible debt, equity crowdfunding, cap table development and management, funding roadmap development with funding needs and uses; startup valuation methods and implications; financial and equity impact of investor term sheet deal points.</a:t>
            </a:r>
          </a:p>
        </p:txBody>
      </p:sp>
    </p:spTree>
    <p:extLst>
      <p:ext uri="{BB962C8B-B14F-4D97-AF65-F5344CB8AC3E}">
        <p14:creationId xmlns:p14="http://schemas.microsoft.com/office/powerpoint/2010/main" val="70975142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87314-E293-DE87-3094-7FDF25A6360A}"/>
              </a:ext>
            </a:extLst>
          </p:cNvPr>
          <p:cNvSpPr>
            <a:spLocks noGrp="1"/>
          </p:cNvSpPr>
          <p:nvPr>
            <p:ph type="title"/>
          </p:nvPr>
        </p:nvSpPr>
        <p:spPr>
          <a:xfrm>
            <a:off x="838200" y="369017"/>
            <a:ext cx="10515600" cy="685462"/>
          </a:xfrm>
        </p:spPr>
        <p:txBody>
          <a:bodyPr>
            <a:normAutofit/>
          </a:bodyPr>
          <a:lstStyle/>
          <a:p>
            <a:r>
              <a:rPr lang="en-US" sz="3200" dirty="0"/>
              <a:t>The Power of Vesting</a:t>
            </a:r>
          </a:p>
        </p:txBody>
      </p:sp>
      <p:sp>
        <p:nvSpPr>
          <p:cNvPr id="3" name="Content Placeholder 2">
            <a:extLst>
              <a:ext uri="{FF2B5EF4-FFF2-40B4-BE49-F238E27FC236}">
                <a16:creationId xmlns:a16="http://schemas.microsoft.com/office/drawing/2014/main" id="{8B48834E-ED2F-071B-4D30-6689823EFAF8}"/>
              </a:ext>
            </a:extLst>
          </p:cNvPr>
          <p:cNvSpPr>
            <a:spLocks noGrp="1"/>
          </p:cNvSpPr>
          <p:nvPr>
            <p:ph idx="1"/>
          </p:nvPr>
        </p:nvSpPr>
        <p:spPr>
          <a:xfrm>
            <a:off x="838200" y="1186774"/>
            <a:ext cx="10515600" cy="4990189"/>
          </a:xfrm>
        </p:spPr>
        <p:txBody>
          <a:bodyPr>
            <a:normAutofit fontScale="55000" lnSpcReduction="20000"/>
          </a:bodyPr>
          <a:lstStyle/>
          <a:p>
            <a:pPr marL="230188" indent="-230188"/>
            <a:r>
              <a:rPr lang="en-US" sz="2000" dirty="0"/>
              <a:t>Vesting solves some key issues:</a:t>
            </a:r>
          </a:p>
          <a:p>
            <a:pPr marL="915987" indent="-457200">
              <a:buFont typeface="Wingdings" panose="05000000000000000000" pitchFamily="2" charset="2"/>
              <a:buChar char="ü"/>
            </a:pPr>
            <a:r>
              <a:rPr lang="en-US" sz="2000" dirty="0"/>
              <a:t>Founder leaving – vesting offers a framework to minimize the equity impact of a founder leaving. If a founder leaves, any unvested equity reverts to the company for use in recruiting replacement talent.</a:t>
            </a:r>
          </a:p>
          <a:p>
            <a:pPr marL="915987" indent="-457200">
              <a:buFont typeface="Wingdings" panose="05000000000000000000" pitchFamily="2" charset="2"/>
              <a:buChar char="ü"/>
            </a:pPr>
            <a:r>
              <a:rPr lang="en-US" sz="2000" dirty="0"/>
              <a:t>Part-time founder – vesting provides a mechanism for part-time founders to earn equity over time as they complete their portion of the startup’s tasks.</a:t>
            </a:r>
          </a:p>
          <a:p>
            <a:pPr marL="915987" indent="-457200">
              <a:buFont typeface="Wingdings" panose="05000000000000000000" pitchFamily="2" charset="2"/>
              <a:buChar char="ü"/>
            </a:pPr>
            <a:r>
              <a:rPr lang="en-US" sz="2000" dirty="0"/>
              <a:t>Founder not performing well – vesting offers a mechanism to reduce the equity impact of a poorly performing founder.</a:t>
            </a:r>
          </a:p>
          <a:p>
            <a:pPr marL="915987" indent="-457200">
              <a:buFont typeface="Wingdings" panose="05000000000000000000" pitchFamily="2" charset="2"/>
              <a:buChar char="ü"/>
            </a:pPr>
            <a:r>
              <a:rPr lang="en-US" sz="2000" dirty="0"/>
              <a:t>Personal situation such as illness, divorce, or death of someone close.</a:t>
            </a:r>
          </a:p>
          <a:p>
            <a:pPr marL="230188" indent="-230188"/>
            <a:r>
              <a:rPr lang="en-US" sz="2000" dirty="0"/>
              <a:t>Review common terms regarding vesting:</a:t>
            </a:r>
          </a:p>
          <a:p>
            <a:pPr marL="915987" indent="-457200">
              <a:buFont typeface="Wingdings" panose="05000000000000000000" pitchFamily="2" charset="2"/>
              <a:buChar char="q"/>
            </a:pPr>
            <a:r>
              <a:rPr lang="en-US" sz="2000" dirty="0"/>
              <a:t>Time-based vesting – vesting is tied to the calendar. This is the most common vesting structure.</a:t>
            </a:r>
          </a:p>
          <a:p>
            <a:pPr marL="915987" indent="-457200">
              <a:buFont typeface="Wingdings" panose="05000000000000000000" pitchFamily="2" charset="2"/>
              <a:buChar char="q"/>
            </a:pPr>
            <a:r>
              <a:rPr lang="en-US" sz="2000" dirty="0"/>
              <a:t>Milestone-based vesting – time passing does not guarantee that founders show up, charge ahead, and get things done. Milestone based vesting accounts for work done, not time that has passed. Founders each some of their equity by checking tasks off the to-do list. This form of vesting ensures laser focus on getting a working version of the product or service in front of paying customers. This schedule is best when you have a part-time founder.</a:t>
            </a:r>
          </a:p>
          <a:p>
            <a:pPr marL="1371600" indent="-457200">
              <a:buFont typeface="Wingdings" panose="05000000000000000000" pitchFamily="2" charset="2"/>
              <a:buChar char="ü"/>
            </a:pPr>
            <a:r>
              <a:rPr lang="en-US" sz="2000" dirty="0"/>
              <a:t>Milestones can be individual or collective. With collective milestones, all founders vest a certain amount of equity when the startup as a whole achieves an important milestone. Milestones can include: launching a low-fidelity MVP; launching a high fidelity MVP; closing a critical industry partnership deal; reaching a revenue target; closing on a funding goal; signing 100, 500, or 1K users; completing a regional product rollout; fully documenting the startup’s operating procedures; coding an MVP; raising investment capital; designing and launching the website; executing marketing tasks; developing a new product; completing a measurable and repeatable market campaign; establishing the core metrics for the business</a:t>
            </a:r>
          </a:p>
          <a:p>
            <a:pPr marL="915987" indent="-457200">
              <a:buFont typeface="Wingdings" panose="05000000000000000000" pitchFamily="2" charset="2"/>
              <a:buChar char="q"/>
            </a:pPr>
            <a:r>
              <a:rPr lang="en-US" sz="2000" dirty="0"/>
              <a:t>Vesting acceleration based off of single trigger (acceleration on change of control). The founder’s equity ownership accelerates to 100% in the case where the startup is acquired. Acceleration based on double trigger where two events happen. The first is the startup is acquired and second the founders role materially changes post acquisition.</a:t>
            </a:r>
          </a:p>
          <a:p>
            <a:pPr marL="915987" indent="-457200">
              <a:buFont typeface="Wingdings" panose="05000000000000000000" pitchFamily="2" charset="2"/>
              <a:buChar char="q"/>
            </a:pPr>
            <a:r>
              <a:rPr lang="en-US" sz="2000" dirty="0"/>
              <a:t>Cliff – the waiting period before a founder gets any equity vested. The most common cliff is you get your first 25% equity only after completing the first year.</a:t>
            </a:r>
          </a:p>
          <a:p>
            <a:pPr marL="230188" indent="-230188"/>
            <a:r>
              <a:rPr lang="en-US" sz="2000" dirty="0"/>
              <a:t>Unequal vesting schedules – vesting schedules for each founder do not have to equal. For example, if one of the founders has completed significant work before the other founders joined, 25% of the lead founder shares would vest immediately, while the other founders would still wait out the one year cliff to get their respective 25%.</a:t>
            </a:r>
          </a:p>
          <a:p>
            <a:pPr marL="230188" indent="-230188"/>
            <a:r>
              <a:rPr lang="en-US" sz="2000" dirty="0"/>
              <a:t>Note that you can combine time-based and milestone-based vesting.</a:t>
            </a:r>
          </a:p>
          <a:p>
            <a:pPr marL="230188" indent="-230188"/>
            <a:r>
              <a:rPr lang="en-US" sz="2000" dirty="0"/>
              <a:t>Documentation and regular and/or event based founder meetings are essential to maintaining and update vesting schedules and milestone completion. Make sure that the wording of milestones is clearly defined to reduce the ambiguity of whether the milestone </a:t>
            </a:r>
            <a:r>
              <a:rPr lang="en-US" sz="2000"/>
              <a:t>is checked off or not.</a:t>
            </a:r>
            <a:endParaRPr lang="en-US" sz="2000" dirty="0"/>
          </a:p>
        </p:txBody>
      </p:sp>
    </p:spTree>
    <p:extLst>
      <p:ext uri="{BB962C8B-B14F-4D97-AF65-F5344CB8AC3E}">
        <p14:creationId xmlns:p14="http://schemas.microsoft.com/office/powerpoint/2010/main" val="370518414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87314-E293-DE87-3094-7FDF25A6360A}"/>
              </a:ext>
            </a:extLst>
          </p:cNvPr>
          <p:cNvSpPr>
            <a:spLocks noGrp="1"/>
          </p:cNvSpPr>
          <p:nvPr>
            <p:ph type="title"/>
          </p:nvPr>
        </p:nvSpPr>
        <p:spPr>
          <a:xfrm>
            <a:off x="838200" y="369017"/>
            <a:ext cx="10515600" cy="685462"/>
          </a:xfrm>
        </p:spPr>
        <p:txBody>
          <a:bodyPr>
            <a:normAutofit/>
          </a:bodyPr>
          <a:lstStyle/>
          <a:p>
            <a:r>
              <a:rPr lang="en-US" sz="3200" dirty="0"/>
              <a:t>Issues and Resolutions (Part 1)</a:t>
            </a:r>
          </a:p>
        </p:txBody>
      </p:sp>
      <p:sp>
        <p:nvSpPr>
          <p:cNvPr id="3" name="Content Placeholder 2">
            <a:extLst>
              <a:ext uri="{FF2B5EF4-FFF2-40B4-BE49-F238E27FC236}">
                <a16:creationId xmlns:a16="http://schemas.microsoft.com/office/drawing/2014/main" id="{8B48834E-ED2F-071B-4D30-6689823EFAF8}"/>
              </a:ext>
            </a:extLst>
          </p:cNvPr>
          <p:cNvSpPr>
            <a:spLocks noGrp="1"/>
          </p:cNvSpPr>
          <p:nvPr>
            <p:ph idx="1"/>
          </p:nvPr>
        </p:nvSpPr>
        <p:spPr>
          <a:xfrm>
            <a:off x="838200" y="1186774"/>
            <a:ext cx="10515600" cy="4990189"/>
          </a:xfrm>
        </p:spPr>
        <p:txBody>
          <a:bodyPr>
            <a:normAutofit fontScale="77500" lnSpcReduction="20000"/>
          </a:bodyPr>
          <a:lstStyle/>
          <a:p>
            <a:pPr marL="230188" indent="-230188"/>
            <a:r>
              <a:rPr lang="en-US" sz="2000" dirty="0"/>
              <a:t>The Big Idea</a:t>
            </a:r>
          </a:p>
          <a:p>
            <a:pPr marL="914400" indent="-457200">
              <a:buFont typeface="Wingdings" panose="05000000000000000000" pitchFamily="2" charset="2"/>
              <a:buChar char="v"/>
            </a:pPr>
            <a:r>
              <a:rPr lang="en-US" sz="2000" dirty="0"/>
              <a:t>I came up with the idea and told my co-founders about it. We collectively decided to start the new venture, but shouldn’t I get more equity because it was my idea?</a:t>
            </a:r>
          </a:p>
          <a:p>
            <a:pPr marL="1371600">
              <a:buFont typeface="Wingdings" panose="05000000000000000000" pitchFamily="2" charset="2"/>
              <a:buChar char="ü"/>
            </a:pPr>
            <a:r>
              <a:rPr lang="en-US" sz="2000" dirty="0"/>
              <a:t>Simply, NO. Most experienced entrepreneurs will argue that ideas have little or no value. The value in a startup is created by validating the idea in the marketplace – completing tasks on the to-do list, building the product, selling it to customers that truly care about your solution to their problem. Tossing the “idea buy” a few extra percentage points might seem like a non-issue in terms of overall ownership, but it rewards the wrong thing.</a:t>
            </a:r>
          </a:p>
          <a:p>
            <a:pPr marL="1371600">
              <a:buFont typeface="Wingdings" panose="05000000000000000000" pitchFamily="2" charset="2"/>
              <a:buChar char="ü"/>
            </a:pPr>
            <a:r>
              <a:rPr lang="en-US" sz="2000" dirty="0"/>
              <a:t>If the founder with “the idea” also has exceptional domain expertise (significant insider knowledge, lots of customer contacts, connections with other players that can lead to great business partnership opportunities) you can use the Equity Split Scorecard to make an deeper and more objective equity split decision.</a:t>
            </a:r>
          </a:p>
          <a:p>
            <a:pPr marL="230188" indent="-230188"/>
            <a:r>
              <a:rPr lang="en-US" sz="2000" dirty="0"/>
              <a:t>The Founder-Investor</a:t>
            </a:r>
          </a:p>
          <a:p>
            <a:pPr marL="914400" indent="-457200">
              <a:buFont typeface="Wingdings" panose="05000000000000000000" pitchFamily="2" charset="2"/>
              <a:buChar char="v"/>
            </a:pPr>
            <a:r>
              <a:rPr lang="en-US" sz="2000" dirty="0"/>
              <a:t>One founder can put a large sum of cash into the startup to get the startup off to a great start. Shouldn’t this founder be entitled to more of the founder equity pie?</a:t>
            </a:r>
          </a:p>
          <a:p>
            <a:pPr marL="1371600">
              <a:buFont typeface="Wingdings" panose="05000000000000000000" pitchFamily="2" charset="2"/>
              <a:buChar char="ü"/>
            </a:pPr>
            <a:r>
              <a:rPr lang="en-US" sz="2000" dirty="0"/>
              <a:t>First, make sure you really need the additional funds. Many founders choose to create a bootstrap fund that enables the founders to delay the need for bigger funding from the founders themselves or from other investors. The bootstrap fund may not necessitate taking the big capital from the donating founder. If the money injection from the founder is useful then…</a:t>
            </a:r>
          </a:p>
          <a:p>
            <a:pPr marL="1371600">
              <a:buFont typeface="Wingdings" panose="05000000000000000000" pitchFamily="2" charset="2"/>
              <a:buChar char="ü"/>
            </a:pPr>
            <a:r>
              <a:rPr lang="en-US" sz="2000" dirty="0"/>
              <a:t>Treat the founder money like an outside investment round. Make the equity split decision first, then choose an investment structure for the founder’s big money injection. At this point the founder is both a founder and an investor (founder-investor). A few possible structures to apply to the founder-investor’s cash include convertible debt, straight equity (common or preferred), or a simple loan.</a:t>
            </a:r>
          </a:p>
          <a:p>
            <a:pPr marL="1371600">
              <a:buFont typeface="Wingdings" panose="05000000000000000000" pitchFamily="2" charset="2"/>
              <a:buChar char="ü"/>
            </a:pPr>
            <a:endParaRPr lang="en-US" sz="2000" dirty="0"/>
          </a:p>
        </p:txBody>
      </p:sp>
    </p:spTree>
    <p:extLst>
      <p:ext uri="{BB962C8B-B14F-4D97-AF65-F5344CB8AC3E}">
        <p14:creationId xmlns:p14="http://schemas.microsoft.com/office/powerpoint/2010/main" val="137056171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87314-E293-DE87-3094-7FDF25A6360A}"/>
              </a:ext>
            </a:extLst>
          </p:cNvPr>
          <p:cNvSpPr>
            <a:spLocks noGrp="1"/>
          </p:cNvSpPr>
          <p:nvPr>
            <p:ph type="title"/>
          </p:nvPr>
        </p:nvSpPr>
        <p:spPr>
          <a:xfrm>
            <a:off x="838200" y="369017"/>
            <a:ext cx="10515600" cy="685462"/>
          </a:xfrm>
        </p:spPr>
        <p:txBody>
          <a:bodyPr>
            <a:normAutofit/>
          </a:bodyPr>
          <a:lstStyle/>
          <a:p>
            <a:r>
              <a:rPr lang="en-US" sz="3200" dirty="0"/>
              <a:t>Issues and Resolutions (Part 2)</a:t>
            </a:r>
          </a:p>
        </p:txBody>
      </p:sp>
      <p:sp>
        <p:nvSpPr>
          <p:cNvPr id="3" name="Content Placeholder 2">
            <a:extLst>
              <a:ext uri="{FF2B5EF4-FFF2-40B4-BE49-F238E27FC236}">
                <a16:creationId xmlns:a16="http://schemas.microsoft.com/office/drawing/2014/main" id="{8B48834E-ED2F-071B-4D30-6689823EFAF8}"/>
              </a:ext>
            </a:extLst>
          </p:cNvPr>
          <p:cNvSpPr>
            <a:spLocks noGrp="1"/>
          </p:cNvSpPr>
          <p:nvPr>
            <p:ph idx="1"/>
          </p:nvPr>
        </p:nvSpPr>
        <p:spPr>
          <a:xfrm>
            <a:off x="838200" y="1186775"/>
            <a:ext cx="10515600" cy="4360586"/>
          </a:xfrm>
        </p:spPr>
        <p:txBody>
          <a:bodyPr>
            <a:normAutofit fontScale="55000" lnSpcReduction="20000"/>
          </a:bodyPr>
          <a:lstStyle/>
          <a:p>
            <a:pPr marL="230188" indent="-230188"/>
            <a:r>
              <a:rPr lang="en-US" sz="2000" dirty="0"/>
              <a:t>Equity for Code or Other Services</a:t>
            </a:r>
          </a:p>
          <a:p>
            <a:pPr marL="914400" indent="-457200">
              <a:buFont typeface="Wingdings" panose="05000000000000000000" pitchFamily="2" charset="2"/>
              <a:buChar char="v"/>
            </a:pPr>
            <a:r>
              <a:rPr lang="en-US" sz="2000" dirty="0"/>
              <a:t>Some founders may think about using equity to pay a contractor for services. A little bit of equity here or there may sound okay, especially for a cash-strapped startup, but two problems typically make trading equity for code or other services a bad alternative.</a:t>
            </a:r>
          </a:p>
          <a:p>
            <a:pPr marL="1371600">
              <a:buFont typeface="Wingdings" panose="05000000000000000000" pitchFamily="2" charset="2"/>
              <a:buChar char="ü"/>
            </a:pPr>
            <a:r>
              <a:rPr lang="en-US" sz="2000" dirty="0"/>
              <a:t>You’re likely to change developers. The first developer didn’t deliver exactly to spec, or the MVP spec has since changed. The equity you gave to the first developer is now dead weight equity – the developer has the equity, but you no longer have services of that developer available to the startup.</a:t>
            </a:r>
          </a:p>
          <a:p>
            <a:pPr marL="1371600">
              <a:buFont typeface="Wingdings" panose="05000000000000000000" pitchFamily="2" charset="2"/>
              <a:buChar char="ü"/>
            </a:pPr>
            <a:r>
              <a:rPr lang="en-US" sz="2000" dirty="0"/>
              <a:t>You’re always going to need engineers, especially if you’re a tech startup. Are you going to give up more equity every step of the away? You’ll fall into the trap of endlessly going to the equity well.</a:t>
            </a:r>
          </a:p>
          <a:p>
            <a:pPr marL="914400" indent="-457200">
              <a:buFont typeface="Wingdings" panose="05000000000000000000" pitchFamily="2" charset="2"/>
              <a:buChar char="v"/>
            </a:pPr>
            <a:r>
              <a:rPr lang="en-US" sz="2000" dirty="0"/>
              <a:t>There are three possible solutions to the equity for code / services tradeoff:</a:t>
            </a:r>
          </a:p>
          <a:p>
            <a:pPr marL="1371600">
              <a:buFont typeface="+mj-lt"/>
              <a:buAutoNum type="arabicPeriod"/>
            </a:pPr>
            <a:r>
              <a:rPr lang="en-US" sz="2000" dirty="0"/>
              <a:t>Recruit a talented co-founder to fill the needed role, such as a developer (make sure that person passes the Founder Test). While, yes, you are still trading equity for development services, unlike the contractor, the skilled co-founder is joining the team for the long haul and not just as a hired hand.</a:t>
            </a:r>
          </a:p>
          <a:p>
            <a:pPr marL="1371600">
              <a:buFont typeface="+mj-lt"/>
              <a:buAutoNum type="arabicPeriod"/>
            </a:pPr>
            <a:r>
              <a:rPr lang="en-US" sz="2000" dirty="0"/>
              <a:t>Use stock options to pay the developer. Be aware that there are securities laws regulating the use of equity (stock) for compensation both employees and other service providers. There are also important tax implications for both the startup and the contractor, such as whether stock options are granted as an Incentive Stock Options (ISO) or Non-incentive Stock Options (NSO).</a:t>
            </a:r>
          </a:p>
          <a:p>
            <a:pPr marL="1371600">
              <a:buFont typeface="+mj-lt"/>
              <a:buAutoNum type="arabicPeriod"/>
            </a:pPr>
            <a:r>
              <a:rPr lang="en-US" sz="2000" dirty="0"/>
              <a:t>Set up a revenue sharing plan. You can use a designated percentage of top-line revenue to pay for the contractor's work (negotiated fixed amount). Often, a sweetener is thrown in to defray the risk and time until revenue sharing kicks in; this usually comes in the form of doubling the negotiated fixed amount. This option is best suited for startups that are on track towards a predictable revenue stream. Startups that don’t have a revenue model in place, such as Internet plays seeking to gain users rather than revenue, obviously don’t fit this model.</a:t>
            </a:r>
          </a:p>
          <a:p>
            <a:pPr marL="914400" indent="-457200">
              <a:buFont typeface="Wingdings" panose="05000000000000000000" pitchFamily="2" charset="2"/>
              <a:buChar char="v"/>
            </a:pPr>
            <a:r>
              <a:rPr lang="en-US" sz="2000" dirty="0"/>
              <a:t>Make sure that outside contractors doing work for the startup assigns all IP or code created by the contractor to the startup using a simple “Work for Hire” agreement. This agreement makes it very clear that the startup owns all the IP associated with contractor’s work and the contractor has no claim on the work or its value to the startup.</a:t>
            </a:r>
          </a:p>
          <a:p>
            <a:pPr marL="230188" indent="-230188"/>
            <a:r>
              <a:rPr lang="en-US" sz="2000" dirty="0"/>
              <a:t>Work Already Completed by a Solo Founder</a:t>
            </a:r>
          </a:p>
          <a:p>
            <a:pPr marL="914400" indent="-457200">
              <a:buFont typeface="Wingdings" panose="05000000000000000000" pitchFamily="2" charset="2"/>
              <a:buChar char="v"/>
            </a:pPr>
            <a:r>
              <a:rPr lang="en-US" sz="2000" dirty="0"/>
              <a:t>Is work already completed towards the startup’s mission valid grounds for that founder seeking greater share of founder equity?</a:t>
            </a:r>
          </a:p>
          <a:p>
            <a:pPr marL="1371600">
              <a:buFont typeface="Wingdings" panose="05000000000000000000" pitchFamily="2" charset="2"/>
              <a:buChar char="ü"/>
            </a:pPr>
            <a:r>
              <a:rPr lang="en-US" sz="2000" dirty="0"/>
              <a:t>When the solo founder rounds out the startup team by bringing on a few additional founders, you can vest the original founder’s early work contribution with a faster equity vesting schedule. The additionally recruited founders would vest on a normal vesting schedule.</a:t>
            </a:r>
          </a:p>
        </p:txBody>
      </p:sp>
    </p:spTree>
    <p:extLst>
      <p:ext uri="{BB962C8B-B14F-4D97-AF65-F5344CB8AC3E}">
        <p14:creationId xmlns:p14="http://schemas.microsoft.com/office/powerpoint/2010/main" val="353934905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87314-E293-DE87-3094-7FDF25A6360A}"/>
              </a:ext>
            </a:extLst>
          </p:cNvPr>
          <p:cNvSpPr>
            <a:spLocks noGrp="1"/>
          </p:cNvSpPr>
          <p:nvPr>
            <p:ph type="title"/>
          </p:nvPr>
        </p:nvSpPr>
        <p:spPr>
          <a:xfrm>
            <a:off x="838200" y="369017"/>
            <a:ext cx="10515600" cy="685462"/>
          </a:xfrm>
        </p:spPr>
        <p:txBody>
          <a:bodyPr>
            <a:normAutofit/>
          </a:bodyPr>
          <a:lstStyle/>
          <a:p>
            <a:r>
              <a:rPr lang="en-US" sz="3200" dirty="0"/>
              <a:t>Issues and Resolutions (Part 3)</a:t>
            </a:r>
          </a:p>
        </p:txBody>
      </p:sp>
      <p:sp>
        <p:nvSpPr>
          <p:cNvPr id="3" name="Content Placeholder 2">
            <a:extLst>
              <a:ext uri="{FF2B5EF4-FFF2-40B4-BE49-F238E27FC236}">
                <a16:creationId xmlns:a16="http://schemas.microsoft.com/office/drawing/2014/main" id="{8B48834E-ED2F-071B-4D30-6689823EFAF8}"/>
              </a:ext>
            </a:extLst>
          </p:cNvPr>
          <p:cNvSpPr>
            <a:spLocks noGrp="1"/>
          </p:cNvSpPr>
          <p:nvPr>
            <p:ph idx="1"/>
          </p:nvPr>
        </p:nvSpPr>
        <p:spPr>
          <a:xfrm>
            <a:off x="838200" y="1186774"/>
            <a:ext cx="10412730" cy="5168305"/>
          </a:xfrm>
        </p:spPr>
        <p:txBody>
          <a:bodyPr>
            <a:normAutofit fontScale="55000" lnSpcReduction="20000"/>
          </a:bodyPr>
          <a:lstStyle/>
          <a:p>
            <a:pPr marL="230188" indent="-230188"/>
            <a:r>
              <a:rPr lang="en-US" sz="2000" dirty="0"/>
              <a:t>The Part Time Founder</a:t>
            </a:r>
          </a:p>
          <a:p>
            <a:pPr marL="914400" indent="-457200">
              <a:buFont typeface="Wingdings" panose="05000000000000000000" pitchFamily="2" charset="2"/>
              <a:buChar char="v"/>
            </a:pPr>
            <a:r>
              <a:rPr lang="en-US" sz="2000" dirty="0"/>
              <a:t>There are a number of reasons a founder might not be able to work on the startup effort full-time, some good, others not so good.</a:t>
            </a:r>
          </a:p>
          <a:p>
            <a:pPr marL="914400" indent="-457200">
              <a:buFont typeface="Wingdings" panose="05000000000000000000" pitchFamily="2" charset="2"/>
              <a:buChar char="v"/>
            </a:pPr>
            <a:r>
              <a:rPr lang="en-US" sz="2000" dirty="0"/>
              <a:t>Good reasons to justify being a part-time founder:</a:t>
            </a:r>
          </a:p>
          <a:p>
            <a:pPr marL="1371600">
              <a:buFont typeface="Wingdings" panose="05000000000000000000" pitchFamily="2" charset="2"/>
              <a:buChar char="ü"/>
            </a:pPr>
            <a:r>
              <a:rPr lang="en-US" sz="2000" dirty="0"/>
              <a:t>Extending personal runway – personal cash flow needs often dictate the timing of joining a startup on a full-time basis such as completing a current consulting contract to pack away more savings that be tapped later when enduring a lean startup paycheck; needing to wait until a partner or spouse gets a job; completing previous commitments such as waiting for non-compete to expire or waiting until the semester is over or until graduation.</a:t>
            </a:r>
          </a:p>
          <a:p>
            <a:pPr marL="1371600">
              <a:buFont typeface="Wingdings" panose="05000000000000000000" pitchFamily="2" charset="2"/>
              <a:buChar char="ü"/>
            </a:pPr>
            <a:r>
              <a:rPr lang="en-US" sz="2000" dirty="0"/>
              <a:t>Consider instituting a probation period during which everyone works together on early startup tasks, giving new partners time to learn the quirks and habits of earlier co-founders. If at the end of the three months everybody is still excited and ready to commit to each other, then move ahead with your equity split decision and other tasks needed to move the startup forward.</a:t>
            </a:r>
          </a:p>
          <a:p>
            <a:pPr marL="914400" indent="-457200">
              <a:buFont typeface="Wingdings" panose="05000000000000000000" pitchFamily="2" charset="2"/>
              <a:buChar char="v"/>
            </a:pPr>
            <a:r>
              <a:rPr lang="en-US" sz="2000" dirty="0"/>
              <a:t>Bad reasons to justify a part-time founder:</a:t>
            </a:r>
          </a:p>
          <a:p>
            <a:pPr marL="1371600">
              <a:buFont typeface="Calibri" panose="020F0502020204030204" pitchFamily="34" charset="0"/>
              <a:buChar char="×"/>
            </a:pPr>
            <a:r>
              <a:rPr lang="en-US" sz="2000" dirty="0"/>
              <a:t>Waiting to see “if it works” – disinvite this part-time founder from the equity discussion as soon as possible.</a:t>
            </a:r>
          </a:p>
          <a:p>
            <a:pPr marL="1371600">
              <a:buFont typeface="Calibri" panose="020F0502020204030204" pitchFamily="34" charset="0"/>
              <a:buChar char="×"/>
            </a:pPr>
            <a:r>
              <a:rPr lang="en-US" sz="2000" dirty="0"/>
              <a:t>Join when you get funded – the part-time founder who has to keep his or her day job until the startup raises enough money to provide a steady paycheck should really be considered an early employee, not a founder. He or she is not taking the same risk as other founders who work without a predictable paycheck.</a:t>
            </a:r>
          </a:p>
          <a:p>
            <a:pPr marL="914400" indent="-457200">
              <a:buFont typeface="Wingdings" panose="05000000000000000000" pitchFamily="2" charset="2"/>
              <a:buChar char="v"/>
            </a:pPr>
            <a:r>
              <a:rPr lang="en-US" sz="2000" dirty="0"/>
              <a:t>If all founders are keeping day jobs and working part-time on the startup effort, then it’s a different story. Use time-based vesting to protect the full-time founders (full-timers vest faster), and use milestone-based vesting to provide part-time founders an incentive to accomplish tasks on the startup’s to-do list.</a:t>
            </a:r>
          </a:p>
          <a:p>
            <a:pPr marL="914400" indent="-457200">
              <a:buFont typeface="Wingdings" panose="05000000000000000000" pitchFamily="2" charset="2"/>
              <a:buChar char="v"/>
            </a:pPr>
            <a:r>
              <a:rPr lang="en-US" sz="2000" dirty="0"/>
              <a:t>Suggested ground rules for part-time founders:</a:t>
            </a:r>
          </a:p>
          <a:p>
            <a:pPr marL="1371600">
              <a:buFont typeface="Wingdings" panose="05000000000000000000" pitchFamily="2" charset="2"/>
              <a:buChar char="ü"/>
            </a:pPr>
            <a:r>
              <a:rPr lang="en-US" sz="2000" dirty="0"/>
              <a:t>Agree to go full time – part-time founders must have intent on going full-time. Unless they do, they should be considered as an advisor, contractor, mentor, or service provider. They don’t factor into the equity split decision.</a:t>
            </a:r>
          </a:p>
          <a:p>
            <a:pPr marL="1371600">
              <a:buFont typeface="Wingdings" panose="05000000000000000000" pitchFamily="2" charset="2"/>
              <a:buChar char="ü"/>
            </a:pPr>
            <a:r>
              <a:rPr lang="en-US" sz="2000" dirty="0"/>
              <a:t>List the conditions – create a short list of conditions (ex-ante) that need to be met for the part-timer to go full time.</a:t>
            </a:r>
          </a:p>
          <a:p>
            <a:pPr marL="1143000" indent="0">
              <a:buNone/>
              <a:tabLst>
                <a:tab pos="400050" algn="l"/>
              </a:tabLst>
            </a:pPr>
            <a:r>
              <a:rPr lang="en-US" sz="2000" dirty="0"/>
              <a:t>If you don’t have a detailed plan to join the startup on a full-time basis, you are not a founder.</a:t>
            </a:r>
          </a:p>
          <a:p>
            <a:pPr marL="1371600">
              <a:buFont typeface="Wingdings" panose="05000000000000000000" pitchFamily="2" charset="2"/>
              <a:buChar char="ü"/>
            </a:pPr>
            <a:r>
              <a:rPr lang="en-US" sz="2000" dirty="0"/>
              <a:t>Establish a target timeline – don’t skip this step.</a:t>
            </a:r>
          </a:p>
          <a:p>
            <a:pPr marL="1371600">
              <a:buFont typeface="Wingdings" panose="05000000000000000000" pitchFamily="2" charset="2"/>
              <a:buChar char="ü"/>
            </a:pPr>
            <a:r>
              <a:rPr lang="en-US" sz="2000" dirty="0"/>
              <a:t>Pass the Founder Test</a:t>
            </a:r>
          </a:p>
          <a:p>
            <a:pPr marL="1371600">
              <a:buFont typeface="Wingdings" panose="05000000000000000000" pitchFamily="2" charset="2"/>
              <a:buChar char="ü"/>
            </a:pPr>
            <a:r>
              <a:rPr lang="en-US" sz="2000" dirty="0"/>
              <a:t>Use milestone-based vesting with fast forwarding – the part-time founder can “earn” equity by hitting agreed on milestones while working part time. But, the earned equity is not considered truly vested until the part-timer goes full time, at which time, earned equity “fast-forwards” and becomes the property of the founder. It is critical to make the part-time founder become a full-time founder prior to giving him or her the fully earned equity (usually 25%).</a:t>
            </a:r>
          </a:p>
        </p:txBody>
      </p:sp>
    </p:spTree>
    <p:extLst>
      <p:ext uri="{BB962C8B-B14F-4D97-AF65-F5344CB8AC3E}">
        <p14:creationId xmlns:p14="http://schemas.microsoft.com/office/powerpoint/2010/main" val="28032384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87314-E293-DE87-3094-7FDF25A6360A}"/>
              </a:ext>
            </a:extLst>
          </p:cNvPr>
          <p:cNvSpPr>
            <a:spLocks noGrp="1"/>
          </p:cNvSpPr>
          <p:nvPr>
            <p:ph type="title"/>
          </p:nvPr>
        </p:nvSpPr>
        <p:spPr>
          <a:xfrm>
            <a:off x="838200" y="369017"/>
            <a:ext cx="10515600" cy="685462"/>
          </a:xfrm>
        </p:spPr>
        <p:txBody>
          <a:bodyPr>
            <a:normAutofit/>
          </a:bodyPr>
          <a:lstStyle/>
          <a:p>
            <a:r>
              <a:rPr lang="en-US" sz="3200"/>
              <a:t>Angel Group Filtering Critieria</a:t>
            </a:r>
            <a:endParaRPr lang="en-US" sz="3200" dirty="0"/>
          </a:p>
        </p:txBody>
      </p:sp>
      <p:sp>
        <p:nvSpPr>
          <p:cNvPr id="3" name="Content Placeholder 2">
            <a:extLst>
              <a:ext uri="{FF2B5EF4-FFF2-40B4-BE49-F238E27FC236}">
                <a16:creationId xmlns:a16="http://schemas.microsoft.com/office/drawing/2014/main" id="{8B48834E-ED2F-071B-4D30-6689823EFAF8}"/>
              </a:ext>
            </a:extLst>
          </p:cNvPr>
          <p:cNvSpPr>
            <a:spLocks noGrp="1"/>
          </p:cNvSpPr>
          <p:nvPr>
            <p:ph idx="1"/>
          </p:nvPr>
        </p:nvSpPr>
        <p:spPr>
          <a:xfrm>
            <a:off x="838199" y="1186774"/>
            <a:ext cx="10780059" cy="4990189"/>
          </a:xfrm>
        </p:spPr>
        <p:txBody>
          <a:bodyPr>
            <a:normAutofit fontScale="92500" lnSpcReduction="10000"/>
          </a:bodyPr>
          <a:lstStyle/>
          <a:p>
            <a:r>
              <a:rPr lang="en-US" sz="2000"/>
              <a:t>Most angel groups develop specific criteria that govern the nature and scope of the group’s investments including:</a:t>
            </a:r>
          </a:p>
          <a:p>
            <a:pPr marL="914400" indent="-454025">
              <a:buFont typeface="Wingdings" panose="05000000000000000000" pitchFamily="2" charset="2"/>
              <a:buChar char="Ø"/>
            </a:pPr>
            <a:r>
              <a:rPr lang="en-US" sz="2000"/>
              <a:t>Focusing on a specific niche such as biotech or web/mobile technology</a:t>
            </a:r>
          </a:p>
          <a:p>
            <a:pPr marL="914400" indent="-454025">
              <a:buFont typeface="Wingdings" panose="05000000000000000000" pitchFamily="2" charset="2"/>
              <a:buChar char="Ø"/>
            </a:pPr>
            <a:r>
              <a:rPr lang="en-US" sz="2000"/>
              <a:t>Occassionally limit investment amounts in any single startup to a max percentage of the group’s total fund size</a:t>
            </a:r>
          </a:p>
          <a:p>
            <a:pPr marL="914400" indent="-454025">
              <a:buFont typeface="Wingdings" panose="05000000000000000000" pitchFamily="2" charset="2"/>
              <a:buChar char="Ø"/>
            </a:pPr>
            <a:r>
              <a:rPr lang="en-US" sz="2000"/>
              <a:t>Set a top-end limit on the startup’s valuation, such as only considering startup that have pre-money valuations of $2M or less</a:t>
            </a:r>
          </a:p>
          <a:p>
            <a:pPr marL="914400" indent="-454025">
              <a:buFont typeface="Wingdings" panose="05000000000000000000" pitchFamily="2" charset="2"/>
              <a:buChar char="Ø"/>
            </a:pPr>
            <a:r>
              <a:rPr lang="en-US" sz="2000"/>
              <a:t>Avoiding being the “first money in”; many angel groups like to see other investors take on some of the early risk in the venture; independent angels can help pave the way for organized angel groups in this way.</a:t>
            </a:r>
          </a:p>
          <a:p>
            <a:pPr marL="914400" indent="-454025">
              <a:buFont typeface="Wingdings" panose="05000000000000000000" pitchFamily="2" charset="2"/>
              <a:buChar char="Ø"/>
            </a:pPr>
            <a:r>
              <a:rPr lang="en-US" sz="2000"/>
              <a:t>Seek startups with well established intellectual property including patented or patentable products.</a:t>
            </a:r>
          </a:p>
          <a:p>
            <a:pPr marL="914400" indent="-454025">
              <a:buFont typeface="Wingdings" panose="05000000000000000000" pitchFamily="2" charset="2"/>
              <a:buChar char="Ø"/>
            </a:pPr>
            <a:r>
              <a:rPr lang="en-US" sz="2000"/>
              <a:t>Many angel groups co-invest with other groups through syndicates. A primary group vets and performs due diligence on deal and this paves the way for additional investment from other angel groups.</a:t>
            </a:r>
          </a:p>
          <a:p>
            <a:pPr marL="914400" indent="-454025">
              <a:buFont typeface="Wingdings" panose="05000000000000000000" pitchFamily="2" charset="2"/>
              <a:buChar char="Ø"/>
            </a:pPr>
            <a:r>
              <a:rPr lang="en-US" sz="2000"/>
              <a:t>Individuals from within an agel group can add more personal funds to the main investment  with the same deal terms. This additional investment is called sidecars or add-ons.</a:t>
            </a:r>
          </a:p>
        </p:txBody>
      </p:sp>
    </p:spTree>
    <p:extLst>
      <p:ext uri="{BB962C8B-B14F-4D97-AF65-F5344CB8AC3E}">
        <p14:creationId xmlns:p14="http://schemas.microsoft.com/office/powerpoint/2010/main" val="286046996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87314-E293-DE87-3094-7FDF25A6360A}"/>
              </a:ext>
            </a:extLst>
          </p:cNvPr>
          <p:cNvSpPr>
            <a:spLocks noGrp="1"/>
          </p:cNvSpPr>
          <p:nvPr>
            <p:ph type="title"/>
          </p:nvPr>
        </p:nvSpPr>
        <p:spPr>
          <a:xfrm>
            <a:off x="838200" y="369017"/>
            <a:ext cx="10515600" cy="685462"/>
          </a:xfrm>
        </p:spPr>
        <p:txBody>
          <a:bodyPr>
            <a:normAutofit/>
          </a:bodyPr>
          <a:lstStyle/>
          <a:p>
            <a:r>
              <a:rPr lang="en-US" sz="3200" dirty="0"/>
              <a:t>Putting Your Equity Agreement in Writing</a:t>
            </a:r>
          </a:p>
        </p:txBody>
      </p:sp>
      <p:sp>
        <p:nvSpPr>
          <p:cNvPr id="3" name="Content Placeholder 2">
            <a:extLst>
              <a:ext uri="{FF2B5EF4-FFF2-40B4-BE49-F238E27FC236}">
                <a16:creationId xmlns:a16="http://schemas.microsoft.com/office/drawing/2014/main" id="{8B48834E-ED2F-071B-4D30-6689823EFAF8}"/>
              </a:ext>
            </a:extLst>
          </p:cNvPr>
          <p:cNvSpPr>
            <a:spLocks noGrp="1"/>
          </p:cNvSpPr>
          <p:nvPr>
            <p:ph idx="1"/>
          </p:nvPr>
        </p:nvSpPr>
        <p:spPr>
          <a:xfrm>
            <a:off x="838200" y="1186774"/>
            <a:ext cx="10412730" cy="5168305"/>
          </a:xfrm>
        </p:spPr>
        <p:txBody>
          <a:bodyPr>
            <a:normAutofit lnSpcReduction="10000"/>
          </a:bodyPr>
          <a:lstStyle/>
          <a:p>
            <a:pPr marL="230188" indent="-230188"/>
            <a:r>
              <a:rPr lang="en-US" sz="2000" dirty="0"/>
              <a:t>The third rule is “set it and forget it”. Once you’ve come to your equity split agreement with your cofounders, put the equity agreement and vesting schedules in writing, and then build your startup. This can be accomplished by using a simple letter to document your agreement (a one-page letter or email message suffices) that is signed and dated by each co-founder.</a:t>
            </a:r>
          </a:p>
          <a:p>
            <a:pPr marL="230188" indent="-230188"/>
            <a:r>
              <a:rPr lang="en-US" sz="2000" dirty="0"/>
              <a:t>This letter gets incorporated into all the other legal documents that you’ll complete including:</a:t>
            </a:r>
          </a:p>
          <a:p>
            <a:pPr marL="914400" indent="-457200">
              <a:buFont typeface="Wingdings" panose="05000000000000000000" pitchFamily="2" charset="2"/>
              <a:buChar char="ü"/>
            </a:pPr>
            <a:r>
              <a:rPr lang="en-US" sz="2000" dirty="0"/>
              <a:t>Establishing the number of authorized shares for the corporation</a:t>
            </a:r>
          </a:p>
          <a:p>
            <a:pPr marL="914400" indent="-457200">
              <a:buFont typeface="Wingdings" panose="05000000000000000000" pitchFamily="2" charset="2"/>
              <a:buChar char="ü"/>
            </a:pPr>
            <a:r>
              <a:rPr lang="en-US" sz="2000" dirty="0"/>
              <a:t>Establishing a par value for the company’s stock</a:t>
            </a:r>
          </a:p>
          <a:p>
            <a:pPr marL="914400" indent="-457200">
              <a:buFont typeface="Wingdings" panose="05000000000000000000" pitchFamily="2" charset="2"/>
              <a:buChar char="ü"/>
            </a:pPr>
            <a:r>
              <a:rPr lang="en-US" sz="2000" dirty="0"/>
              <a:t>Issuing founder shares</a:t>
            </a:r>
          </a:p>
          <a:p>
            <a:pPr marL="914400" indent="-457200">
              <a:buFont typeface="Wingdings" panose="05000000000000000000" pitchFamily="2" charset="2"/>
              <a:buChar char="ü"/>
            </a:pPr>
            <a:r>
              <a:rPr lang="en-US" sz="2000" dirty="0"/>
              <a:t>Executing founder’s stock purchase agreements</a:t>
            </a:r>
          </a:p>
          <a:p>
            <a:pPr marL="914400" indent="-457200">
              <a:buFont typeface="Wingdings" panose="05000000000000000000" pitchFamily="2" charset="2"/>
              <a:buChar char="ü"/>
            </a:pPr>
            <a:r>
              <a:rPr lang="en-US" sz="2000" dirty="0"/>
              <a:t>Completing and filing 83(b) election paperwork</a:t>
            </a:r>
          </a:p>
          <a:p>
            <a:pPr marL="914400" indent="-457200">
              <a:buFont typeface="Wingdings" panose="05000000000000000000" pitchFamily="2" charset="2"/>
              <a:buChar char="ü"/>
            </a:pPr>
            <a:r>
              <a:rPr lang="en-US" sz="2000" dirty="0"/>
              <a:t>Creating an initial cap table for the startup</a:t>
            </a:r>
          </a:p>
          <a:p>
            <a:pPr marL="914400" indent="-457200">
              <a:buFont typeface="Wingdings" panose="05000000000000000000" pitchFamily="2" charset="2"/>
              <a:buChar char="ü"/>
            </a:pPr>
            <a:r>
              <a:rPr lang="en-US" sz="2000" dirty="0"/>
              <a:t>Executing invention agreements, non-competes, non-disclosure agreements for each founder</a:t>
            </a:r>
          </a:p>
          <a:p>
            <a:r>
              <a:rPr lang="en-US" sz="2000" dirty="0"/>
              <a:t>While this seems like a long list, once you get these items out of the way, you don’t have to revisit most of them for a long time. However, events like taking on outside equity investors triggers changes to many of these legal documents.</a:t>
            </a:r>
          </a:p>
        </p:txBody>
      </p:sp>
    </p:spTree>
    <p:extLst>
      <p:ext uri="{BB962C8B-B14F-4D97-AF65-F5344CB8AC3E}">
        <p14:creationId xmlns:p14="http://schemas.microsoft.com/office/powerpoint/2010/main" val="108922974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CC57C-BB15-65C2-D0F8-43AEA14C2513}"/>
              </a:ext>
            </a:extLst>
          </p:cNvPr>
          <p:cNvSpPr>
            <a:spLocks noGrp="1"/>
          </p:cNvSpPr>
          <p:nvPr>
            <p:ph type="title"/>
          </p:nvPr>
        </p:nvSpPr>
        <p:spPr/>
        <p:txBody>
          <a:bodyPr/>
          <a:lstStyle/>
          <a:p>
            <a:r>
              <a:rPr lang="en-US" dirty="0"/>
              <a:t>Cap Tables</a:t>
            </a:r>
          </a:p>
        </p:txBody>
      </p:sp>
    </p:spTree>
    <p:extLst>
      <p:ext uri="{BB962C8B-B14F-4D97-AF65-F5344CB8AC3E}">
        <p14:creationId xmlns:p14="http://schemas.microsoft.com/office/powerpoint/2010/main" val="129385853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87314-E293-DE87-3094-7FDF25A6360A}"/>
              </a:ext>
            </a:extLst>
          </p:cNvPr>
          <p:cNvSpPr>
            <a:spLocks noGrp="1"/>
          </p:cNvSpPr>
          <p:nvPr>
            <p:ph type="title"/>
          </p:nvPr>
        </p:nvSpPr>
        <p:spPr>
          <a:xfrm>
            <a:off x="838200" y="365126"/>
            <a:ext cx="10515600" cy="685462"/>
          </a:xfrm>
        </p:spPr>
        <p:txBody>
          <a:bodyPr>
            <a:normAutofit/>
          </a:bodyPr>
          <a:lstStyle/>
          <a:p>
            <a:r>
              <a:rPr lang="en-US" sz="3200" dirty="0"/>
              <a:t>Authorized Shares at Formation</a:t>
            </a:r>
          </a:p>
        </p:txBody>
      </p:sp>
      <p:sp>
        <p:nvSpPr>
          <p:cNvPr id="3" name="Content Placeholder 2">
            <a:extLst>
              <a:ext uri="{FF2B5EF4-FFF2-40B4-BE49-F238E27FC236}">
                <a16:creationId xmlns:a16="http://schemas.microsoft.com/office/drawing/2014/main" id="{8B48834E-ED2F-071B-4D30-6689823EFAF8}"/>
              </a:ext>
            </a:extLst>
          </p:cNvPr>
          <p:cNvSpPr>
            <a:spLocks noGrp="1"/>
          </p:cNvSpPr>
          <p:nvPr>
            <p:ph idx="1"/>
          </p:nvPr>
        </p:nvSpPr>
        <p:spPr>
          <a:xfrm>
            <a:off x="838200" y="1186774"/>
            <a:ext cx="10515600" cy="4990189"/>
          </a:xfrm>
        </p:spPr>
        <p:txBody>
          <a:bodyPr>
            <a:normAutofit/>
          </a:bodyPr>
          <a:lstStyle/>
          <a:p>
            <a:r>
              <a:rPr lang="en-US" sz="2000" dirty="0"/>
              <a:t>The authorized share pool is the total number of shares available to issue to various stakeholders including founders, employees, and any future equity investors.</a:t>
            </a:r>
          </a:p>
          <a:p>
            <a:pPr marL="914400" indent="-455613">
              <a:buFont typeface="Wingdings" panose="05000000000000000000" pitchFamily="2" charset="2"/>
              <a:buChar char="Ø"/>
            </a:pPr>
            <a:r>
              <a:rPr lang="en-US" sz="1800" dirty="0"/>
              <a:t>Note that the shares displayed in the cap table are issued shares which are shares deducted from the authorized share pool.</a:t>
            </a:r>
          </a:p>
          <a:p>
            <a:pPr marL="914400" indent="-455613">
              <a:buFont typeface="Wingdings" panose="05000000000000000000" pitchFamily="2" charset="2"/>
              <a:buChar char="Ø"/>
            </a:pPr>
            <a:r>
              <a:rPr lang="en-US" sz="1800" dirty="0"/>
              <a:t>The number of authorized shares can be increased by amending the Articles of Incorporation; however, you do not want to do this very often.</a:t>
            </a:r>
          </a:p>
          <a:p>
            <a:pPr marL="285750" indent="-285750"/>
            <a:r>
              <a:rPr lang="en-US" sz="1800" dirty="0"/>
              <a:t>The authorized shares should be high enough to meet three main goals:</a:t>
            </a:r>
          </a:p>
          <a:p>
            <a:pPr marL="914400" indent="-455613">
              <a:buFont typeface="+mj-lt"/>
              <a:buAutoNum type="arabicPeriod"/>
            </a:pPr>
            <a:r>
              <a:rPr lang="en-US" sz="1800" dirty="0"/>
              <a:t>Cover early needs – founders, stock option pools, early investors such as angels and F&amp;F.</a:t>
            </a:r>
          </a:p>
          <a:p>
            <a:pPr marL="914400" indent="-455613">
              <a:buFont typeface="+mj-lt"/>
              <a:buAutoNum type="arabicPeriod"/>
            </a:pPr>
            <a:r>
              <a:rPr lang="en-US" sz="1800" dirty="0"/>
              <a:t>Avoid fractional shares – usually authorized shares number in the six-digit range.</a:t>
            </a:r>
          </a:p>
          <a:p>
            <a:pPr marL="914400" indent="-455613">
              <a:buFont typeface="+mj-lt"/>
              <a:buAutoNum type="arabicPeriod"/>
            </a:pPr>
            <a:r>
              <a:rPr lang="en-US" sz="1800" dirty="0"/>
              <a:t>Keep the share prices in expected ranges – issuing 10 to 20 million shares solves all three goals and issuing founders at least 1 million shares each keeps the share price progression on track:</a:t>
            </a:r>
          </a:p>
          <a:p>
            <a:pPr marL="1373188" indent="-455613">
              <a:buFont typeface="Wingdings" panose="05000000000000000000" pitchFamily="2" charset="2"/>
              <a:buChar char="ü"/>
            </a:pPr>
            <a:r>
              <a:rPr lang="en-US" sz="1800" dirty="0"/>
              <a:t>Formation ($0.0001) </a:t>
            </a:r>
            <a:r>
              <a:rPr lang="en-US" sz="1800" dirty="0">
                <a:sym typeface="Wingdings" panose="05000000000000000000" pitchFamily="2" charset="2"/>
              </a:rPr>
              <a:t> Angel Round 1 ($0.25)  Angel Round 2 ($0.52)  VC Series A ($2.08)  VC Series B ($3.13)  IPO ($15.63)</a:t>
            </a:r>
          </a:p>
        </p:txBody>
      </p:sp>
    </p:spTree>
    <p:extLst>
      <p:ext uri="{BB962C8B-B14F-4D97-AF65-F5344CB8AC3E}">
        <p14:creationId xmlns:p14="http://schemas.microsoft.com/office/powerpoint/2010/main" val="201646639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87314-E293-DE87-3094-7FDF25A6360A}"/>
              </a:ext>
            </a:extLst>
          </p:cNvPr>
          <p:cNvSpPr>
            <a:spLocks noGrp="1"/>
          </p:cNvSpPr>
          <p:nvPr>
            <p:ph type="title"/>
          </p:nvPr>
        </p:nvSpPr>
        <p:spPr>
          <a:xfrm>
            <a:off x="838200" y="365126"/>
            <a:ext cx="10515600" cy="685462"/>
          </a:xfrm>
        </p:spPr>
        <p:txBody>
          <a:bodyPr>
            <a:normAutofit/>
          </a:bodyPr>
          <a:lstStyle/>
          <a:p>
            <a:r>
              <a:rPr lang="en-US" sz="3200" dirty="0"/>
              <a:t>Share Price at Formation</a:t>
            </a:r>
          </a:p>
        </p:txBody>
      </p:sp>
      <p:sp>
        <p:nvSpPr>
          <p:cNvPr id="3" name="Content Placeholder 2">
            <a:extLst>
              <a:ext uri="{FF2B5EF4-FFF2-40B4-BE49-F238E27FC236}">
                <a16:creationId xmlns:a16="http://schemas.microsoft.com/office/drawing/2014/main" id="{8B48834E-ED2F-071B-4D30-6689823EFAF8}"/>
              </a:ext>
            </a:extLst>
          </p:cNvPr>
          <p:cNvSpPr>
            <a:spLocks noGrp="1"/>
          </p:cNvSpPr>
          <p:nvPr>
            <p:ph idx="1"/>
          </p:nvPr>
        </p:nvSpPr>
        <p:spPr>
          <a:xfrm>
            <a:off x="838200" y="1186774"/>
            <a:ext cx="10515600" cy="4990189"/>
          </a:xfrm>
        </p:spPr>
        <p:txBody>
          <a:bodyPr>
            <a:normAutofit/>
          </a:bodyPr>
          <a:lstStyle/>
          <a:p>
            <a:r>
              <a:rPr lang="en-US" sz="2000" dirty="0"/>
              <a:t>Startups initially have very little value and therefore the starting share price is something nominal ($0.0001 or $0.001). This is referred to at the Par Value of the stock).</a:t>
            </a:r>
          </a:p>
          <a:p>
            <a:r>
              <a:rPr lang="en-US" sz="2000" dirty="0"/>
              <a:t>As the startup achieves milestones, the overall valuation of the company increases, and this leads to increases in the share price at the time of any future investment round when a new pre-money valuation is negotiated with the future round investor(s).</a:t>
            </a:r>
          </a:p>
          <a:p>
            <a:r>
              <a:rPr lang="en-US" sz="2000" dirty="0"/>
              <a:t>It is possible to perform stock “splits” to adjust the share price, but it is more desirable to get the share price into expected ranges from the start.</a:t>
            </a:r>
          </a:p>
        </p:txBody>
      </p:sp>
    </p:spTree>
    <p:extLst>
      <p:ext uri="{BB962C8B-B14F-4D97-AF65-F5344CB8AC3E}">
        <p14:creationId xmlns:p14="http://schemas.microsoft.com/office/powerpoint/2010/main" val="309353993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87314-E293-DE87-3094-7FDF25A6360A}"/>
              </a:ext>
            </a:extLst>
          </p:cNvPr>
          <p:cNvSpPr>
            <a:spLocks noGrp="1"/>
          </p:cNvSpPr>
          <p:nvPr>
            <p:ph type="title"/>
          </p:nvPr>
        </p:nvSpPr>
        <p:spPr>
          <a:xfrm>
            <a:off x="838200" y="365126"/>
            <a:ext cx="10515600" cy="685462"/>
          </a:xfrm>
        </p:spPr>
        <p:txBody>
          <a:bodyPr>
            <a:normAutofit/>
          </a:bodyPr>
          <a:lstStyle/>
          <a:p>
            <a:r>
              <a:rPr lang="en-US" sz="3200" dirty="0"/>
              <a:t>Deciding Founders’ Equity Splits and Issuing Founders’ Shares</a:t>
            </a:r>
          </a:p>
        </p:txBody>
      </p:sp>
      <p:sp>
        <p:nvSpPr>
          <p:cNvPr id="3" name="Content Placeholder 2">
            <a:extLst>
              <a:ext uri="{FF2B5EF4-FFF2-40B4-BE49-F238E27FC236}">
                <a16:creationId xmlns:a16="http://schemas.microsoft.com/office/drawing/2014/main" id="{8B48834E-ED2F-071B-4D30-6689823EFAF8}"/>
              </a:ext>
            </a:extLst>
          </p:cNvPr>
          <p:cNvSpPr>
            <a:spLocks noGrp="1"/>
          </p:cNvSpPr>
          <p:nvPr>
            <p:ph idx="1"/>
          </p:nvPr>
        </p:nvSpPr>
        <p:spPr>
          <a:xfrm>
            <a:off x="838200" y="1186774"/>
            <a:ext cx="10515600" cy="4990189"/>
          </a:xfrm>
        </p:spPr>
        <p:txBody>
          <a:bodyPr>
            <a:normAutofit fontScale="92500" lnSpcReduction="10000"/>
          </a:bodyPr>
          <a:lstStyle/>
          <a:p>
            <a:r>
              <a:rPr lang="en-US" sz="2000" dirty="0"/>
              <a:t>One of the early tasks facing founders at formation is deciding on equity ownership split between multiple co-founders.</a:t>
            </a:r>
          </a:p>
          <a:p>
            <a:r>
              <a:rPr lang="en-US" sz="2000" dirty="0"/>
              <a:t>Often this decision requires thought. For example, one founder might be bringing in core technology and associated expertise and therefore request a larger equity stake.</a:t>
            </a:r>
          </a:p>
          <a:p>
            <a:r>
              <a:rPr lang="en-US" sz="2000" dirty="0"/>
              <a:t>Once all co-founders reach an agreement on the equity split, log the equity split in the cap table in the Founder’s Round section.</a:t>
            </a:r>
          </a:p>
          <a:p>
            <a:r>
              <a:rPr lang="en-US" sz="2000" dirty="0"/>
              <a:t>Once the split is agreed upon, the appropriate number of common shares should be issued from the authorized share pool. It is standard practice to issue founder shares in the millions.</a:t>
            </a:r>
          </a:p>
          <a:p>
            <a:pPr marL="458788" indent="-458788">
              <a:buFont typeface="Wingdings" panose="05000000000000000000" pitchFamily="2" charset="2"/>
              <a:buChar char="q"/>
            </a:pPr>
            <a:r>
              <a:rPr lang="en-US" sz="2000" dirty="0"/>
              <a:t>Authorized shares = 10 million</a:t>
            </a:r>
          </a:p>
          <a:p>
            <a:pPr marL="458788" indent="-458788">
              <a:buFont typeface="Wingdings" panose="05000000000000000000" pitchFamily="2" charset="2"/>
              <a:buChar char="q"/>
            </a:pPr>
            <a:r>
              <a:rPr lang="en-US" sz="2000" dirty="0"/>
              <a:t>Founder A agreed ownership is 60%</a:t>
            </a:r>
          </a:p>
          <a:p>
            <a:pPr marL="458788" indent="-458788">
              <a:buFont typeface="Wingdings" panose="05000000000000000000" pitchFamily="2" charset="2"/>
              <a:buChar char="q"/>
            </a:pPr>
            <a:r>
              <a:rPr lang="en-US" sz="2000" dirty="0"/>
              <a:t>Founder B agreed ownership is 40%</a:t>
            </a:r>
          </a:p>
          <a:p>
            <a:pPr marL="458788" indent="-458788">
              <a:buFont typeface="Wingdings" panose="05000000000000000000" pitchFamily="2" charset="2"/>
              <a:buChar char="q"/>
            </a:pPr>
            <a:r>
              <a:rPr lang="en-US" sz="2000" dirty="0"/>
              <a:t>Issue a total of 2 million shares to both founders</a:t>
            </a:r>
          </a:p>
          <a:p>
            <a:pPr marL="458788" indent="-458788">
              <a:buFont typeface="Wingdings" panose="05000000000000000000" pitchFamily="2" charset="2"/>
              <a:buChar char="q"/>
            </a:pPr>
            <a:r>
              <a:rPr lang="en-US" sz="2000" dirty="0"/>
              <a:t>Founder A gets 1.2 million shares and Founder B gets 0.8 million shares; the disbursement of these shares is formalized in a founders’ stock purchase agreement.</a:t>
            </a:r>
          </a:p>
          <a:p>
            <a:pPr marL="458788" indent="-458788">
              <a:buFont typeface="Wingdings" panose="05000000000000000000" pitchFamily="2" charset="2"/>
              <a:buChar char="q"/>
            </a:pPr>
            <a:r>
              <a:rPr lang="en-US" sz="2000" dirty="0"/>
              <a:t>There will be 8 million shares left in the authorized pool that will be used for a stock option pool and issued to future investors. </a:t>
            </a:r>
          </a:p>
        </p:txBody>
      </p:sp>
    </p:spTree>
    <p:extLst>
      <p:ext uri="{BB962C8B-B14F-4D97-AF65-F5344CB8AC3E}">
        <p14:creationId xmlns:p14="http://schemas.microsoft.com/office/powerpoint/2010/main" val="281294962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87314-E293-DE87-3094-7FDF25A6360A}"/>
              </a:ext>
            </a:extLst>
          </p:cNvPr>
          <p:cNvSpPr>
            <a:spLocks noGrp="1"/>
          </p:cNvSpPr>
          <p:nvPr>
            <p:ph type="title"/>
          </p:nvPr>
        </p:nvSpPr>
        <p:spPr>
          <a:xfrm>
            <a:off x="838200" y="365126"/>
            <a:ext cx="10515600" cy="685462"/>
          </a:xfrm>
        </p:spPr>
        <p:txBody>
          <a:bodyPr>
            <a:normAutofit/>
          </a:bodyPr>
          <a:lstStyle/>
          <a:p>
            <a:r>
              <a:rPr lang="en-US" sz="3200" dirty="0"/>
              <a:t>Stock Option Pool</a:t>
            </a:r>
          </a:p>
        </p:txBody>
      </p:sp>
      <p:sp>
        <p:nvSpPr>
          <p:cNvPr id="3" name="Content Placeholder 2">
            <a:extLst>
              <a:ext uri="{FF2B5EF4-FFF2-40B4-BE49-F238E27FC236}">
                <a16:creationId xmlns:a16="http://schemas.microsoft.com/office/drawing/2014/main" id="{8B48834E-ED2F-071B-4D30-6689823EFAF8}"/>
              </a:ext>
            </a:extLst>
          </p:cNvPr>
          <p:cNvSpPr>
            <a:spLocks noGrp="1"/>
          </p:cNvSpPr>
          <p:nvPr>
            <p:ph idx="1"/>
          </p:nvPr>
        </p:nvSpPr>
        <p:spPr>
          <a:xfrm>
            <a:off x="838200" y="1186774"/>
            <a:ext cx="10515600" cy="4990189"/>
          </a:xfrm>
        </p:spPr>
        <p:txBody>
          <a:bodyPr>
            <a:normAutofit fontScale="85000" lnSpcReduction="10000"/>
          </a:bodyPr>
          <a:lstStyle/>
          <a:p>
            <a:r>
              <a:rPr lang="en-US" sz="2000" dirty="0"/>
              <a:t>To facilitate the stock option process, the startup designates a certain percentage of equity – called the option pool – to be used for the stock option incentive plan. Key points to remember about option pools:</a:t>
            </a:r>
          </a:p>
          <a:p>
            <a:pPr marL="684213" indent="-454025">
              <a:buFont typeface="Wingdings" panose="05000000000000000000" pitchFamily="2" charset="2"/>
              <a:buChar char="q"/>
            </a:pPr>
            <a:r>
              <a:rPr lang="en-US" sz="2000" dirty="0"/>
              <a:t>Pool size is typically expressed as a percentage of total equity.</a:t>
            </a:r>
          </a:p>
          <a:p>
            <a:pPr marL="684213" indent="-454025">
              <a:buFont typeface="Wingdings" panose="05000000000000000000" pitchFamily="2" charset="2"/>
              <a:buChar char="q"/>
            </a:pPr>
            <a:r>
              <a:rPr lang="en-US" sz="2000" dirty="0"/>
              <a:t>Reserved as a number of common stock shares to be used as options. As employees and other stakeholders are granted / issued stock options, the pool is reduced by the number of options granted.</a:t>
            </a:r>
          </a:p>
          <a:p>
            <a:pPr marL="684213" indent="-454025">
              <a:buFont typeface="Wingdings" panose="05000000000000000000" pitchFamily="2" charset="2"/>
              <a:buChar char="q"/>
            </a:pPr>
            <a:r>
              <a:rPr lang="en-US" sz="2000" dirty="0"/>
              <a:t>Stock options have a vesting period. Additional tabs in the cap table spreadsheet are used to track the detailed vesting schedules for each option holder.</a:t>
            </a:r>
          </a:p>
          <a:p>
            <a:pPr marL="684213" indent="-454025">
              <a:buFont typeface="Wingdings" panose="05000000000000000000" pitchFamily="2" charset="2"/>
              <a:buChar char="q"/>
            </a:pPr>
            <a:r>
              <a:rPr lang="en-US" sz="2000" dirty="0"/>
              <a:t>Stock options assigned to the option pool are included in the fully-diluted shares outstanding basis total.</a:t>
            </a:r>
          </a:p>
          <a:p>
            <a:pPr marL="684213" indent="-454025">
              <a:buFont typeface="Wingdings" panose="05000000000000000000" pitchFamily="2" charset="2"/>
              <a:buChar char="q"/>
            </a:pPr>
            <a:r>
              <a:rPr lang="en-US" sz="2000" dirty="0"/>
              <a:t>It is common for institutional investors such as VCs to require the establishment of a stock incentive plan in the form of stock options.</a:t>
            </a:r>
          </a:p>
          <a:p>
            <a:r>
              <a:rPr lang="en-US" sz="2000" dirty="0"/>
              <a:t>Keep in mind that it is possible to convince investors at subsequent funding rounds to participate in funding additions to the option pool, thus reducing the equity hit founders take.</a:t>
            </a:r>
          </a:p>
          <a:p>
            <a:r>
              <a:rPr lang="en-US" sz="2000" dirty="0"/>
              <a:t>The option pool has no share price associated with it. The option plan agreement will specify a share purchase price, known as the strike price, for the options. The strike price is usually the price per share of the company’s stock on the day the options are granted.</a:t>
            </a:r>
          </a:p>
          <a:p>
            <a:r>
              <a:rPr lang="en-US" sz="2000" dirty="0"/>
              <a:t>The option pool also gets diluted in later rounds. Keep in mind that later-stage investors may insist on adding to the option pool size (further diluting existing shareholders), allowing additional future incentives for new employees or company officers.</a:t>
            </a:r>
          </a:p>
        </p:txBody>
      </p:sp>
    </p:spTree>
    <p:extLst>
      <p:ext uri="{BB962C8B-B14F-4D97-AF65-F5344CB8AC3E}">
        <p14:creationId xmlns:p14="http://schemas.microsoft.com/office/powerpoint/2010/main" val="231973478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87314-E293-DE87-3094-7FDF25A6360A}"/>
              </a:ext>
            </a:extLst>
          </p:cNvPr>
          <p:cNvSpPr>
            <a:spLocks noGrp="1"/>
          </p:cNvSpPr>
          <p:nvPr>
            <p:ph type="title"/>
          </p:nvPr>
        </p:nvSpPr>
        <p:spPr>
          <a:xfrm>
            <a:off x="838200" y="365126"/>
            <a:ext cx="10515600" cy="685462"/>
          </a:xfrm>
        </p:spPr>
        <p:txBody>
          <a:bodyPr>
            <a:normAutofit/>
          </a:bodyPr>
          <a:lstStyle/>
          <a:p>
            <a:r>
              <a:rPr lang="en-US" sz="3200" dirty="0"/>
              <a:t>First Angel Round</a:t>
            </a:r>
          </a:p>
        </p:txBody>
      </p:sp>
      <p:sp>
        <p:nvSpPr>
          <p:cNvPr id="3" name="Content Placeholder 2">
            <a:extLst>
              <a:ext uri="{FF2B5EF4-FFF2-40B4-BE49-F238E27FC236}">
                <a16:creationId xmlns:a16="http://schemas.microsoft.com/office/drawing/2014/main" id="{8B48834E-ED2F-071B-4D30-6689823EFAF8}"/>
              </a:ext>
            </a:extLst>
          </p:cNvPr>
          <p:cNvSpPr>
            <a:spLocks noGrp="1"/>
          </p:cNvSpPr>
          <p:nvPr>
            <p:ph idx="1"/>
          </p:nvPr>
        </p:nvSpPr>
        <p:spPr>
          <a:xfrm>
            <a:off x="838200" y="1186774"/>
            <a:ext cx="10515600" cy="4990189"/>
          </a:xfrm>
        </p:spPr>
        <p:txBody>
          <a:bodyPr>
            <a:normAutofit fontScale="85000" lnSpcReduction="10000"/>
          </a:bodyPr>
          <a:lstStyle/>
          <a:p>
            <a:r>
              <a:rPr lang="en-US" sz="2000" dirty="0"/>
              <a:t>Early angel investors are usually fine with common shares. Below are the steps on updating the cap table when a funding deal is consummated with an angel investor:</a:t>
            </a:r>
          </a:p>
          <a:p>
            <a:pPr marL="684213" indent="-454025">
              <a:buFont typeface="Wingdings" panose="05000000000000000000" pitchFamily="2" charset="2"/>
              <a:buChar char="q"/>
            </a:pPr>
            <a:r>
              <a:rPr lang="en-US" sz="2000" dirty="0"/>
              <a:t>Log the basic details of the investment – investor name and type of stock issued to that investor.</a:t>
            </a:r>
          </a:p>
          <a:p>
            <a:pPr marL="684213" indent="-454025">
              <a:buFont typeface="Wingdings" panose="05000000000000000000" pitchFamily="2" charset="2"/>
              <a:buChar char="q"/>
            </a:pPr>
            <a:r>
              <a:rPr lang="en-US" sz="2000" dirty="0"/>
              <a:t>Log the pre-money valuation agreed on with the investor.</a:t>
            </a:r>
          </a:p>
          <a:p>
            <a:pPr marL="684213" indent="-454025">
              <a:buFont typeface="Wingdings" panose="05000000000000000000" pitchFamily="2" charset="2"/>
              <a:buChar char="q"/>
            </a:pPr>
            <a:r>
              <a:rPr lang="en-US" sz="2000" dirty="0"/>
              <a:t>Log the investment amount (raise).</a:t>
            </a:r>
          </a:p>
          <a:p>
            <a:pPr marL="684213" indent="-454025">
              <a:buFont typeface="Wingdings" panose="05000000000000000000" pitchFamily="2" charset="2"/>
              <a:buChar char="q"/>
            </a:pPr>
            <a:r>
              <a:rPr lang="en-US" sz="2000" dirty="0"/>
              <a:t>Review the price per share for this round. The price per share is the pre-money valuation divided by the shares outstanding </a:t>
            </a:r>
            <a:r>
              <a:rPr lang="en-US" sz="2000" b="1" u="sng" dirty="0"/>
              <a:t>prior</a:t>
            </a:r>
            <a:r>
              <a:rPr lang="en-US" sz="2000" dirty="0"/>
              <a:t> to the investment.</a:t>
            </a:r>
          </a:p>
          <a:p>
            <a:pPr marL="684213" indent="-454025">
              <a:buFont typeface="Wingdings" panose="05000000000000000000" pitchFamily="2" charset="2"/>
              <a:buChar char="q"/>
            </a:pPr>
            <a:r>
              <a:rPr lang="en-US" sz="2000" dirty="0"/>
              <a:t>Review the percentage of the company the investor is buying. The investment amount divided by the post-money valuation is the investor ownership after the round is completed.</a:t>
            </a:r>
          </a:p>
          <a:p>
            <a:pPr marL="684213" indent="-454025">
              <a:buFont typeface="Wingdings" panose="05000000000000000000" pitchFamily="2" charset="2"/>
              <a:buChar char="q"/>
            </a:pPr>
            <a:r>
              <a:rPr lang="en-US" sz="2000" dirty="0"/>
              <a:t>Reviews the number of shares the angel investor will receive based on the investment amount. The number of new shares issued is the investment amount (raise) divided by the share price. New shares + previous fully-diluted outstanding shares = Total post-round shares.</a:t>
            </a:r>
          </a:p>
          <a:p>
            <a:pPr marL="684213" indent="-454025">
              <a:buFont typeface="Wingdings" panose="05000000000000000000" pitchFamily="2" charset="2"/>
              <a:buChar char="q"/>
            </a:pPr>
            <a:r>
              <a:rPr lang="en-US" sz="2000" dirty="0"/>
              <a:t>Review the founders’ ownership and option pool dilution. The shares issued for each line-item divided by the total post-round shares equals to percentage ownership levels after the round is complete.</a:t>
            </a:r>
          </a:p>
          <a:p>
            <a:pPr marL="1141413" lvl="1" indent="-454025">
              <a:buFont typeface="Wingdings" panose="05000000000000000000" pitchFamily="2" charset="2"/>
              <a:buChar char="ü"/>
            </a:pPr>
            <a:r>
              <a:rPr lang="en-US" sz="1600" dirty="0"/>
              <a:t>Check the dilution that results for each equity stakeholder.</a:t>
            </a:r>
          </a:p>
          <a:p>
            <a:pPr marL="1141413" lvl="1" indent="-454025">
              <a:buFont typeface="Wingdings" panose="05000000000000000000" pitchFamily="2" charset="2"/>
              <a:buChar char="ü"/>
            </a:pPr>
            <a:r>
              <a:rPr lang="en-US" sz="1600" dirty="0"/>
              <a:t>Make sure the investor ownership percentage based off raise amount and post-money valuation equals the percentage calculated the fully-diluted stock % column.</a:t>
            </a:r>
          </a:p>
          <a:p>
            <a:pPr marL="1141413" lvl="1" indent="-454025">
              <a:buFont typeface="Wingdings" panose="05000000000000000000" pitchFamily="2" charset="2"/>
              <a:buChar char="ü"/>
            </a:pPr>
            <a:r>
              <a:rPr lang="en-US" sz="1600" dirty="0"/>
              <a:t>If either founders or the investor wants to keep the option pool percentage intact, they will need to give up more of their ownership to make </a:t>
            </a:r>
            <a:r>
              <a:rPr lang="en-US" sz="1600"/>
              <a:t>that happen.</a:t>
            </a:r>
            <a:endParaRPr lang="en-US" sz="1600" dirty="0"/>
          </a:p>
        </p:txBody>
      </p:sp>
    </p:spTree>
    <p:extLst>
      <p:ext uri="{BB962C8B-B14F-4D97-AF65-F5344CB8AC3E}">
        <p14:creationId xmlns:p14="http://schemas.microsoft.com/office/powerpoint/2010/main" val="367703979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87314-E293-DE87-3094-7FDF25A6360A}"/>
              </a:ext>
            </a:extLst>
          </p:cNvPr>
          <p:cNvSpPr>
            <a:spLocks noGrp="1"/>
          </p:cNvSpPr>
          <p:nvPr>
            <p:ph type="title"/>
          </p:nvPr>
        </p:nvSpPr>
        <p:spPr>
          <a:xfrm>
            <a:off x="838200" y="369017"/>
            <a:ext cx="10515600" cy="685462"/>
          </a:xfrm>
        </p:spPr>
        <p:txBody>
          <a:bodyPr>
            <a:normAutofit/>
          </a:bodyPr>
          <a:lstStyle/>
          <a:p>
            <a:r>
              <a:rPr lang="en-US" sz="3200" dirty="0"/>
              <a:t>Second Angel Round</a:t>
            </a:r>
          </a:p>
        </p:txBody>
      </p:sp>
      <p:sp>
        <p:nvSpPr>
          <p:cNvPr id="3" name="Content Placeholder 2">
            <a:extLst>
              <a:ext uri="{FF2B5EF4-FFF2-40B4-BE49-F238E27FC236}">
                <a16:creationId xmlns:a16="http://schemas.microsoft.com/office/drawing/2014/main" id="{8B48834E-ED2F-071B-4D30-6689823EFAF8}"/>
              </a:ext>
            </a:extLst>
          </p:cNvPr>
          <p:cNvSpPr>
            <a:spLocks noGrp="1"/>
          </p:cNvSpPr>
          <p:nvPr>
            <p:ph idx="1"/>
          </p:nvPr>
        </p:nvSpPr>
        <p:spPr>
          <a:xfrm>
            <a:off x="838200" y="1186774"/>
            <a:ext cx="10515600" cy="4990189"/>
          </a:xfrm>
        </p:spPr>
        <p:txBody>
          <a:bodyPr>
            <a:normAutofit/>
          </a:bodyPr>
          <a:lstStyle/>
          <a:p>
            <a:r>
              <a:rPr lang="en-US" sz="2000" dirty="0"/>
              <a:t>The founders have made good progress using the first angel round to help reach key milestones in their startup growth plan. The startup now needs more funding to continue the startup’s market success.</a:t>
            </a:r>
          </a:p>
          <a:p>
            <a:r>
              <a:rPr lang="en-US" sz="2000" dirty="0"/>
              <a:t>The founders pitch to a larger angel group and the angels vote to make a $500,000 investment (raise) and the investors and founders negotiate a $2M pre-money valuation.</a:t>
            </a:r>
          </a:p>
          <a:p>
            <a:r>
              <a:rPr lang="en-US" sz="2000" dirty="0"/>
              <a:t>The setup for the Second Angel Round follows the exact same process in the cap table as the First Angel Round. Note however that the second angel round may require the newly issued shares to be preferred instead of common.</a:t>
            </a:r>
            <a:endParaRPr lang="en-US" sz="1600" dirty="0"/>
          </a:p>
        </p:txBody>
      </p:sp>
    </p:spTree>
    <p:extLst>
      <p:ext uri="{BB962C8B-B14F-4D97-AF65-F5344CB8AC3E}">
        <p14:creationId xmlns:p14="http://schemas.microsoft.com/office/powerpoint/2010/main" val="364003157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87314-E293-DE87-3094-7FDF25A6360A}"/>
              </a:ext>
            </a:extLst>
          </p:cNvPr>
          <p:cNvSpPr>
            <a:spLocks noGrp="1"/>
          </p:cNvSpPr>
          <p:nvPr>
            <p:ph type="title"/>
          </p:nvPr>
        </p:nvSpPr>
        <p:spPr>
          <a:xfrm>
            <a:off x="838200" y="369017"/>
            <a:ext cx="10515600" cy="685462"/>
          </a:xfrm>
        </p:spPr>
        <p:txBody>
          <a:bodyPr>
            <a:normAutofit/>
          </a:bodyPr>
          <a:lstStyle/>
          <a:p>
            <a:r>
              <a:rPr lang="en-US" sz="3200" dirty="0"/>
              <a:t>VC Round</a:t>
            </a:r>
          </a:p>
        </p:txBody>
      </p:sp>
      <p:sp>
        <p:nvSpPr>
          <p:cNvPr id="3" name="Content Placeholder 2">
            <a:extLst>
              <a:ext uri="{FF2B5EF4-FFF2-40B4-BE49-F238E27FC236}">
                <a16:creationId xmlns:a16="http://schemas.microsoft.com/office/drawing/2014/main" id="{8B48834E-ED2F-071B-4D30-6689823EFAF8}"/>
              </a:ext>
            </a:extLst>
          </p:cNvPr>
          <p:cNvSpPr>
            <a:spLocks noGrp="1"/>
          </p:cNvSpPr>
          <p:nvPr>
            <p:ph idx="1"/>
          </p:nvPr>
        </p:nvSpPr>
        <p:spPr>
          <a:xfrm>
            <a:off x="838200" y="1186774"/>
            <a:ext cx="10515600" cy="4990189"/>
          </a:xfrm>
        </p:spPr>
        <p:txBody>
          <a:bodyPr>
            <a:normAutofit fontScale="92500" lnSpcReduction="20000"/>
          </a:bodyPr>
          <a:lstStyle/>
          <a:p>
            <a:r>
              <a:rPr lang="en-US" sz="2000" dirty="0"/>
              <a:t>Imagine that using the second angel investment round as fuel for growth. The startup is gaining traction with significant customers. The resulting industry buzz is starting to get you noticed by VCs. The cap table provides the perfect tool to test some funding scenarios involving a potential VC investment. Here are considerations at this stage:</a:t>
            </a:r>
          </a:p>
          <a:p>
            <a:pPr marL="914400" indent="-684213">
              <a:buFont typeface="Wingdings" panose="05000000000000000000" pitchFamily="2" charset="2"/>
              <a:buChar char="q"/>
            </a:pPr>
            <a:r>
              <a:rPr lang="en-US" sz="2000" dirty="0"/>
              <a:t>Valuation is growing – your success with adding new paying customers helps you justify a pre-money valuation of $6M.</a:t>
            </a:r>
          </a:p>
          <a:p>
            <a:pPr marL="914400" indent="-684213">
              <a:buFont typeface="Wingdings" panose="05000000000000000000" pitchFamily="2" charset="2"/>
              <a:buChar char="q"/>
            </a:pPr>
            <a:r>
              <a:rPr lang="en-US" sz="2000" dirty="0"/>
              <a:t>Existing shareholder dilution – founders and existing investors (the angel investors) face significantly equity dilution but owning a smaller piece of a much larger pie outweighs any concerns the founders have.</a:t>
            </a:r>
          </a:p>
          <a:p>
            <a:pPr marL="914400" indent="-684213">
              <a:buFont typeface="Wingdings" panose="05000000000000000000" pitchFamily="2" charset="2"/>
              <a:buChar char="q"/>
            </a:pPr>
            <a:r>
              <a:rPr lang="en-US" sz="2000" dirty="0"/>
              <a:t>VCs get preferred shares – VCs require several rights and protections – liquidation preferences, anti-dilution protection, and voting rights on key decisions. How confident are you that the VC can help you take the startup to the next level.</a:t>
            </a:r>
          </a:p>
          <a:p>
            <a:pPr marL="1373188" lvl="1" indent="-458788">
              <a:buFont typeface="Wingdings" panose="05000000000000000000" pitchFamily="2" charset="2"/>
              <a:buChar char="v"/>
            </a:pPr>
            <a:r>
              <a:rPr lang="en-US" sz="1600" dirty="0"/>
              <a:t>Preferred rights have significant impact on founders and employees’ equity and the ultimate take home from an acquisition of the startup.</a:t>
            </a:r>
          </a:p>
          <a:p>
            <a:pPr marL="1373188" lvl="1" indent="-458788">
              <a:buFont typeface="Wingdings" panose="05000000000000000000" pitchFamily="2" charset="2"/>
              <a:buChar char="v"/>
            </a:pPr>
            <a:r>
              <a:rPr lang="en-US" sz="1600" dirty="0"/>
              <a:t>Liquidation preference and anti-dilution protection are the two most impactful preferred share rights.</a:t>
            </a:r>
          </a:p>
          <a:p>
            <a:pPr marL="1373188" lvl="1" indent="-458788">
              <a:buFont typeface="Wingdings" panose="05000000000000000000" pitchFamily="2" charset="2"/>
              <a:buChar char="v"/>
            </a:pPr>
            <a:r>
              <a:rPr lang="en-US" sz="1600" dirty="0"/>
              <a:t>The impact of these preferred share rights shows up most noticeably when exploring various exit scenarios. For example, if the preferred share investor negotiated a 2x liquidation preference with participation, they are entitled to twice their investment back, plus their pro-rata share of any exit proceeds that are left over for the common shareholders.</a:t>
            </a:r>
          </a:p>
          <a:p>
            <a:pPr marL="1373188" lvl="1" indent="-458788">
              <a:buFont typeface="Wingdings" panose="05000000000000000000" pitchFamily="2" charset="2"/>
              <a:buChar char="v"/>
            </a:pPr>
            <a:r>
              <a:rPr lang="en-US" sz="1600" dirty="0"/>
              <a:t>Sophisticated cap tables include formulas to calculate the impact of preferred share rights.</a:t>
            </a:r>
          </a:p>
          <a:p>
            <a:pPr marL="914400" indent="-684213">
              <a:buFont typeface="Wingdings" panose="05000000000000000000" pitchFamily="2" charset="2"/>
              <a:buChar char="q"/>
            </a:pPr>
            <a:r>
              <a:rPr lang="en-US" sz="2000" dirty="0"/>
              <a:t>VCs want the option pool to be bumped up.</a:t>
            </a:r>
          </a:p>
        </p:txBody>
      </p:sp>
    </p:spTree>
    <p:extLst>
      <p:ext uri="{BB962C8B-B14F-4D97-AF65-F5344CB8AC3E}">
        <p14:creationId xmlns:p14="http://schemas.microsoft.com/office/powerpoint/2010/main" val="212012577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87314-E293-DE87-3094-7FDF25A6360A}"/>
              </a:ext>
            </a:extLst>
          </p:cNvPr>
          <p:cNvSpPr>
            <a:spLocks noGrp="1"/>
          </p:cNvSpPr>
          <p:nvPr>
            <p:ph type="title"/>
          </p:nvPr>
        </p:nvSpPr>
        <p:spPr>
          <a:xfrm>
            <a:off x="838200" y="369017"/>
            <a:ext cx="10515600" cy="685462"/>
          </a:xfrm>
        </p:spPr>
        <p:txBody>
          <a:bodyPr>
            <a:normAutofit/>
          </a:bodyPr>
          <a:lstStyle/>
          <a:p>
            <a:r>
              <a:rPr lang="en-US" sz="3200" dirty="0"/>
              <a:t>Exit Scenarios</a:t>
            </a:r>
          </a:p>
        </p:txBody>
      </p:sp>
      <p:sp>
        <p:nvSpPr>
          <p:cNvPr id="3" name="Content Placeholder 2">
            <a:extLst>
              <a:ext uri="{FF2B5EF4-FFF2-40B4-BE49-F238E27FC236}">
                <a16:creationId xmlns:a16="http://schemas.microsoft.com/office/drawing/2014/main" id="{8B48834E-ED2F-071B-4D30-6689823EFAF8}"/>
              </a:ext>
            </a:extLst>
          </p:cNvPr>
          <p:cNvSpPr>
            <a:spLocks noGrp="1"/>
          </p:cNvSpPr>
          <p:nvPr>
            <p:ph idx="1"/>
          </p:nvPr>
        </p:nvSpPr>
        <p:spPr>
          <a:xfrm>
            <a:off x="838200" y="1186774"/>
            <a:ext cx="10515600" cy="4990189"/>
          </a:xfrm>
        </p:spPr>
        <p:txBody>
          <a:bodyPr>
            <a:normAutofit fontScale="55000" lnSpcReduction="20000"/>
          </a:bodyPr>
          <a:lstStyle/>
          <a:p>
            <a:r>
              <a:rPr lang="en-US" sz="2000" dirty="0"/>
              <a:t>The exit scenario of the cap table allows you play what-if calculations in the event that your startup is acquired. This is known as an exit or liquidity event. There are two reasons why this section is critical:</a:t>
            </a:r>
          </a:p>
          <a:p>
            <a:pPr marL="687388" indent="-457200">
              <a:buFont typeface="+mj-lt"/>
              <a:buAutoNum type="arabicPeriod"/>
            </a:pPr>
            <a:r>
              <a:rPr lang="en-US" sz="2000" dirty="0"/>
              <a:t>Revenue forecasts and exit valuation – can the startup command an exit value large enough to give investors the ROI they hoped for? Most startups are acquired for 2X to 3X revenues. Profits can also be used as the basis for multiples-based valuation. Note that every industry has its benchmark multiples.</a:t>
            </a:r>
          </a:p>
          <a:p>
            <a:pPr marL="1144588" lvl="1" indent="-457200">
              <a:buFont typeface="Wingdings" panose="05000000000000000000" pitchFamily="2" charset="2"/>
              <a:buChar char="q"/>
            </a:pPr>
            <a:r>
              <a:rPr lang="en-US" sz="1600" dirty="0"/>
              <a:t>With this in mind, do your revenue forecasts match with an exit value that provide investors enough return to make their investment worth while?</a:t>
            </a:r>
          </a:p>
          <a:p>
            <a:pPr marL="687388" indent="-457200">
              <a:buFont typeface="+mj-lt"/>
              <a:buAutoNum type="arabicPeriod"/>
            </a:pPr>
            <a:r>
              <a:rPr lang="en-US" sz="2000" dirty="0"/>
              <a:t>Market size – closely tied to your long-term revenue forecasts is the overall size of the market. If the market you serve is too small, expecting a large exit valuation may indicate a serious red flag for investors. Use the exit scenario section of your cap table to test these assumptions.</a:t>
            </a:r>
          </a:p>
          <a:p>
            <a:r>
              <a:rPr lang="en-US" sz="2000" dirty="0"/>
              <a:t>Work backwards:</a:t>
            </a:r>
          </a:p>
          <a:p>
            <a:pPr marL="684213" indent="-454025">
              <a:buFont typeface="Wingdings" panose="05000000000000000000" pitchFamily="2" charset="2"/>
              <a:buChar char="q"/>
            </a:pPr>
            <a:r>
              <a:rPr lang="en-US" sz="2000" dirty="0"/>
              <a:t>How much valuation do we need at exit to deliver the return that investors are seeking? For example, the exit valuation needs to be in the $50M - $75M range.</a:t>
            </a:r>
          </a:p>
          <a:p>
            <a:pPr marL="684213" indent="-454025">
              <a:buFont typeface="Wingdings" panose="05000000000000000000" pitchFamily="2" charset="2"/>
              <a:buChar char="q"/>
            </a:pPr>
            <a:r>
              <a:rPr lang="en-US" sz="2000" dirty="0"/>
              <a:t>Where do revenues need to be in the exit year and what revenue multiple is reasonable? If we choose a revenue multiple in the 2X to 3X range, then revenue at exit of $25M or more will generate the desired exit valuation.</a:t>
            </a:r>
          </a:p>
          <a:p>
            <a:pPr marL="684213" indent="-454025">
              <a:buFont typeface="Wingdings" panose="05000000000000000000" pitchFamily="2" charset="2"/>
              <a:buChar char="q"/>
            </a:pPr>
            <a:r>
              <a:rPr lang="en-US" sz="2000" dirty="0"/>
              <a:t>Is the overall market big enough and is your estimate of market penetration sufficient to deliver the exit revenue?</a:t>
            </a:r>
          </a:p>
          <a:p>
            <a:pPr marL="230188" indent="-230188"/>
            <a:r>
              <a:rPr lang="en-US" sz="2000" dirty="0"/>
              <a:t>Don’t fixate on exits too early. Investors want entrepreneurs to possess two opposing traits: 1) a heads-down relentless drive to execute the plan, grown market share, add users and paying customers, and 2) a longer-term vision that drives toward building a company that can be sold to the highest bidder in 5 to 7 years.</a:t>
            </a:r>
          </a:p>
          <a:p>
            <a:pPr marL="687388" indent="-458788">
              <a:buFont typeface="Wingdings" panose="05000000000000000000" pitchFamily="2" charset="2"/>
              <a:buChar char="q"/>
            </a:pPr>
            <a:r>
              <a:rPr lang="en-US" sz="2000" dirty="0"/>
              <a:t>If you or someone on your team has successfully exited before, then forecast away. If you’ve never been there, focus on the next six months of executing your plan.</a:t>
            </a:r>
          </a:p>
          <a:p>
            <a:pPr marL="230188" indent="-230188"/>
            <a:r>
              <a:rPr lang="en-US" sz="2000" dirty="0"/>
              <a:t>Precisely planning exactly how many funding rounds, investment amounts, and valuation forecasts involves some about of guesswork. Careful research could give you some boundaries to explore. You can find out what typical revenue or profit multiples companies like yours go for, how much capital similar companies raised in order to get an exit, </a:t>
            </a:r>
            <a:r>
              <a:rPr lang="en-US" sz="2000" dirty="0" err="1"/>
              <a:t>etc</a:t>
            </a:r>
            <a:r>
              <a:rPr lang="en-US" sz="2000" dirty="0"/>
              <a:t>…</a:t>
            </a:r>
          </a:p>
          <a:p>
            <a:r>
              <a:rPr lang="en-US" sz="2000" dirty="0"/>
              <a:t>Take some time to consider how each of the stakeholders in the startup fares in a liquidation event:</a:t>
            </a:r>
          </a:p>
          <a:p>
            <a:pPr marL="687388" indent="-457200">
              <a:buFont typeface="Wingdings" panose="05000000000000000000" pitchFamily="2" charset="2"/>
              <a:buChar char="q"/>
            </a:pPr>
            <a:r>
              <a:rPr lang="en-US" sz="2000" dirty="0"/>
              <a:t>Are the angel investors properly rewarded for taking early risk in the startup?</a:t>
            </a:r>
          </a:p>
          <a:p>
            <a:pPr marL="687388" indent="-457200">
              <a:buFont typeface="Wingdings" panose="05000000000000000000" pitchFamily="2" charset="2"/>
              <a:buChar char="q"/>
            </a:pPr>
            <a:r>
              <a:rPr lang="en-US" sz="2000" dirty="0"/>
              <a:t>Do the VCs get the returns multiples they expect? Note that the exit ROI multiples that each investor (angels and VCs) are projected to achieve are not something that only the founders are assessing but investors themselves are also running these projections as well. This analysis from both sides is a fundamental contributor to negotiation of a valuation prior to a funding round.</a:t>
            </a:r>
          </a:p>
          <a:p>
            <a:pPr marL="687388" indent="-457200">
              <a:buFont typeface="Wingdings" panose="05000000000000000000" pitchFamily="2" charset="2"/>
              <a:buChar char="q"/>
            </a:pPr>
            <a:r>
              <a:rPr lang="en-US" sz="2000" dirty="0"/>
              <a:t>Are option holders motivated?</a:t>
            </a:r>
          </a:p>
          <a:p>
            <a:pPr marL="687388" indent="-457200">
              <a:buFont typeface="Wingdings" panose="05000000000000000000" pitchFamily="2" charset="2"/>
              <a:buChar char="q"/>
            </a:pPr>
            <a:r>
              <a:rPr lang="en-US" sz="2000" dirty="0"/>
              <a:t>How do the founders fare?</a:t>
            </a:r>
          </a:p>
          <a:p>
            <a:pPr marL="230188" indent="-230188"/>
            <a:endParaRPr lang="en-US" sz="2000" dirty="0"/>
          </a:p>
        </p:txBody>
      </p:sp>
    </p:spTree>
    <p:extLst>
      <p:ext uri="{BB962C8B-B14F-4D97-AF65-F5344CB8AC3E}">
        <p14:creationId xmlns:p14="http://schemas.microsoft.com/office/powerpoint/2010/main" val="3262349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87314-E293-DE87-3094-7FDF25A6360A}"/>
              </a:ext>
            </a:extLst>
          </p:cNvPr>
          <p:cNvSpPr>
            <a:spLocks noGrp="1"/>
          </p:cNvSpPr>
          <p:nvPr>
            <p:ph type="title"/>
          </p:nvPr>
        </p:nvSpPr>
        <p:spPr>
          <a:xfrm>
            <a:off x="838200" y="369017"/>
            <a:ext cx="10515600" cy="685462"/>
          </a:xfrm>
        </p:spPr>
        <p:txBody>
          <a:bodyPr>
            <a:normAutofit/>
          </a:bodyPr>
          <a:lstStyle/>
          <a:p>
            <a:r>
              <a:rPr lang="en-US" sz="3200"/>
              <a:t>Benefits and Drawbacks of Organized Angel Groups</a:t>
            </a:r>
            <a:endParaRPr lang="en-US" sz="3200" dirty="0"/>
          </a:p>
        </p:txBody>
      </p:sp>
      <p:sp>
        <p:nvSpPr>
          <p:cNvPr id="3" name="Content Placeholder 2">
            <a:extLst>
              <a:ext uri="{FF2B5EF4-FFF2-40B4-BE49-F238E27FC236}">
                <a16:creationId xmlns:a16="http://schemas.microsoft.com/office/drawing/2014/main" id="{8B48834E-ED2F-071B-4D30-6689823EFAF8}"/>
              </a:ext>
            </a:extLst>
          </p:cNvPr>
          <p:cNvSpPr>
            <a:spLocks noGrp="1"/>
          </p:cNvSpPr>
          <p:nvPr>
            <p:ph idx="1"/>
          </p:nvPr>
        </p:nvSpPr>
        <p:spPr>
          <a:xfrm>
            <a:off x="838199" y="1186774"/>
            <a:ext cx="10780059" cy="4990189"/>
          </a:xfrm>
        </p:spPr>
        <p:txBody>
          <a:bodyPr>
            <a:normAutofit fontScale="92500" lnSpcReduction="20000"/>
          </a:bodyPr>
          <a:lstStyle/>
          <a:p>
            <a:r>
              <a:rPr lang="en-US" sz="2000"/>
              <a:t>These benefits are considered relative to independent angels:</a:t>
            </a:r>
          </a:p>
          <a:p>
            <a:pPr marL="914400" indent="-454025">
              <a:buFont typeface="Wingdings" panose="05000000000000000000" pitchFamily="2" charset="2"/>
              <a:buChar char="Ø"/>
            </a:pPr>
            <a:r>
              <a:rPr lang="en-US" sz="2000"/>
              <a:t>Higher investment amounts – larger groups in areas such as New York or Seattle might invest as much as $500K in a single deal.</a:t>
            </a:r>
          </a:p>
          <a:p>
            <a:pPr marL="914400" indent="-454025">
              <a:buFont typeface="Wingdings" panose="05000000000000000000" pitchFamily="2" charset="2"/>
              <a:buChar char="Ø"/>
            </a:pPr>
            <a:r>
              <a:rPr lang="en-US" sz="2000"/>
              <a:t>Accredited – group members meet the SEC’s accredited investor requirement (Rule 501 or Reg D).</a:t>
            </a:r>
          </a:p>
          <a:p>
            <a:pPr marL="914400" indent="-454025">
              <a:buFont typeface="Wingdings" panose="05000000000000000000" pitchFamily="2" charset="2"/>
              <a:buChar char="Ø"/>
            </a:pPr>
            <a:r>
              <a:rPr lang="en-US" sz="2000"/>
              <a:t>Sophisticated – in the eye’s of the SEC, group investors are experienced in business matters and can assess the risks of an investment.</a:t>
            </a:r>
          </a:p>
          <a:p>
            <a:pPr marL="914400" indent="-454025">
              <a:buFont typeface="Wingdings" panose="05000000000000000000" pitchFamily="2" charset="2"/>
              <a:buChar char="Ø"/>
            </a:pPr>
            <a:r>
              <a:rPr lang="en-US" sz="2000"/>
              <a:t>Legally clean – SEC securities registration exemptions are met and legal matters are kept tidy.</a:t>
            </a:r>
          </a:p>
          <a:p>
            <a:pPr marL="914400" indent="-454025">
              <a:buFont typeface="Wingdings" panose="05000000000000000000" pitchFamily="2" charset="2"/>
              <a:buChar char="Ø"/>
            </a:pPr>
            <a:r>
              <a:rPr lang="en-US" sz="2000"/>
              <a:t>Risk tolerant – understand the risks of startup investing and are unlikely to suffer personally or sue if they lose their money in a venture.</a:t>
            </a:r>
          </a:p>
          <a:p>
            <a:r>
              <a:rPr lang="en-US" sz="2000"/>
              <a:t>These drawbacks are considered relative to independent angels:</a:t>
            </a:r>
          </a:p>
          <a:p>
            <a:pPr marL="914400" indent="-454025">
              <a:buFont typeface="Wingdings" panose="05000000000000000000" pitchFamily="2" charset="2"/>
              <a:buChar char="Ø"/>
            </a:pPr>
            <a:r>
              <a:rPr lang="en-US" sz="2000"/>
              <a:t>10 angels, 10 opinions.</a:t>
            </a:r>
          </a:p>
          <a:p>
            <a:pPr marL="914400" indent="-454025">
              <a:buFont typeface="Wingdings" panose="05000000000000000000" pitchFamily="2" charset="2"/>
              <a:buChar char="Ø"/>
            </a:pPr>
            <a:r>
              <a:rPr lang="en-US" sz="2000"/>
              <a:t>Slow process</a:t>
            </a:r>
          </a:p>
          <a:p>
            <a:pPr marL="914400" indent="-454025">
              <a:buFont typeface="Wingdings" panose="05000000000000000000" pitchFamily="2" charset="2"/>
              <a:buChar char="Ø"/>
            </a:pPr>
            <a:r>
              <a:rPr lang="en-US" sz="2000"/>
              <a:t>Limited availability</a:t>
            </a:r>
          </a:p>
          <a:p>
            <a:pPr marL="914400" indent="-454025">
              <a:buFont typeface="Wingdings" panose="05000000000000000000" pitchFamily="2" charset="2"/>
              <a:buChar char="Ø"/>
            </a:pPr>
            <a:r>
              <a:rPr lang="en-US" sz="2000"/>
              <a:t>Expectation of process knowledge</a:t>
            </a:r>
          </a:p>
          <a:p>
            <a:pPr marL="914400" indent="-454025">
              <a:buFont typeface="Wingdings" panose="05000000000000000000" pitchFamily="2" charset="2"/>
              <a:buChar char="Ø"/>
            </a:pPr>
            <a:r>
              <a:rPr lang="en-US" sz="2000"/>
              <a:t>Reputation to protect – angel groups want to build a track record of picking great startups, so groups tend to be very selective in committing investment to startups</a:t>
            </a:r>
          </a:p>
        </p:txBody>
      </p:sp>
    </p:spTree>
    <p:extLst>
      <p:ext uri="{BB962C8B-B14F-4D97-AF65-F5344CB8AC3E}">
        <p14:creationId xmlns:p14="http://schemas.microsoft.com/office/powerpoint/2010/main" val="306246231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87314-E293-DE87-3094-7FDF25A6360A}"/>
              </a:ext>
            </a:extLst>
          </p:cNvPr>
          <p:cNvSpPr>
            <a:spLocks noGrp="1"/>
          </p:cNvSpPr>
          <p:nvPr>
            <p:ph type="title"/>
          </p:nvPr>
        </p:nvSpPr>
        <p:spPr>
          <a:xfrm>
            <a:off x="838200" y="369017"/>
            <a:ext cx="10515600" cy="685462"/>
          </a:xfrm>
        </p:spPr>
        <p:txBody>
          <a:bodyPr>
            <a:normAutofit/>
          </a:bodyPr>
          <a:lstStyle/>
          <a:p>
            <a:r>
              <a:rPr lang="en-US" sz="3200" dirty="0"/>
              <a:t>Convertible Debt (Note)</a:t>
            </a:r>
          </a:p>
        </p:txBody>
      </p:sp>
      <p:sp>
        <p:nvSpPr>
          <p:cNvPr id="3" name="Content Placeholder 2">
            <a:extLst>
              <a:ext uri="{FF2B5EF4-FFF2-40B4-BE49-F238E27FC236}">
                <a16:creationId xmlns:a16="http://schemas.microsoft.com/office/drawing/2014/main" id="{8B48834E-ED2F-071B-4D30-6689823EFAF8}"/>
              </a:ext>
            </a:extLst>
          </p:cNvPr>
          <p:cNvSpPr>
            <a:spLocks noGrp="1"/>
          </p:cNvSpPr>
          <p:nvPr>
            <p:ph idx="1"/>
          </p:nvPr>
        </p:nvSpPr>
        <p:spPr>
          <a:xfrm>
            <a:off x="838200" y="1186774"/>
            <a:ext cx="10515600" cy="4990189"/>
          </a:xfrm>
        </p:spPr>
        <p:txBody>
          <a:bodyPr>
            <a:normAutofit fontScale="77500" lnSpcReduction="20000"/>
          </a:bodyPr>
          <a:lstStyle/>
          <a:p>
            <a:r>
              <a:rPr lang="en-US" sz="2000" dirty="0"/>
              <a:t>Investors make a loan to the startup and that loan converts into equity at some point in the future, with an extra bonus to the investor for taking on higher risk of the early-stage startup.</a:t>
            </a:r>
          </a:p>
          <a:p>
            <a:r>
              <a:rPr lang="en-US" sz="2000" dirty="0"/>
              <a:t>Designed to give founders funding at a very early-stage enough runway to get to the first professional funding round where a valuation and share price is set. At this point, the loan converts to equity with various conversion parameters and with the same share preferences afforded that round’s investor.</a:t>
            </a:r>
          </a:p>
          <a:p>
            <a:r>
              <a:rPr lang="en-US" sz="2000" dirty="0"/>
              <a:t>Convertible debt has advantages over equity funding for very early-stage startups:</a:t>
            </a:r>
          </a:p>
          <a:p>
            <a:pPr marL="914400" indent="-684213">
              <a:buFont typeface="Wingdings" panose="05000000000000000000" pitchFamily="2" charset="2"/>
              <a:buChar char="q"/>
            </a:pPr>
            <a:r>
              <a:rPr lang="en-US" sz="2000" dirty="0"/>
              <a:t>Delayed valuation – convertible debt provides a way to raise money without putting a valuation on the company when the debt is issued. For very early-stage startups that needs more time to bring its product to market, setting a realistic valuation can be tough. So the longer you can delay setting a valuation, the more leverage you will have to raise money later.</a:t>
            </a:r>
          </a:p>
          <a:p>
            <a:pPr marL="914400" indent="-684213">
              <a:buFont typeface="Wingdings" panose="05000000000000000000" pitchFamily="2" charset="2"/>
              <a:buChar char="q"/>
            </a:pPr>
            <a:r>
              <a:rPr lang="en-US" sz="2000" dirty="0"/>
              <a:t>Interest rate earned – note holders earn accrued interest that isn’t paid in cash by the startup but rather gets added to the note’s notional value that results in incremental shares acquired at conversion.</a:t>
            </a:r>
          </a:p>
          <a:p>
            <a:pPr marL="914400" indent="-684213">
              <a:buFont typeface="Wingdings" panose="05000000000000000000" pitchFamily="2" charset="2"/>
              <a:buChar char="q"/>
            </a:pPr>
            <a:r>
              <a:rPr lang="en-US" sz="2000" dirty="0"/>
              <a:t>Conversion trigger – convertible notes convert at a defined “trigger event” that most often happens when the startup raises its first valued round meaning you and the next round of investors agree on a pre-money valuation for the startup.</a:t>
            </a:r>
          </a:p>
          <a:p>
            <a:pPr marL="914400" indent="-684213">
              <a:buFont typeface="Wingdings" panose="05000000000000000000" pitchFamily="2" charset="2"/>
              <a:buChar char="q"/>
            </a:pPr>
            <a:r>
              <a:rPr lang="en-US" sz="2000" dirty="0"/>
              <a:t>Discount rate – this serves as a deal sweetener. The note holder gets to buy the newly valued stock at a discount from the stock price associated with the valuation established with the new investors, thus getting more shares for the money. This discount typically ranges from 15 – 25%.</a:t>
            </a:r>
          </a:p>
          <a:p>
            <a:pPr marL="230188" indent="-230188"/>
            <a:r>
              <a:rPr lang="en-US" sz="2000" dirty="0"/>
              <a:t>Funding sources like convertible debt are a valuable source of early funding for many startups and tracking the details in your cap table show investors you are committed and diligent in your fundraising quest.</a:t>
            </a:r>
          </a:p>
          <a:p>
            <a:pPr marL="230188" indent="-230188"/>
            <a:r>
              <a:rPr lang="en-US" sz="2000" dirty="0"/>
              <a:t>Additionally, convertible debt has the benefit of lower legal fees and can be faster to utilize (given that a  valuation does not need to </a:t>
            </a:r>
            <a:r>
              <a:rPr lang="en-US" sz="2000"/>
              <a:t>be established) relative </a:t>
            </a:r>
            <a:r>
              <a:rPr lang="en-US" sz="2000" dirty="0"/>
              <a:t>to issuing equity.</a:t>
            </a:r>
          </a:p>
          <a:p>
            <a:endParaRPr lang="en-US" sz="2000" dirty="0"/>
          </a:p>
        </p:txBody>
      </p:sp>
    </p:spTree>
    <p:extLst>
      <p:ext uri="{BB962C8B-B14F-4D97-AF65-F5344CB8AC3E}">
        <p14:creationId xmlns:p14="http://schemas.microsoft.com/office/powerpoint/2010/main" val="237715514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87314-E293-DE87-3094-7FDF25A6360A}"/>
              </a:ext>
            </a:extLst>
          </p:cNvPr>
          <p:cNvSpPr>
            <a:spLocks noGrp="1"/>
          </p:cNvSpPr>
          <p:nvPr>
            <p:ph type="title"/>
          </p:nvPr>
        </p:nvSpPr>
        <p:spPr>
          <a:xfrm>
            <a:off x="838200" y="369017"/>
            <a:ext cx="10515600" cy="685462"/>
          </a:xfrm>
        </p:spPr>
        <p:txBody>
          <a:bodyPr>
            <a:normAutofit/>
          </a:bodyPr>
          <a:lstStyle/>
          <a:p>
            <a:r>
              <a:rPr lang="en-US" sz="3200" dirty="0"/>
              <a:t>Tracking Founder Vesting</a:t>
            </a:r>
          </a:p>
        </p:txBody>
      </p:sp>
      <p:sp>
        <p:nvSpPr>
          <p:cNvPr id="3" name="Content Placeholder 2">
            <a:extLst>
              <a:ext uri="{FF2B5EF4-FFF2-40B4-BE49-F238E27FC236}">
                <a16:creationId xmlns:a16="http://schemas.microsoft.com/office/drawing/2014/main" id="{8B48834E-ED2F-071B-4D30-6689823EFAF8}"/>
              </a:ext>
            </a:extLst>
          </p:cNvPr>
          <p:cNvSpPr>
            <a:spLocks noGrp="1"/>
          </p:cNvSpPr>
          <p:nvPr>
            <p:ph idx="1"/>
          </p:nvPr>
        </p:nvSpPr>
        <p:spPr>
          <a:xfrm>
            <a:off x="838200" y="1186774"/>
            <a:ext cx="10515600" cy="4990189"/>
          </a:xfrm>
        </p:spPr>
        <p:txBody>
          <a:bodyPr>
            <a:normAutofit fontScale="85000" lnSpcReduction="10000"/>
          </a:bodyPr>
          <a:lstStyle/>
          <a:p>
            <a:r>
              <a:rPr lang="en-US" sz="2000" dirty="0"/>
              <a:t>It is a good idea to track the detailed vesting progress of each founder’s equity ownership in the cap table. This is especially critical when founders are issued restricted stocks that vest over time – usually over four years with a one year cliff for the first 25% with monthly accrual of 1/48</a:t>
            </a:r>
            <a:r>
              <a:rPr lang="en-US" sz="2000" baseline="30000" dirty="0"/>
              <a:t>th</a:t>
            </a:r>
            <a:r>
              <a:rPr lang="en-US" sz="2000" dirty="0"/>
              <a:t> of shares vesting each month thereafter for the next three years. Restricted stocks are set up using a restricted stock purchase agreement (RSPA).</a:t>
            </a:r>
          </a:p>
          <a:p>
            <a:pPr marL="687388" indent="-457200">
              <a:buFont typeface="Wingdings" panose="05000000000000000000" pitchFamily="2" charset="2"/>
              <a:buChar char="§"/>
            </a:pPr>
            <a:r>
              <a:rPr lang="en-US" sz="2000" dirty="0"/>
              <a:t>RSPA functions by “taking away” the founders’ starting shares and assigning them to the corporation.</a:t>
            </a:r>
          </a:p>
          <a:p>
            <a:pPr marL="687388" indent="-457200">
              <a:buFont typeface="Wingdings" panose="05000000000000000000" pitchFamily="2" charset="2"/>
              <a:buChar char="§"/>
            </a:pPr>
            <a:r>
              <a:rPr lang="en-US" sz="2000" dirty="0"/>
              <a:t>Founders earn back (vest) those shares over a time-based schedule. If the founder leaves the startup before his or her restricted shares vest, the startup corporation can use the unvested shares to recruit other talent.</a:t>
            </a:r>
          </a:p>
          <a:p>
            <a:pPr marL="687388" indent="-457200">
              <a:buFont typeface="Wingdings" panose="05000000000000000000" pitchFamily="2" charset="2"/>
              <a:buChar char="§"/>
            </a:pPr>
            <a:r>
              <a:rPr lang="en-US" sz="2000" dirty="0"/>
              <a:t>This strategy is used to maintain motivation especially during rough patches for the startup.</a:t>
            </a:r>
          </a:p>
          <a:p>
            <a:pPr marL="687388" indent="-457200">
              <a:buFont typeface="Wingdings" panose="05000000000000000000" pitchFamily="2" charset="2"/>
              <a:buChar char="§"/>
            </a:pPr>
            <a:r>
              <a:rPr lang="en-US" sz="2000" dirty="0"/>
              <a:t>Restricted stock is best used very early in the startup’s life cycle when the value of the stock is very low.</a:t>
            </a:r>
          </a:p>
          <a:p>
            <a:pPr marL="687388" indent="-457200">
              <a:buFont typeface="Wingdings" panose="05000000000000000000" pitchFamily="2" charset="2"/>
              <a:buChar char="§"/>
            </a:pPr>
            <a:r>
              <a:rPr lang="en-US" sz="2000" dirty="0"/>
              <a:t>Founders and other restricted stockholders can avoid paying hefty taxes on the increase in value of their stock ownership by filing form 83(b) with the IRS before 30 days from the time the stock is received.</a:t>
            </a:r>
          </a:p>
          <a:p>
            <a:pPr marL="687388" indent="-457200">
              <a:buFont typeface="Wingdings" panose="05000000000000000000" pitchFamily="2" charset="2"/>
              <a:buChar char="§"/>
            </a:pPr>
            <a:r>
              <a:rPr lang="en-US" sz="2000" dirty="0"/>
              <a:t>Restricted stock is not reserved only for founders. You can use restricted stock for other key hires such as a seasoned VP of Sales.</a:t>
            </a:r>
          </a:p>
          <a:p>
            <a:pPr marL="687388" indent="-457200">
              <a:buFont typeface="Wingdings" panose="05000000000000000000" pitchFamily="2" charset="2"/>
              <a:buChar char="§"/>
            </a:pPr>
            <a:r>
              <a:rPr lang="en-US" sz="2000" dirty="0"/>
              <a:t>The details of restricted stock recipients and the associated vesting should be tracked in a separate tab on the cap table.</a:t>
            </a:r>
          </a:p>
        </p:txBody>
      </p:sp>
    </p:spTree>
    <p:extLst>
      <p:ext uri="{BB962C8B-B14F-4D97-AF65-F5344CB8AC3E}">
        <p14:creationId xmlns:p14="http://schemas.microsoft.com/office/powerpoint/2010/main" val="269504878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87314-E293-DE87-3094-7FDF25A6360A}"/>
              </a:ext>
            </a:extLst>
          </p:cNvPr>
          <p:cNvSpPr>
            <a:spLocks noGrp="1"/>
          </p:cNvSpPr>
          <p:nvPr>
            <p:ph type="title"/>
          </p:nvPr>
        </p:nvSpPr>
        <p:spPr>
          <a:xfrm>
            <a:off x="838200" y="369017"/>
            <a:ext cx="10515600" cy="685462"/>
          </a:xfrm>
        </p:spPr>
        <p:txBody>
          <a:bodyPr>
            <a:normAutofit/>
          </a:bodyPr>
          <a:lstStyle/>
          <a:p>
            <a:r>
              <a:rPr lang="en-US" sz="3200" dirty="0"/>
              <a:t>Tracking Warrants</a:t>
            </a:r>
          </a:p>
        </p:txBody>
      </p:sp>
      <p:sp>
        <p:nvSpPr>
          <p:cNvPr id="3" name="Content Placeholder 2">
            <a:extLst>
              <a:ext uri="{FF2B5EF4-FFF2-40B4-BE49-F238E27FC236}">
                <a16:creationId xmlns:a16="http://schemas.microsoft.com/office/drawing/2014/main" id="{8B48834E-ED2F-071B-4D30-6689823EFAF8}"/>
              </a:ext>
            </a:extLst>
          </p:cNvPr>
          <p:cNvSpPr>
            <a:spLocks noGrp="1"/>
          </p:cNvSpPr>
          <p:nvPr>
            <p:ph idx="1"/>
          </p:nvPr>
        </p:nvSpPr>
        <p:spPr>
          <a:xfrm>
            <a:off x="838200" y="1186774"/>
            <a:ext cx="10515600" cy="4990189"/>
          </a:xfrm>
        </p:spPr>
        <p:txBody>
          <a:bodyPr>
            <a:normAutofit lnSpcReduction="10000"/>
          </a:bodyPr>
          <a:lstStyle/>
          <a:p>
            <a:r>
              <a:rPr lang="en-US" sz="2000" dirty="0"/>
              <a:t>Warrants are investment structures that entice early investors to support the startup by giving warrant holders the option to buy the company stock at a certain price over a certain time frame.</a:t>
            </a:r>
          </a:p>
          <a:p>
            <a:r>
              <a:rPr lang="en-US" sz="2000" dirty="0"/>
              <a:t>Warrants are typically an add-on to an investment deal, sweetening the deal by enabling the investor to buy more shares in the startup at a later time when more risk has been taken out of the startup. Warrants have three key parameters:</a:t>
            </a:r>
          </a:p>
          <a:p>
            <a:pPr marL="687388" indent="-457200">
              <a:buFont typeface="Wingdings" panose="05000000000000000000" pitchFamily="2" charset="2"/>
              <a:buChar char="§"/>
            </a:pPr>
            <a:r>
              <a:rPr lang="en-US" sz="2000" dirty="0"/>
              <a:t>Term – the window of time that the investor has the option to exercise the warrants. </a:t>
            </a:r>
          </a:p>
          <a:p>
            <a:pPr marL="687388" indent="-457200">
              <a:buFont typeface="Wingdings" panose="05000000000000000000" pitchFamily="2" charset="2"/>
              <a:buChar char="§"/>
            </a:pPr>
            <a:r>
              <a:rPr lang="en-US" sz="2000" dirty="0"/>
              <a:t>Coverage – articulates the number of shares (or dollar amount) the investor is entitled to buy.</a:t>
            </a:r>
          </a:p>
          <a:p>
            <a:pPr marL="687388" indent="-457200">
              <a:buFont typeface="Wingdings" panose="05000000000000000000" pitchFamily="2" charset="2"/>
              <a:buChar char="§"/>
            </a:pPr>
            <a:r>
              <a:rPr lang="en-US" sz="2000" dirty="0"/>
              <a:t>Price – the price paid (exercise price of the warrant) which is typically the same share price as the current investment round or the share price of a future funding round.</a:t>
            </a:r>
          </a:p>
          <a:p>
            <a:pPr marL="230188" indent="-230188"/>
            <a:r>
              <a:rPr lang="en-US" sz="2000" dirty="0"/>
              <a:t>In the cap table, the warrants should be logged as-if they are exercised so that they are correctly accounted for in the fully diluted shares outstanding calculation. This ensures that all stakeholders have complete transparency of startup ownership stakes.</a:t>
            </a:r>
          </a:p>
          <a:p>
            <a:pPr marL="914400" indent="-684213">
              <a:buFont typeface="Wingdings" panose="05000000000000000000" pitchFamily="2" charset="2"/>
              <a:buChar char="ü"/>
            </a:pPr>
            <a:r>
              <a:rPr lang="en-US" sz="2000" dirty="0"/>
              <a:t>A shareholder register is a listing of the investors who own shares of stock in the company. Generally, the register contains the full legal name of the shareholder, their current physical and mailing address, and the number and type of shares owned and the price paid for those shares.</a:t>
            </a:r>
          </a:p>
        </p:txBody>
      </p:sp>
    </p:spTree>
    <p:extLst>
      <p:ext uri="{BB962C8B-B14F-4D97-AF65-F5344CB8AC3E}">
        <p14:creationId xmlns:p14="http://schemas.microsoft.com/office/powerpoint/2010/main" val="75380738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87314-E293-DE87-3094-7FDF25A6360A}"/>
              </a:ext>
            </a:extLst>
          </p:cNvPr>
          <p:cNvSpPr>
            <a:spLocks noGrp="1"/>
          </p:cNvSpPr>
          <p:nvPr>
            <p:ph type="title"/>
          </p:nvPr>
        </p:nvSpPr>
        <p:spPr>
          <a:xfrm>
            <a:off x="838200" y="369017"/>
            <a:ext cx="10515600" cy="685462"/>
          </a:xfrm>
        </p:spPr>
        <p:txBody>
          <a:bodyPr>
            <a:normAutofit/>
          </a:bodyPr>
          <a:lstStyle/>
          <a:p>
            <a:r>
              <a:rPr lang="en-US" sz="3200" dirty="0"/>
              <a:t>Preferred Shares and Common Shares</a:t>
            </a:r>
          </a:p>
        </p:txBody>
      </p:sp>
      <p:sp>
        <p:nvSpPr>
          <p:cNvPr id="3" name="Content Placeholder 2">
            <a:extLst>
              <a:ext uri="{FF2B5EF4-FFF2-40B4-BE49-F238E27FC236}">
                <a16:creationId xmlns:a16="http://schemas.microsoft.com/office/drawing/2014/main" id="{8B48834E-ED2F-071B-4D30-6689823EFAF8}"/>
              </a:ext>
            </a:extLst>
          </p:cNvPr>
          <p:cNvSpPr>
            <a:spLocks noGrp="1"/>
          </p:cNvSpPr>
          <p:nvPr>
            <p:ph idx="1"/>
          </p:nvPr>
        </p:nvSpPr>
        <p:spPr>
          <a:xfrm>
            <a:off x="838200" y="1186774"/>
            <a:ext cx="10515600" cy="4990189"/>
          </a:xfrm>
        </p:spPr>
        <p:txBody>
          <a:bodyPr>
            <a:normAutofit fontScale="70000" lnSpcReduction="20000"/>
          </a:bodyPr>
          <a:lstStyle/>
          <a:p>
            <a:r>
              <a:rPr lang="en-US" sz="2000" dirty="0"/>
              <a:t>There are several protections offered preferred shareholders:</a:t>
            </a:r>
          </a:p>
          <a:p>
            <a:pPr marL="687388" indent="-457200">
              <a:buFont typeface="Wingdings" panose="05000000000000000000" pitchFamily="2" charset="2"/>
              <a:buChar char="§"/>
            </a:pPr>
            <a:r>
              <a:rPr lang="en-US" sz="2000" dirty="0"/>
              <a:t>Participation preference – in the event of an exit, preferred shareholders “participate” with the common shareholders to split up the proceeds of the acquisition, after any liquidation preferences have been fulfilled.</a:t>
            </a:r>
          </a:p>
          <a:p>
            <a:pPr marL="687388" indent="-457200">
              <a:buFont typeface="Wingdings" panose="05000000000000000000" pitchFamily="2" charset="2"/>
              <a:buChar char="§"/>
            </a:pPr>
            <a:r>
              <a:rPr lang="en-US" sz="2000" dirty="0"/>
              <a:t>Liquidation preference – if there is an exit, the investor gets a disbursement of money equal to the invested amount, or a multiple of the original investment referred to as a 1X, 2X, and so on liquidation preference. This right is often combined with the participation preference. Most investors do not want to gouge founders, so this point is negotiable.</a:t>
            </a:r>
          </a:p>
          <a:p>
            <a:pPr marL="687388" indent="-457200">
              <a:buFont typeface="Wingdings" panose="05000000000000000000" pitchFamily="2" charset="2"/>
              <a:buChar char="§"/>
            </a:pPr>
            <a:r>
              <a:rPr lang="en-US" sz="2000" dirty="0"/>
              <a:t>Anti-dilution preference – protects an investor in the case where there is a down-round. When the pie gets smaller – this is what results in a down-round – investors seek to maintain their current percentage ownership using anti-dilution preferences.</a:t>
            </a:r>
          </a:p>
          <a:p>
            <a:pPr marL="687388" indent="-457200">
              <a:buFont typeface="Wingdings" panose="05000000000000000000" pitchFamily="2" charset="2"/>
              <a:buChar char="§"/>
            </a:pPr>
            <a:r>
              <a:rPr lang="en-US" sz="2000" dirty="0"/>
              <a:t>Voting rights – getting voting rights on major issues in a startup is one way angel investors exert influence over the outcome of their investment. Voting right clauses attached to preferred shares include voting with common shareholders on issues such as: changes to the articles of incorporation, changes to corporate bylaws, changes to the size of the BOD, employee salary levels (including founder salaries), raising additional capital or debt, and liquidation or dissolution of the corporation.</a:t>
            </a:r>
          </a:p>
          <a:p>
            <a:pPr marL="230188" indent="-230188"/>
            <a:r>
              <a:rPr lang="en-US" sz="2000" dirty="0"/>
              <a:t>Common shares have no special rights or leverage. They are the most basic representation of ownership in the company. The number of common shares you own represents your percentage ownership in the company.</a:t>
            </a:r>
          </a:p>
          <a:p>
            <a:pPr marL="687388" indent="-457200">
              <a:buFont typeface="Wingdings" panose="05000000000000000000" pitchFamily="2" charset="2"/>
              <a:buChar char="§"/>
            </a:pPr>
            <a:r>
              <a:rPr lang="en-US" sz="2000" dirty="0"/>
              <a:t>Common shares typically afford you voting rights on key decisions in the startup, although startups can create non-voting common shares. Your percentage ownership typically determines the weight of your vote.</a:t>
            </a:r>
          </a:p>
          <a:p>
            <a:pPr marL="687388" indent="-457200">
              <a:buFont typeface="Wingdings" panose="05000000000000000000" pitchFamily="2" charset="2"/>
              <a:buChar char="§"/>
            </a:pPr>
            <a:r>
              <a:rPr lang="en-US" sz="2000" dirty="0"/>
              <a:t>Stock options issued to key employees are options for common shares.</a:t>
            </a:r>
          </a:p>
          <a:p>
            <a:pPr marL="687388" indent="-457200">
              <a:buFont typeface="Wingdings" panose="05000000000000000000" pitchFamily="2" charset="2"/>
              <a:buChar char="§"/>
            </a:pPr>
            <a:r>
              <a:rPr lang="en-US" sz="2000" dirty="0"/>
              <a:t>Critical point – due to preferred share rights such as the liquidation preference, common share owners (founders) are typically last in line to get paid in the event of an exit or dissolution of the company. Debt holders such as banks or other lenders get paid first, followed by any preferred shareholders, and then common stockholders. For this reason, it is critical that founders consult their experienced startup lawyer when reviewing investor term sheets that </a:t>
            </a:r>
            <a:r>
              <a:rPr lang="en-US" sz="2000"/>
              <a:t>include preferred share rights.</a:t>
            </a:r>
            <a:endParaRPr lang="en-US" sz="2000" dirty="0"/>
          </a:p>
        </p:txBody>
      </p:sp>
    </p:spTree>
    <p:extLst>
      <p:ext uri="{BB962C8B-B14F-4D97-AF65-F5344CB8AC3E}">
        <p14:creationId xmlns:p14="http://schemas.microsoft.com/office/powerpoint/2010/main" val="216265279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87314-E293-DE87-3094-7FDF25A6360A}"/>
              </a:ext>
            </a:extLst>
          </p:cNvPr>
          <p:cNvSpPr>
            <a:spLocks noGrp="1"/>
          </p:cNvSpPr>
          <p:nvPr>
            <p:ph type="title"/>
          </p:nvPr>
        </p:nvSpPr>
        <p:spPr>
          <a:xfrm>
            <a:off x="838200" y="369017"/>
            <a:ext cx="10515600" cy="685462"/>
          </a:xfrm>
        </p:spPr>
        <p:txBody>
          <a:bodyPr>
            <a:normAutofit/>
          </a:bodyPr>
          <a:lstStyle/>
          <a:p>
            <a:r>
              <a:rPr lang="en-US" sz="3200" dirty="0"/>
              <a:t>Term Sheets</a:t>
            </a:r>
          </a:p>
        </p:txBody>
      </p:sp>
      <p:sp>
        <p:nvSpPr>
          <p:cNvPr id="3" name="Content Placeholder 2">
            <a:extLst>
              <a:ext uri="{FF2B5EF4-FFF2-40B4-BE49-F238E27FC236}">
                <a16:creationId xmlns:a16="http://schemas.microsoft.com/office/drawing/2014/main" id="{8B48834E-ED2F-071B-4D30-6689823EFAF8}"/>
              </a:ext>
            </a:extLst>
          </p:cNvPr>
          <p:cNvSpPr>
            <a:spLocks noGrp="1"/>
          </p:cNvSpPr>
          <p:nvPr>
            <p:ph idx="1"/>
          </p:nvPr>
        </p:nvSpPr>
        <p:spPr>
          <a:xfrm>
            <a:off x="838200" y="1186774"/>
            <a:ext cx="10515600" cy="4990189"/>
          </a:xfrm>
        </p:spPr>
        <p:txBody>
          <a:bodyPr>
            <a:normAutofit fontScale="85000" lnSpcReduction="20000"/>
          </a:bodyPr>
          <a:lstStyle/>
          <a:p>
            <a:r>
              <a:rPr lang="en-US" sz="2000" dirty="0"/>
              <a:t>A term sheet is not a contract or a promise to invest, but rather and agreement in principle that outlines the terms of the investment deal.</a:t>
            </a:r>
          </a:p>
          <a:p>
            <a:r>
              <a:rPr lang="en-US" sz="2000" dirty="0"/>
              <a:t>The term sheet outlines several key aspects of the financing round including:</a:t>
            </a:r>
          </a:p>
          <a:p>
            <a:pPr marL="687388" indent="-457200">
              <a:buFont typeface="Wingdings" panose="05000000000000000000" pitchFamily="2" charset="2"/>
              <a:buChar char="§"/>
            </a:pPr>
            <a:r>
              <a:rPr lang="en-US" sz="2000" dirty="0"/>
              <a:t>Pre-money valuation of the startup.</a:t>
            </a:r>
          </a:p>
          <a:p>
            <a:pPr marL="687388" indent="-457200">
              <a:buFont typeface="Wingdings" panose="05000000000000000000" pitchFamily="2" charset="2"/>
              <a:buChar char="§"/>
            </a:pPr>
            <a:r>
              <a:rPr lang="en-US" sz="2000" dirty="0"/>
              <a:t>The amount of the investment to be made.</a:t>
            </a:r>
          </a:p>
          <a:p>
            <a:pPr marL="687388" indent="-457200">
              <a:buFont typeface="Wingdings" panose="05000000000000000000" pitchFamily="2" charset="2"/>
              <a:buChar char="§"/>
            </a:pPr>
            <a:r>
              <a:rPr lang="en-US" sz="2000" dirty="0"/>
              <a:t>Post-money valuation.</a:t>
            </a:r>
          </a:p>
          <a:p>
            <a:pPr marL="687388" indent="-457200">
              <a:buFont typeface="Wingdings" panose="05000000000000000000" pitchFamily="2" charset="2"/>
              <a:buChar char="§"/>
            </a:pPr>
            <a:r>
              <a:rPr lang="en-US" sz="2000" dirty="0"/>
              <a:t>Type of security, typically preferred stock and the number of shares.</a:t>
            </a:r>
          </a:p>
          <a:p>
            <a:pPr marL="687388" indent="-457200">
              <a:buFont typeface="Wingdings" panose="05000000000000000000" pitchFamily="2" charset="2"/>
              <a:buChar char="§"/>
            </a:pPr>
            <a:r>
              <a:rPr lang="en-US" sz="2000" dirty="0"/>
              <a:t>Dividend</a:t>
            </a:r>
          </a:p>
          <a:p>
            <a:pPr marL="687388" indent="-457200">
              <a:buFont typeface="Wingdings" panose="05000000000000000000" pitchFamily="2" charset="2"/>
              <a:buChar char="§"/>
            </a:pPr>
            <a:r>
              <a:rPr lang="en-US" sz="2000" dirty="0"/>
              <a:t>Option pool size</a:t>
            </a:r>
          </a:p>
          <a:p>
            <a:pPr marL="687388" indent="-457200">
              <a:buFont typeface="Wingdings" panose="05000000000000000000" pitchFamily="2" charset="2"/>
              <a:buChar char="§"/>
            </a:pPr>
            <a:r>
              <a:rPr lang="en-US" sz="2000" dirty="0"/>
              <a:t>Warrants and conversion terms</a:t>
            </a:r>
          </a:p>
          <a:p>
            <a:pPr marL="687388" indent="-457200">
              <a:buFont typeface="Wingdings" panose="05000000000000000000" pitchFamily="2" charset="2"/>
              <a:buChar char="§"/>
            </a:pPr>
            <a:r>
              <a:rPr lang="en-US" sz="2000" dirty="0"/>
              <a:t>Anti-dilution preferences</a:t>
            </a:r>
          </a:p>
          <a:p>
            <a:pPr marL="687388" indent="-457200">
              <a:buFont typeface="Wingdings" panose="05000000000000000000" pitchFamily="2" charset="2"/>
              <a:buChar char="§"/>
            </a:pPr>
            <a:r>
              <a:rPr lang="en-US" sz="2000" dirty="0"/>
              <a:t>Legal fees and who pays them</a:t>
            </a:r>
          </a:p>
          <a:p>
            <a:pPr marL="687388" indent="-457200">
              <a:buFont typeface="Wingdings" panose="05000000000000000000" pitchFamily="2" charset="2"/>
              <a:buChar char="§"/>
            </a:pPr>
            <a:r>
              <a:rPr lang="en-US" sz="2000" dirty="0"/>
              <a:t>Co-sale or right of first refusal: if the founder sell his/her stake, so can the investor at the same terms.</a:t>
            </a:r>
          </a:p>
          <a:p>
            <a:pPr marL="687388" indent="-457200">
              <a:buFont typeface="Wingdings" panose="05000000000000000000" pitchFamily="2" charset="2"/>
              <a:buChar char="§"/>
            </a:pPr>
            <a:r>
              <a:rPr lang="en-US" sz="2000" dirty="0"/>
              <a:t>Board seats: the investor gets to designate a board of director member, usually one of the angels.</a:t>
            </a:r>
          </a:p>
          <a:p>
            <a:pPr marL="687388" indent="-457200">
              <a:buFont typeface="Wingdings" panose="05000000000000000000" pitchFamily="2" charset="2"/>
              <a:buChar char="§"/>
            </a:pPr>
            <a:r>
              <a:rPr lang="en-US" sz="2000" dirty="0"/>
              <a:t>Voting rights</a:t>
            </a:r>
          </a:p>
          <a:p>
            <a:pPr marL="687388" indent="-457200">
              <a:buFont typeface="Wingdings" panose="05000000000000000000" pitchFamily="2" charset="2"/>
              <a:buChar char="§"/>
            </a:pPr>
            <a:r>
              <a:rPr lang="en-US" sz="2000" dirty="0"/>
              <a:t>Information rights</a:t>
            </a:r>
          </a:p>
        </p:txBody>
      </p:sp>
    </p:spTree>
    <p:extLst>
      <p:ext uri="{BB962C8B-B14F-4D97-AF65-F5344CB8AC3E}">
        <p14:creationId xmlns:p14="http://schemas.microsoft.com/office/powerpoint/2010/main" val="307367822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CC57C-BB15-65C2-D0F8-43AEA14C2513}"/>
              </a:ext>
            </a:extLst>
          </p:cNvPr>
          <p:cNvSpPr>
            <a:spLocks noGrp="1"/>
          </p:cNvSpPr>
          <p:nvPr>
            <p:ph type="title"/>
          </p:nvPr>
        </p:nvSpPr>
        <p:spPr/>
        <p:txBody>
          <a:bodyPr/>
          <a:lstStyle/>
          <a:p>
            <a:r>
              <a:rPr lang="en-US" dirty="0"/>
              <a:t>Startup Valuation</a:t>
            </a:r>
          </a:p>
        </p:txBody>
      </p:sp>
    </p:spTree>
    <p:extLst>
      <p:ext uri="{BB962C8B-B14F-4D97-AF65-F5344CB8AC3E}">
        <p14:creationId xmlns:p14="http://schemas.microsoft.com/office/powerpoint/2010/main" val="303693000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C2655-556D-2454-21C2-E02EA1135BD8}"/>
              </a:ext>
            </a:extLst>
          </p:cNvPr>
          <p:cNvSpPr>
            <a:spLocks noGrp="1"/>
          </p:cNvSpPr>
          <p:nvPr>
            <p:ph type="title"/>
          </p:nvPr>
        </p:nvSpPr>
        <p:spPr>
          <a:xfrm>
            <a:off x="838200" y="365126"/>
            <a:ext cx="10515600" cy="672738"/>
          </a:xfrm>
        </p:spPr>
        <p:txBody>
          <a:bodyPr>
            <a:normAutofit fontScale="90000"/>
          </a:bodyPr>
          <a:lstStyle/>
          <a:p>
            <a:r>
              <a:rPr lang="en-US" dirty="0"/>
              <a:t>A logical approach to getting started</a:t>
            </a:r>
          </a:p>
        </p:txBody>
      </p:sp>
      <p:sp>
        <p:nvSpPr>
          <p:cNvPr id="3" name="Content Placeholder 2">
            <a:extLst>
              <a:ext uri="{FF2B5EF4-FFF2-40B4-BE49-F238E27FC236}">
                <a16:creationId xmlns:a16="http://schemas.microsoft.com/office/drawing/2014/main" id="{53BDDDB1-5E2B-CF74-BBC4-FCAF20860D0C}"/>
              </a:ext>
            </a:extLst>
          </p:cNvPr>
          <p:cNvSpPr>
            <a:spLocks noGrp="1"/>
          </p:cNvSpPr>
          <p:nvPr>
            <p:ph idx="1"/>
          </p:nvPr>
        </p:nvSpPr>
        <p:spPr>
          <a:xfrm>
            <a:off x="838200" y="1359702"/>
            <a:ext cx="10515600" cy="5007920"/>
          </a:xfrm>
        </p:spPr>
        <p:txBody>
          <a:bodyPr>
            <a:normAutofit/>
          </a:bodyPr>
          <a:lstStyle/>
          <a:p>
            <a:pPr marL="0" indent="0">
              <a:buNone/>
            </a:pPr>
            <a:r>
              <a:rPr lang="en-US" sz="2000" dirty="0"/>
              <a:t>Here’s a simple plan for early-stage founders who can’t afford to hire a startup lawyer or CPA to handle all of the tasks needed to close a funding deal or form the startup:</a:t>
            </a:r>
          </a:p>
          <a:p>
            <a:pPr marL="0" indent="0">
              <a:buNone/>
            </a:pPr>
            <a:endParaRPr lang="en-US" sz="2000" dirty="0"/>
          </a:p>
          <a:p>
            <a:pPr marL="514350" indent="-514350">
              <a:buFont typeface="+mj-lt"/>
              <a:buAutoNum type="arabicPeriod"/>
            </a:pPr>
            <a:r>
              <a:rPr lang="en-US" sz="2000" dirty="0"/>
              <a:t>Educate yourself on what’s needed</a:t>
            </a:r>
          </a:p>
          <a:p>
            <a:pPr marL="914400" lvl="1" indent="-342900"/>
            <a:r>
              <a:rPr lang="en-US" sz="1800" dirty="0"/>
              <a:t>Startup equity structures and issues</a:t>
            </a:r>
          </a:p>
          <a:p>
            <a:pPr marL="914400" lvl="1" indent="-342900"/>
            <a:r>
              <a:rPr lang="en-US" sz="1800" dirty="0"/>
              <a:t>Legal agreements</a:t>
            </a:r>
          </a:p>
          <a:p>
            <a:pPr marL="914400" lvl="1" indent="-342900"/>
            <a:r>
              <a:rPr lang="en-US" sz="1800" dirty="0"/>
              <a:t>Financing structures</a:t>
            </a:r>
          </a:p>
          <a:p>
            <a:pPr marL="914400" lvl="1" indent="-342900"/>
            <a:r>
              <a:rPr lang="en-US" sz="1800" dirty="0"/>
              <a:t>Company formation best practices</a:t>
            </a:r>
          </a:p>
          <a:p>
            <a:pPr marL="628650" lvl="1" indent="0">
              <a:buNone/>
            </a:pPr>
            <a:endParaRPr lang="en-US" sz="1800" dirty="0"/>
          </a:p>
          <a:p>
            <a:pPr marL="514350" indent="-514350">
              <a:buFont typeface="+mj-lt"/>
              <a:buAutoNum type="arabicPeriod"/>
            </a:pPr>
            <a:r>
              <a:rPr lang="en-US" sz="2000" dirty="0"/>
              <a:t>Get your lawyer involved</a:t>
            </a:r>
          </a:p>
          <a:p>
            <a:pPr marL="914400" lvl="1" indent="-342900"/>
            <a:r>
              <a:rPr lang="en-US" sz="1800" dirty="0"/>
              <a:t>After you’ve educated yourself and completed some of the work to the best of your ability, pay your startup-experience lawyer or other professional to advise you and finalize the legal contracts.</a:t>
            </a:r>
          </a:p>
          <a:p>
            <a:endParaRPr lang="en-US" sz="2000" dirty="0"/>
          </a:p>
        </p:txBody>
      </p:sp>
    </p:spTree>
    <p:extLst>
      <p:ext uri="{BB962C8B-B14F-4D97-AF65-F5344CB8AC3E}">
        <p14:creationId xmlns:p14="http://schemas.microsoft.com/office/powerpoint/2010/main" val="254289461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C2655-556D-2454-21C2-E02EA1135BD8}"/>
              </a:ext>
            </a:extLst>
          </p:cNvPr>
          <p:cNvSpPr>
            <a:spLocks noGrp="1"/>
          </p:cNvSpPr>
          <p:nvPr>
            <p:ph type="title"/>
          </p:nvPr>
        </p:nvSpPr>
        <p:spPr>
          <a:xfrm>
            <a:off x="838200" y="365126"/>
            <a:ext cx="10515600" cy="672738"/>
          </a:xfrm>
        </p:spPr>
        <p:txBody>
          <a:bodyPr>
            <a:normAutofit fontScale="90000"/>
          </a:bodyPr>
          <a:lstStyle/>
          <a:p>
            <a:r>
              <a:rPr lang="en-US" dirty="0"/>
              <a:t>The journey</a:t>
            </a:r>
          </a:p>
        </p:txBody>
      </p:sp>
      <p:sp>
        <p:nvSpPr>
          <p:cNvPr id="6" name="Rectangle 5">
            <a:extLst>
              <a:ext uri="{FF2B5EF4-FFF2-40B4-BE49-F238E27FC236}">
                <a16:creationId xmlns:a16="http://schemas.microsoft.com/office/drawing/2014/main" id="{F40344B3-3AAC-F077-30E7-C7BDA3A44543}"/>
              </a:ext>
            </a:extLst>
          </p:cNvPr>
          <p:cNvSpPr/>
          <p:nvPr/>
        </p:nvSpPr>
        <p:spPr>
          <a:xfrm>
            <a:off x="489995" y="1703048"/>
            <a:ext cx="1639747" cy="11887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You have a great idea</a:t>
            </a:r>
          </a:p>
        </p:txBody>
      </p:sp>
      <p:sp>
        <p:nvSpPr>
          <p:cNvPr id="7" name="Rectangle 6">
            <a:extLst>
              <a:ext uri="{FF2B5EF4-FFF2-40B4-BE49-F238E27FC236}">
                <a16:creationId xmlns:a16="http://schemas.microsoft.com/office/drawing/2014/main" id="{D93D1D45-DB9D-B96A-04E0-2C51E2333A80}"/>
              </a:ext>
            </a:extLst>
          </p:cNvPr>
          <p:cNvSpPr/>
          <p:nvPr/>
        </p:nvSpPr>
        <p:spPr>
          <a:xfrm>
            <a:off x="2882095" y="1283785"/>
            <a:ext cx="6336439" cy="375140"/>
          </a:xfrm>
          <a:prstGeom prst="rect">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You create a first draft of a roadmap</a:t>
            </a:r>
          </a:p>
        </p:txBody>
      </p:sp>
      <p:sp>
        <p:nvSpPr>
          <p:cNvPr id="8" name="Rectangle 7">
            <a:extLst>
              <a:ext uri="{FF2B5EF4-FFF2-40B4-BE49-F238E27FC236}">
                <a16:creationId xmlns:a16="http://schemas.microsoft.com/office/drawing/2014/main" id="{971860EB-D456-1C88-82A9-3F0DCC795025}"/>
              </a:ext>
            </a:extLst>
          </p:cNvPr>
          <p:cNvSpPr/>
          <p:nvPr/>
        </p:nvSpPr>
        <p:spPr>
          <a:xfrm>
            <a:off x="2882095" y="1703048"/>
            <a:ext cx="1639747" cy="11887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You contemplate the market and competitors</a:t>
            </a:r>
          </a:p>
        </p:txBody>
      </p:sp>
      <p:sp>
        <p:nvSpPr>
          <p:cNvPr id="9" name="Rectangle 8">
            <a:extLst>
              <a:ext uri="{FF2B5EF4-FFF2-40B4-BE49-F238E27FC236}">
                <a16:creationId xmlns:a16="http://schemas.microsoft.com/office/drawing/2014/main" id="{0AFDA46A-58D4-E402-FC1C-DB5E13867E63}"/>
              </a:ext>
            </a:extLst>
          </p:cNvPr>
          <p:cNvSpPr/>
          <p:nvPr/>
        </p:nvSpPr>
        <p:spPr>
          <a:xfrm>
            <a:off x="4620842" y="1703048"/>
            <a:ext cx="2249346" cy="11887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You think about the team that can make your idea a reality</a:t>
            </a:r>
          </a:p>
        </p:txBody>
      </p:sp>
      <p:sp>
        <p:nvSpPr>
          <p:cNvPr id="10" name="Rectangle 9">
            <a:extLst>
              <a:ext uri="{FF2B5EF4-FFF2-40B4-BE49-F238E27FC236}">
                <a16:creationId xmlns:a16="http://schemas.microsoft.com/office/drawing/2014/main" id="{5AE55AE1-D830-CCB0-7EDB-21449C53D846}"/>
              </a:ext>
            </a:extLst>
          </p:cNvPr>
          <p:cNvSpPr/>
          <p:nvPr/>
        </p:nvSpPr>
        <p:spPr>
          <a:xfrm>
            <a:off x="6969188" y="1703048"/>
            <a:ext cx="2249346" cy="11887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You think about the ways you will sell your idea to customers</a:t>
            </a:r>
          </a:p>
        </p:txBody>
      </p:sp>
      <p:sp>
        <p:nvSpPr>
          <p:cNvPr id="11" name="Rectangle 10">
            <a:extLst>
              <a:ext uri="{FF2B5EF4-FFF2-40B4-BE49-F238E27FC236}">
                <a16:creationId xmlns:a16="http://schemas.microsoft.com/office/drawing/2014/main" id="{A293C75D-5633-D093-AA83-A9E806BBDE5E}"/>
              </a:ext>
            </a:extLst>
          </p:cNvPr>
          <p:cNvSpPr/>
          <p:nvPr/>
        </p:nvSpPr>
        <p:spPr>
          <a:xfrm>
            <a:off x="9336989" y="3496809"/>
            <a:ext cx="2249346" cy="11887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You concentrate on how to grow your customer base</a:t>
            </a:r>
          </a:p>
        </p:txBody>
      </p:sp>
      <p:sp>
        <p:nvSpPr>
          <p:cNvPr id="3" name="Oval 2">
            <a:extLst>
              <a:ext uri="{FF2B5EF4-FFF2-40B4-BE49-F238E27FC236}">
                <a16:creationId xmlns:a16="http://schemas.microsoft.com/office/drawing/2014/main" id="{740D4364-4862-7B5D-B9AD-F565A7C79F55}"/>
              </a:ext>
            </a:extLst>
          </p:cNvPr>
          <p:cNvSpPr/>
          <p:nvPr/>
        </p:nvSpPr>
        <p:spPr>
          <a:xfrm>
            <a:off x="3907324" y="3486884"/>
            <a:ext cx="3676382" cy="711316"/>
          </a:xfrm>
          <a:prstGeom prst="ellipse">
            <a:avLst/>
          </a:prstGeom>
          <a:solidFill>
            <a:srgbClr val="00B050"/>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Early-stage startup valuation</a:t>
            </a:r>
            <a:endParaRPr lang="en-US" sz="1200" dirty="0"/>
          </a:p>
          <a:p>
            <a:pPr algn="ctr"/>
            <a:r>
              <a:rPr lang="en-US" sz="1400" dirty="0"/>
              <a:t>(pre-revenue or early-revenue)</a:t>
            </a:r>
            <a:endParaRPr lang="en-US" dirty="0"/>
          </a:p>
        </p:txBody>
      </p:sp>
      <p:cxnSp>
        <p:nvCxnSpPr>
          <p:cNvPr id="13" name="Straight Arrow Connector 12">
            <a:extLst>
              <a:ext uri="{FF2B5EF4-FFF2-40B4-BE49-F238E27FC236}">
                <a16:creationId xmlns:a16="http://schemas.microsoft.com/office/drawing/2014/main" id="{295C204A-7EEE-1423-6577-644F0F7E7584}"/>
              </a:ext>
            </a:extLst>
          </p:cNvPr>
          <p:cNvCxnSpPr>
            <a:cxnSpLocks/>
            <a:stCxn id="3" idx="0"/>
            <a:endCxn id="9" idx="2"/>
          </p:cNvCxnSpPr>
          <p:nvPr/>
        </p:nvCxnSpPr>
        <p:spPr>
          <a:xfrm flipV="1">
            <a:off x="5745515" y="2891768"/>
            <a:ext cx="0" cy="595116"/>
          </a:xfrm>
          <a:prstGeom prst="straightConnector1">
            <a:avLst/>
          </a:prstGeom>
          <a:ln w="28575">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12" name="Arrow: Right 11">
            <a:extLst>
              <a:ext uri="{FF2B5EF4-FFF2-40B4-BE49-F238E27FC236}">
                <a16:creationId xmlns:a16="http://schemas.microsoft.com/office/drawing/2014/main" id="{335E15AB-BC21-6069-658A-36CB819E342E}"/>
              </a:ext>
            </a:extLst>
          </p:cNvPr>
          <p:cNvSpPr/>
          <p:nvPr/>
        </p:nvSpPr>
        <p:spPr>
          <a:xfrm>
            <a:off x="2129742" y="2153439"/>
            <a:ext cx="752353" cy="287938"/>
          </a:xfrm>
          <a:prstGeom prst="rightArrow">
            <a:avLst/>
          </a:prstGeom>
          <a:solidFill>
            <a:schemeClr val="accent2">
              <a:lumMod val="5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Connector: Elbow 41">
            <a:extLst>
              <a:ext uri="{FF2B5EF4-FFF2-40B4-BE49-F238E27FC236}">
                <a16:creationId xmlns:a16="http://schemas.microsoft.com/office/drawing/2014/main" id="{943A82F7-5D71-0692-BDB5-5A6A3EEB790C}"/>
              </a:ext>
            </a:extLst>
          </p:cNvPr>
          <p:cNvCxnSpPr>
            <a:cxnSpLocks/>
            <a:stCxn id="3" idx="0"/>
            <a:endCxn id="8" idx="2"/>
          </p:cNvCxnSpPr>
          <p:nvPr/>
        </p:nvCxnSpPr>
        <p:spPr>
          <a:xfrm rot="16200000" flipV="1">
            <a:off x="4426184" y="2167553"/>
            <a:ext cx="595116" cy="2043546"/>
          </a:xfrm>
          <a:prstGeom prst="bentConnector3">
            <a:avLst/>
          </a:prstGeom>
          <a:ln w="28575">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45" name="Connector: Elbow 44">
            <a:extLst>
              <a:ext uri="{FF2B5EF4-FFF2-40B4-BE49-F238E27FC236}">
                <a16:creationId xmlns:a16="http://schemas.microsoft.com/office/drawing/2014/main" id="{115D70A3-C033-49A0-B422-179E8C829995}"/>
              </a:ext>
            </a:extLst>
          </p:cNvPr>
          <p:cNvCxnSpPr>
            <a:cxnSpLocks/>
            <a:stCxn id="3" idx="0"/>
            <a:endCxn id="10" idx="2"/>
          </p:cNvCxnSpPr>
          <p:nvPr/>
        </p:nvCxnSpPr>
        <p:spPr>
          <a:xfrm rot="5400000" flipH="1" flipV="1">
            <a:off x="6622130" y="2015153"/>
            <a:ext cx="595116" cy="2348346"/>
          </a:xfrm>
          <a:prstGeom prst="bentConnector3">
            <a:avLst>
              <a:gd name="adj1" fmla="val 50000"/>
            </a:avLst>
          </a:prstGeom>
          <a:ln w="28575">
            <a:solidFill>
              <a:srgbClr val="00206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5474182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C2655-556D-2454-21C2-E02EA1135BD8}"/>
              </a:ext>
            </a:extLst>
          </p:cNvPr>
          <p:cNvSpPr>
            <a:spLocks noGrp="1"/>
          </p:cNvSpPr>
          <p:nvPr>
            <p:ph type="title"/>
          </p:nvPr>
        </p:nvSpPr>
        <p:spPr>
          <a:xfrm>
            <a:off x="838200" y="365126"/>
            <a:ext cx="10515600" cy="672738"/>
          </a:xfrm>
        </p:spPr>
        <p:txBody>
          <a:bodyPr>
            <a:normAutofit fontScale="90000"/>
          </a:bodyPr>
          <a:lstStyle/>
          <a:p>
            <a:r>
              <a:rPr lang="en-US" dirty="0"/>
              <a:t>Startup value accretion</a:t>
            </a:r>
          </a:p>
        </p:txBody>
      </p:sp>
      <p:sp>
        <p:nvSpPr>
          <p:cNvPr id="3" name="Content Placeholder 2">
            <a:extLst>
              <a:ext uri="{FF2B5EF4-FFF2-40B4-BE49-F238E27FC236}">
                <a16:creationId xmlns:a16="http://schemas.microsoft.com/office/drawing/2014/main" id="{53BDDDB1-5E2B-CF74-BBC4-FCAF20860D0C}"/>
              </a:ext>
            </a:extLst>
          </p:cNvPr>
          <p:cNvSpPr>
            <a:spLocks noGrp="1"/>
          </p:cNvSpPr>
          <p:nvPr>
            <p:ph idx="1"/>
          </p:nvPr>
        </p:nvSpPr>
        <p:spPr>
          <a:xfrm>
            <a:off x="838200" y="1359702"/>
            <a:ext cx="10515600" cy="5007920"/>
          </a:xfrm>
        </p:spPr>
        <p:txBody>
          <a:bodyPr>
            <a:normAutofit/>
          </a:bodyPr>
          <a:lstStyle/>
          <a:p>
            <a:pPr marL="514350" indent="-514350">
              <a:buFont typeface="+mj-lt"/>
              <a:buAutoNum type="arabicPeriod"/>
            </a:pPr>
            <a:r>
              <a:rPr lang="en-US" sz="2000" dirty="0"/>
              <a:t>Very early-stage startups have very little value.</a:t>
            </a:r>
          </a:p>
          <a:p>
            <a:pPr marL="514350" indent="-514350">
              <a:buFont typeface="+mj-lt"/>
              <a:buAutoNum type="arabicPeriod"/>
            </a:pPr>
            <a:r>
              <a:rPr lang="en-US" sz="2000" dirty="0"/>
              <a:t>Value increases as you accomplish milestones including</a:t>
            </a:r>
          </a:p>
          <a:p>
            <a:pPr marL="914400" lvl="1" indent="-342900">
              <a:buFont typeface="Wingdings" panose="05000000000000000000" pitchFamily="2" charset="2"/>
              <a:buChar char="q"/>
            </a:pPr>
            <a:r>
              <a:rPr lang="en-US" sz="1600" dirty="0"/>
              <a:t>Product launch</a:t>
            </a:r>
          </a:p>
          <a:p>
            <a:pPr marL="914400" lvl="1" indent="-342900">
              <a:buFont typeface="Wingdings" panose="05000000000000000000" pitchFamily="2" charset="2"/>
              <a:buChar char="q"/>
            </a:pPr>
            <a:r>
              <a:rPr lang="en-US" sz="1600" dirty="0"/>
              <a:t>Onboard new customers</a:t>
            </a:r>
          </a:p>
          <a:p>
            <a:pPr marL="914400" lvl="1" indent="-342900">
              <a:buFont typeface="Wingdings" panose="05000000000000000000" pitchFamily="2" charset="2"/>
              <a:buChar char="q"/>
            </a:pPr>
            <a:r>
              <a:rPr lang="en-US" sz="1600" dirty="0"/>
              <a:t>Streamline supporting operation</a:t>
            </a:r>
            <a:endParaRPr lang="en-US" sz="2000" dirty="0"/>
          </a:p>
          <a:p>
            <a:pPr marL="514350" indent="-514350">
              <a:buFont typeface="+mj-lt"/>
              <a:buAutoNum type="arabicPeriod"/>
            </a:pPr>
            <a:r>
              <a:rPr lang="en-US" sz="2000" dirty="0"/>
              <a:t>Each milestone reduces risk, and this in-turn adds value. This value accretion and risk mitigation should translate into growing valuation in subsequent raises.</a:t>
            </a:r>
          </a:p>
          <a:p>
            <a:pPr marL="514350" indent="-514350">
              <a:buFont typeface="+mj-lt"/>
              <a:buAutoNum type="arabicPeriod"/>
            </a:pPr>
            <a:r>
              <a:rPr lang="en-US" sz="2000" dirty="0"/>
              <a:t>If you acquire equity funding, investors exchange cash for founders’ ownership resulting in founders’ equity dilution.</a:t>
            </a:r>
          </a:p>
          <a:p>
            <a:pPr marL="514350" indent="-514350">
              <a:buFont typeface="+mj-lt"/>
              <a:buAutoNum type="arabicPeriod"/>
            </a:pPr>
            <a:r>
              <a:rPr lang="en-US" sz="2000" dirty="0"/>
              <a:t>There is no exact formula for determining early-stage valuation.</a:t>
            </a:r>
          </a:p>
          <a:p>
            <a:pPr marL="514350" indent="-514350">
              <a:buFont typeface="+mj-lt"/>
              <a:buAutoNum type="arabicPeriod"/>
            </a:pPr>
            <a:r>
              <a:rPr lang="en-US" sz="2000" dirty="0"/>
              <a:t>Valuation is established by agreement between investors and founders – your startup is worth whatever you and the investor agree it’s worth.</a:t>
            </a:r>
          </a:p>
          <a:p>
            <a:pPr marL="514350" indent="-514350">
              <a:buFont typeface="+mj-lt"/>
              <a:buAutoNum type="arabicPeriod"/>
            </a:pPr>
            <a:r>
              <a:rPr lang="en-US" sz="2000" dirty="0"/>
              <a:t>Investors want low valuation (before investing) whereas founders want high valuation (less dilution).</a:t>
            </a:r>
          </a:p>
        </p:txBody>
      </p:sp>
    </p:spTree>
    <p:extLst>
      <p:ext uri="{BB962C8B-B14F-4D97-AF65-F5344CB8AC3E}">
        <p14:creationId xmlns:p14="http://schemas.microsoft.com/office/powerpoint/2010/main" val="394388967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C2655-556D-2454-21C2-E02EA1135BD8}"/>
              </a:ext>
            </a:extLst>
          </p:cNvPr>
          <p:cNvSpPr>
            <a:spLocks noGrp="1"/>
          </p:cNvSpPr>
          <p:nvPr>
            <p:ph type="title"/>
          </p:nvPr>
        </p:nvSpPr>
        <p:spPr>
          <a:xfrm>
            <a:off x="838200" y="365126"/>
            <a:ext cx="10515600" cy="672738"/>
          </a:xfrm>
        </p:spPr>
        <p:txBody>
          <a:bodyPr>
            <a:normAutofit fontScale="90000"/>
          </a:bodyPr>
          <a:lstStyle/>
          <a:p>
            <a:r>
              <a:rPr lang="en-US" dirty="0"/>
              <a:t>Example of startup evolution</a:t>
            </a:r>
          </a:p>
        </p:txBody>
      </p:sp>
      <p:graphicFrame>
        <p:nvGraphicFramePr>
          <p:cNvPr id="6" name="Table 6">
            <a:extLst>
              <a:ext uri="{FF2B5EF4-FFF2-40B4-BE49-F238E27FC236}">
                <a16:creationId xmlns:a16="http://schemas.microsoft.com/office/drawing/2014/main" id="{BB2E1437-9449-2263-7EEB-C2F0DC6196CB}"/>
              </a:ext>
            </a:extLst>
          </p:cNvPr>
          <p:cNvGraphicFramePr>
            <a:graphicFrameLocks noGrp="1"/>
          </p:cNvGraphicFramePr>
          <p:nvPr>
            <p:ph idx="1"/>
            <p:extLst>
              <p:ext uri="{D42A27DB-BD31-4B8C-83A1-F6EECF244321}">
                <p14:modId xmlns:p14="http://schemas.microsoft.com/office/powerpoint/2010/main" val="1250601646"/>
              </p:ext>
            </p:extLst>
          </p:nvPr>
        </p:nvGraphicFramePr>
        <p:xfrm>
          <a:off x="838200" y="1825625"/>
          <a:ext cx="10515600" cy="2865120"/>
        </p:xfrm>
        <a:graphic>
          <a:graphicData uri="http://schemas.openxmlformats.org/drawingml/2006/table">
            <a:tbl>
              <a:tblPr firstRow="1" bandRow="1">
                <a:tableStyleId>{5C22544A-7EE6-4342-B048-85BDC9FD1C3A}</a:tableStyleId>
              </a:tblPr>
              <a:tblGrid>
                <a:gridCol w="2103120">
                  <a:extLst>
                    <a:ext uri="{9D8B030D-6E8A-4147-A177-3AD203B41FA5}">
                      <a16:colId xmlns:a16="http://schemas.microsoft.com/office/drawing/2014/main" val="1390903335"/>
                    </a:ext>
                  </a:extLst>
                </a:gridCol>
                <a:gridCol w="2103120">
                  <a:extLst>
                    <a:ext uri="{9D8B030D-6E8A-4147-A177-3AD203B41FA5}">
                      <a16:colId xmlns:a16="http://schemas.microsoft.com/office/drawing/2014/main" val="4038730835"/>
                    </a:ext>
                  </a:extLst>
                </a:gridCol>
                <a:gridCol w="2103120">
                  <a:extLst>
                    <a:ext uri="{9D8B030D-6E8A-4147-A177-3AD203B41FA5}">
                      <a16:colId xmlns:a16="http://schemas.microsoft.com/office/drawing/2014/main" val="1666976226"/>
                    </a:ext>
                  </a:extLst>
                </a:gridCol>
                <a:gridCol w="2103120">
                  <a:extLst>
                    <a:ext uri="{9D8B030D-6E8A-4147-A177-3AD203B41FA5}">
                      <a16:colId xmlns:a16="http://schemas.microsoft.com/office/drawing/2014/main" val="516117693"/>
                    </a:ext>
                  </a:extLst>
                </a:gridCol>
                <a:gridCol w="2103120">
                  <a:extLst>
                    <a:ext uri="{9D8B030D-6E8A-4147-A177-3AD203B41FA5}">
                      <a16:colId xmlns:a16="http://schemas.microsoft.com/office/drawing/2014/main" val="577416925"/>
                    </a:ext>
                  </a:extLst>
                </a:gridCol>
              </a:tblGrid>
              <a:tr h="370840">
                <a:tc>
                  <a:txBody>
                    <a:bodyPr/>
                    <a:lstStyle/>
                    <a:p>
                      <a:r>
                        <a:rPr lang="en-US" dirty="0"/>
                        <a:t>Startup Stage</a:t>
                      </a:r>
                    </a:p>
                  </a:txBody>
                  <a:tcPr/>
                </a:tc>
                <a:tc>
                  <a:txBody>
                    <a:bodyPr/>
                    <a:lstStyle/>
                    <a:p>
                      <a:r>
                        <a:rPr lang="en-US" dirty="0"/>
                        <a:t>Investors</a:t>
                      </a:r>
                    </a:p>
                  </a:txBody>
                  <a:tcPr/>
                </a:tc>
                <a:tc>
                  <a:txBody>
                    <a:bodyPr/>
                    <a:lstStyle/>
                    <a:p>
                      <a:r>
                        <a:rPr lang="en-US" dirty="0"/>
                        <a:t>Investment Type</a:t>
                      </a:r>
                    </a:p>
                  </a:txBody>
                  <a:tcPr/>
                </a:tc>
                <a:tc>
                  <a:txBody>
                    <a:bodyPr/>
                    <a:lstStyle/>
                    <a:p>
                      <a:pPr algn="r"/>
                      <a:r>
                        <a:rPr lang="en-US" dirty="0"/>
                        <a:t>Investment Amount</a:t>
                      </a:r>
                    </a:p>
                  </a:txBody>
                  <a:tcPr/>
                </a:tc>
                <a:tc>
                  <a:txBody>
                    <a:bodyPr/>
                    <a:lstStyle/>
                    <a:p>
                      <a:pPr algn="r"/>
                      <a:r>
                        <a:rPr lang="en-US" dirty="0"/>
                        <a:t>Valuation</a:t>
                      </a:r>
                    </a:p>
                  </a:txBody>
                  <a:tcPr/>
                </a:tc>
                <a:extLst>
                  <a:ext uri="{0D108BD9-81ED-4DB2-BD59-A6C34878D82A}">
                    <a16:rowId xmlns:a16="http://schemas.microsoft.com/office/drawing/2014/main" val="123676561"/>
                  </a:ext>
                </a:extLst>
              </a:tr>
              <a:tr h="370840">
                <a:tc>
                  <a:txBody>
                    <a:bodyPr/>
                    <a:lstStyle/>
                    <a:p>
                      <a:r>
                        <a:rPr lang="en-US" dirty="0"/>
                        <a:t>Idea Stage</a:t>
                      </a:r>
                    </a:p>
                  </a:txBody>
                  <a:tcPr/>
                </a:tc>
                <a:tc>
                  <a:txBody>
                    <a:bodyPr/>
                    <a:lstStyle/>
                    <a:p>
                      <a:r>
                        <a:rPr lang="en-US" dirty="0"/>
                        <a:t>Founders Round</a:t>
                      </a:r>
                    </a:p>
                  </a:txBody>
                  <a:tcPr/>
                </a:tc>
                <a:tc>
                  <a:txBody>
                    <a:bodyPr/>
                    <a:lstStyle/>
                    <a:p>
                      <a:r>
                        <a:rPr lang="en-US" dirty="0"/>
                        <a:t>Personal Funds</a:t>
                      </a:r>
                    </a:p>
                  </a:txBody>
                  <a:tcPr/>
                </a:tc>
                <a:tc>
                  <a:txBody>
                    <a:bodyPr/>
                    <a:lstStyle/>
                    <a:p>
                      <a:pPr algn="r"/>
                      <a:r>
                        <a:rPr lang="en-US" dirty="0"/>
                        <a:t>$50,000</a:t>
                      </a:r>
                    </a:p>
                  </a:txBody>
                  <a:tcPr/>
                </a:tc>
                <a:tc>
                  <a:txBody>
                    <a:bodyPr/>
                    <a:lstStyle/>
                    <a:p>
                      <a:pPr algn="r"/>
                      <a:r>
                        <a:rPr lang="en-US" dirty="0"/>
                        <a:t>Not Needed</a:t>
                      </a:r>
                    </a:p>
                  </a:txBody>
                  <a:tcPr/>
                </a:tc>
                <a:extLst>
                  <a:ext uri="{0D108BD9-81ED-4DB2-BD59-A6C34878D82A}">
                    <a16:rowId xmlns:a16="http://schemas.microsoft.com/office/drawing/2014/main" val="4272072661"/>
                  </a:ext>
                </a:extLst>
              </a:tr>
              <a:tr h="370840">
                <a:tc>
                  <a:txBody>
                    <a:bodyPr/>
                    <a:lstStyle/>
                    <a:p>
                      <a:r>
                        <a:rPr lang="en-US" dirty="0"/>
                        <a:t>Product Developed</a:t>
                      </a:r>
                    </a:p>
                  </a:txBody>
                  <a:tcPr/>
                </a:tc>
                <a:tc>
                  <a:txBody>
                    <a:bodyPr/>
                    <a:lstStyle/>
                    <a:p>
                      <a:r>
                        <a:rPr lang="en-US" dirty="0"/>
                        <a:t>Friends &amp; Family Round</a:t>
                      </a:r>
                    </a:p>
                  </a:txBody>
                  <a:tcPr/>
                </a:tc>
                <a:tc>
                  <a:txBody>
                    <a:bodyPr/>
                    <a:lstStyle/>
                    <a:p>
                      <a:r>
                        <a:rPr lang="en-US" dirty="0"/>
                        <a:t>Simple Loan</a:t>
                      </a:r>
                    </a:p>
                  </a:txBody>
                  <a:tcPr/>
                </a:tc>
                <a:tc>
                  <a:txBody>
                    <a:bodyPr/>
                    <a:lstStyle/>
                    <a:p>
                      <a:pPr algn="r"/>
                      <a:r>
                        <a:rPr lang="en-US" dirty="0"/>
                        <a:t>$30,000</a:t>
                      </a:r>
                    </a:p>
                  </a:txBody>
                  <a:tcPr/>
                </a:tc>
                <a:tc>
                  <a:txBody>
                    <a:bodyPr/>
                    <a:lstStyle/>
                    <a:p>
                      <a:pPr algn="r"/>
                      <a:r>
                        <a:rPr lang="en-US" dirty="0"/>
                        <a:t>Not needed</a:t>
                      </a:r>
                    </a:p>
                  </a:txBody>
                  <a:tcPr/>
                </a:tc>
                <a:extLst>
                  <a:ext uri="{0D108BD9-81ED-4DB2-BD59-A6C34878D82A}">
                    <a16:rowId xmlns:a16="http://schemas.microsoft.com/office/drawing/2014/main" val="256374097"/>
                  </a:ext>
                </a:extLst>
              </a:tr>
              <a:tr h="370840">
                <a:tc>
                  <a:txBody>
                    <a:bodyPr/>
                    <a:lstStyle/>
                    <a:p>
                      <a:r>
                        <a:rPr lang="en-US" dirty="0"/>
                        <a:t>Early Customers</a:t>
                      </a:r>
                    </a:p>
                  </a:txBody>
                  <a:tcPr/>
                </a:tc>
                <a:tc>
                  <a:txBody>
                    <a:bodyPr/>
                    <a:lstStyle/>
                    <a:p>
                      <a:r>
                        <a:rPr lang="en-US" dirty="0"/>
                        <a:t>1</a:t>
                      </a:r>
                      <a:r>
                        <a:rPr lang="en-US" baseline="30000" dirty="0"/>
                        <a:t>st</a:t>
                      </a:r>
                      <a:r>
                        <a:rPr lang="en-US" dirty="0"/>
                        <a:t> Angel Round</a:t>
                      </a:r>
                    </a:p>
                  </a:txBody>
                  <a:tcPr/>
                </a:tc>
                <a:tc>
                  <a:txBody>
                    <a:bodyPr/>
                    <a:lstStyle/>
                    <a:p>
                      <a:r>
                        <a:rPr lang="en-US" dirty="0"/>
                        <a:t>Convertible Note</a:t>
                      </a:r>
                    </a:p>
                  </a:txBody>
                  <a:tcPr/>
                </a:tc>
                <a:tc>
                  <a:txBody>
                    <a:bodyPr/>
                    <a:lstStyle/>
                    <a:p>
                      <a:pPr algn="r"/>
                      <a:r>
                        <a:rPr lang="en-US" dirty="0"/>
                        <a:t>$150,000</a:t>
                      </a:r>
                    </a:p>
                  </a:txBody>
                  <a:tcPr/>
                </a:tc>
                <a:tc>
                  <a:txBody>
                    <a:bodyPr/>
                    <a:lstStyle/>
                    <a:p>
                      <a:pPr algn="r"/>
                      <a:r>
                        <a:rPr lang="en-US" dirty="0"/>
                        <a:t>Not needed</a:t>
                      </a:r>
                    </a:p>
                  </a:txBody>
                  <a:tcPr/>
                </a:tc>
                <a:extLst>
                  <a:ext uri="{0D108BD9-81ED-4DB2-BD59-A6C34878D82A}">
                    <a16:rowId xmlns:a16="http://schemas.microsoft.com/office/drawing/2014/main" val="598824392"/>
                  </a:ext>
                </a:extLst>
              </a:tr>
              <a:tr h="370840">
                <a:tc>
                  <a:txBody>
                    <a:bodyPr/>
                    <a:lstStyle/>
                    <a:p>
                      <a:r>
                        <a:rPr lang="en-US" dirty="0"/>
                        <a:t>Traction</a:t>
                      </a:r>
                    </a:p>
                  </a:txBody>
                  <a:tcPr/>
                </a:tc>
                <a:tc>
                  <a:txBody>
                    <a:bodyPr/>
                    <a:lstStyle/>
                    <a:p>
                      <a:r>
                        <a:rPr lang="en-US" dirty="0"/>
                        <a:t>2</a:t>
                      </a:r>
                      <a:r>
                        <a:rPr lang="en-US" baseline="30000" dirty="0"/>
                        <a:t>nd</a:t>
                      </a:r>
                      <a:r>
                        <a:rPr lang="en-US" dirty="0"/>
                        <a:t> Angel Round</a:t>
                      </a:r>
                    </a:p>
                  </a:txBody>
                  <a:tcPr/>
                </a:tc>
                <a:tc>
                  <a:txBody>
                    <a:bodyPr/>
                    <a:lstStyle/>
                    <a:p>
                      <a:r>
                        <a:rPr lang="en-US" dirty="0"/>
                        <a:t>Equity</a:t>
                      </a:r>
                    </a:p>
                  </a:txBody>
                  <a:tcPr/>
                </a:tc>
                <a:tc>
                  <a:txBody>
                    <a:bodyPr/>
                    <a:lstStyle/>
                    <a:p>
                      <a:pPr algn="r"/>
                      <a:r>
                        <a:rPr lang="en-US" dirty="0"/>
                        <a:t>$250,000</a:t>
                      </a:r>
                    </a:p>
                  </a:txBody>
                  <a:tcPr/>
                </a:tc>
                <a:tc>
                  <a:txBody>
                    <a:bodyPr/>
                    <a:lstStyle/>
                    <a:p>
                      <a:pPr algn="r"/>
                      <a:r>
                        <a:rPr lang="en-US" dirty="0"/>
                        <a:t>$1,500,000</a:t>
                      </a:r>
                    </a:p>
                  </a:txBody>
                  <a:tcPr/>
                </a:tc>
                <a:extLst>
                  <a:ext uri="{0D108BD9-81ED-4DB2-BD59-A6C34878D82A}">
                    <a16:rowId xmlns:a16="http://schemas.microsoft.com/office/drawing/2014/main" val="71506203"/>
                  </a:ext>
                </a:extLst>
              </a:tr>
              <a:tr h="370840">
                <a:tc>
                  <a:txBody>
                    <a:bodyPr/>
                    <a:lstStyle/>
                    <a:p>
                      <a:r>
                        <a:rPr lang="en-US" dirty="0"/>
                        <a:t>Scaling</a:t>
                      </a:r>
                    </a:p>
                  </a:txBody>
                  <a:tcPr/>
                </a:tc>
                <a:tc>
                  <a:txBody>
                    <a:bodyPr/>
                    <a:lstStyle/>
                    <a:p>
                      <a:r>
                        <a:rPr lang="en-US" dirty="0"/>
                        <a:t>VC Round (Series A)</a:t>
                      </a:r>
                    </a:p>
                  </a:txBody>
                  <a:tcPr/>
                </a:tc>
                <a:tc>
                  <a:txBody>
                    <a:bodyPr/>
                    <a:lstStyle/>
                    <a:p>
                      <a:r>
                        <a:rPr lang="en-US" dirty="0"/>
                        <a:t>Equity</a:t>
                      </a:r>
                    </a:p>
                  </a:txBody>
                  <a:tcPr/>
                </a:tc>
                <a:tc>
                  <a:txBody>
                    <a:bodyPr/>
                    <a:lstStyle/>
                    <a:p>
                      <a:pPr algn="r"/>
                      <a:r>
                        <a:rPr lang="en-US" dirty="0"/>
                        <a:t>$1,500,000</a:t>
                      </a:r>
                    </a:p>
                  </a:txBody>
                  <a:tcPr/>
                </a:tc>
                <a:tc>
                  <a:txBody>
                    <a:bodyPr/>
                    <a:lstStyle/>
                    <a:p>
                      <a:pPr algn="r"/>
                      <a:r>
                        <a:rPr lang="en-US" dirty="0"/>
                        <a:t>$4,000,000</a:t>
                      </a:r>
                    </a:p>
                  </a:txBody>
                  <a:tcPr/>
                </a:tc>
                <a:extLst>
                  <a:ext uri="{0D108BD9-81ED-4DB2-BD59-A6C34878D82A}">
                    <a16:rowId xmlns:a16="http://schemas.microsoft.com/office/drawing/2014/main" val="3100034746"/>
                  </a:ext>
                </a:extLst>
              </a:tr>
              <a:tr h="370840">
                <a:tc>
                  <a:txBody>
                    <a:bodyPr/>
                    <a:lstStyle/>
                    <a:p>
                      <a:r>
                        <a:rPr lang="en-US" dirty="0"/>
                        <a:t>Rapid Growth</a:t>
                      </a:r>
                    </a:p>
                  </a:txBody>
                  <a:tcPr/>
                </a:tc>
                <a:tc>
                  <a:txBody>
                    <a:bodyPr/>
                    <a:lstStyle/>
                    <a:p>
                      <a:r>
                        <a:rPr lang="en-US" dirty="0"/>
                        <a:t>VC Round (Series B)</a:t>
                      </a:r>
                    </a:p>
                  </a:txBody>
                  <a:tcPr/>
                </a:tc>
                <a:tc>
                  <a:txBody>
                    <a:bodyPr/>
                    <a:lstStyle/>
                    <a:p>
                      <a:r>
                        <a:rPr lang="en-US" dirty="0"/>
                        <a:t>Equity</a:t>
                      </a:r>
                    </a:p>
                  </a:txBody>
                  <a:tcPr/>
                </a:tc>
                <a:tc>
                  <a:txBody>
                    <a:bodyPr/>
                    <a:lstStyle/>
                    <a:p>
                      <a:pPr algn="r"/>
                      <a:r>
                        <a:rPr lang="en-US" dirty="0"/>
                        <a:t>$3,000,000</a:t>
                      </a:r>
                    </a:p>
                  </a:txBody>
                  <a:tcPr/>
                </a:tc>
                <a:tc>
                  <a:txBody>
                    <a:bodyPr/>
                    <a:lstStyle/>
                    <a:p>
                      <a:pPr algn="r"/>
                      <a:r>
                        <a:rPr lang="en-US" dirty="0"/>
                        <a:t>$9,500,000</a:t>
                      </a:r>
                    </a:p>
                  </a:txBody>
                  <a:tcPr/>
                </a:tc>
                <a:extLst>
                  <a:ext uri="{0D108BD9-81ED-4DB2-BD59-A6C34878D82A}">
                    <a16:rowId xmlns:a16="http://schemas.microsoft.com/office/drawing/2014/main" val="2010236282"/>
                  </a:ext>
                </a:extLst>
              </a:tr>
            </a:tbl>
          </a:graphicData>
        </a:graphic>
      </p:graphicFrame>
    </p:spTree>
    <p:extLst>
      <p:ext uri="{BB962C8B-B14F-4D97-AF65-F5344CB8AC3E}">
        <p14:creationId xmlns:p14="http://schemas.microsoft.com/office/powerpoint/2010/main" val="10894483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87314-E293-DE87-3094-7FDF25A6360A}"/>
              </a:ext>
            </a:extLst>
          </p:cNvPr>
          <p:cNvSpPr>
            <a:spLocks noGrp="1"/>
          </p:cNvSpPr>
          <p:nvPr>
            <p:ph type="title"/>
          </p:nvPr>
        </p:nvSpPr>
        <p:spPr>
          <a:xfrm>
            <a:off x="838200" y="369017"/>
            <a:ext cx="10515600" cy="685462"/>
          </a:xfrm>
        </p:spPr>
        <p:txBody>
          <a:bodyPr>
            <a:normAutofit/>
          </a:bodyPr>
          <a:lstStyle/>
          <a:p>
            <a:r>
              <a:rPr lang="en-US" sz="3200"/>
              <a:t>Angels versus VCs</a:t>
            </a:r>
            <a:endParaRPr lang="en-US" sz="3200" dirty="0"/>
          </a:p>
        </p:txBody>
      </p:sp>
      <p:sp>
        <p:nvSpPr>
          <p:cNvPr id="3" name="Content Placeholder 2">
            <a:extLst>
              <a:ext uri="{FF2B5EF4-FFF2-40B4-BE49-F238E27FC236}">
                <a16:creationId xmlns:a16="http://schemas.microsoft.com/office/drawing/2014/main" id="{8B48834E-ED2F-071B-4D30-6689823EFAF8}"/>
              </a:ext>
            </a:extLst>
          </p:cNvPr>
          <p:cNvSpPr>
            <a:spLocks noGrp="1"/>
          </p:cNvSpPr>
          <p:nvPr>
            <p:ph idx="1"/>
          </p:nvPr>
        </p:nvSpPr>
        <p:spPr>
          <a:xfrm>
            <a:off x="838199" y="1186774"/>
            <a:ext cx="10780059" cy="4990189"/>
          </a:xfrm>
        </p:spPr>
        <p:txBody>
          <a:bodyPr>
            <a:normAutofit/>
          </a:bodyPr>
          <a:lstStyle/>
          <a:p>
            <a:r>
              <a:rPr lang="en-US" sz="2000"/>
              <a:t>Unlike angels, who invest their own money, VCs investor other people’s money and thus seek to exert much more control over a startup such as installing an experienced CEO and requiring a BOD seat.</a:t>
            </a:r>
          </a:p>
          <a:p>
            <a:r>
              <a:rPr lang="en-US" sz="2000"/>
              <a:t>Since VCs have access to much larger pools of money, the scale and terms of a VC deal can differ greatly from an angel deal.</a:t>
            </a:r>
          </a:p>
          <a:p>
            <a:pPr marL="0" indent="0">
              <a:buNone/>
            </a:pPr>
            <a:endParaRPr lang="en-US" sz="2000"/>
          </a:p>
        </p:txBody>
      </p:sp>
      <p:graphicFrame>
        <p:nvGraphicFramePr>
          <p:cNvPr id="4" name="Table 3"/>
          <p:cNvGraphicFramePr>
            <a:graphicFrameLocks noGrp="1"/>
          </p:cNvGraphicFramePr>
          <p:nvPr>
            <p:extLst>
              <p:ext uri="{D42A27DB-BD31-4B8C-83A1-F6EECF244321}">
                <p14:modId xmlns:p14="http://schemas.microsoft.com/office/powerpoint/2010/main" val="4093773654"/>
              </p:ext>
            </p:extLst>
          </p:nvPr>
        </p:nvGraphicFramePr>
        <p:xfrm>
          <a:off x="2032000" y="2889125"/>
          <a:ext cx="8127999" cy="351028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2971531976"/>
                    </a:ext>
                  </a:extLst>
                </a:gridCol>
                <a:gridCol w="2709333">
                  <a:extLst>
                    <a:ext uri="{9D8B030D-6E8A-4147-A177-3AD203B41FA5}">
                      <a16:colId xmlns:a16="http://schemas.microsoft.com/office/drawing/2014/main" val="4277997901"/>
                    </a:ext>
                  </a:extLst>
                </a:gridCol>
                <a:gridCol w="2709333">
                  <a:extLst>
                    <a:ext uri="{9D8B030D-6E8A-4147-A177-3AD203B41FA5}">
                      <a16:colId xmlns:a16="http://schemas.microsoft.com/office/drawing/2014/main" val="1756528948"/>
                    </a:ext>
                  </a:extLst>
                </a:gridCol>
              </a:tblGrid>
              <a:tr h="370840">
                <a:tc>
                  <a:txBody>
                    <a:bodyPr/>
                    <a:lstStyle/>
                    <a:p>
                      <a:r>
                        <a:rPr lang="en-US"/>
                        <a:t>Deal Characteristics</a:t>
                      </a:r>
                    </a:p>
                  </a:txBody>
                  <a:tcPr/>
                </a:tc>
                <a:tc>
                  <a:txBody>
                    <a:bodyPr/>
                    <a:lstStyle/>
                    <a:p>
                      <a:r>
                        <a:rPr lang="en-US"/>
                        <a:t>Angels</a:t>
                      </a:r>
                    </a:p>
                  </a:txBody>
                  <a:tcPr/>
                </a:tc>
                <a:tc>
                  <a:txBody>
                    <a:bodyPr/>
                    <a:lstStyle/>
                    <a:p>
                      <a:r>
                        <a:rPr lang="en-US"/>
                        <a:t>VCs</a:t>
                      </a:r>
                    </a:p>
                  </a:txBody>
                  <a:tcPr/>
                </a:tc>
                <a:extLst>
                  <a:ext uri="{0D108BD9-81ED-4DB2-BD59-A6C34878D82A}">
                    <a16:rowId xmlns:a16="http://schemas.microsoft.com/office/drawing/2014/main" val="1523657030"/>
                  </a:ext>
                </a:extLst>
              </a:tr>
              <a:tr h="370840">
                <a:tc>
                  <a:txBody>
                    <a:bodyPr/>
                    <a:lstStyle/>
                    <a:p>
                      <a:r>
                        <a:rPr lang="en-US"/>
                        <a:t>Size of investment</a:t>
                      </a:r>
                    </a:p>
                  </a:txBody>
                  <a:tcPr/>
                </a:tc>
                <a:tc>
                  <a:txBody>
                    <a:bodyPr/>
                    <a:lstStyle/>
                    <a:p>
                      <a:r>
                        <a:rPr lang="en-US"/>
                        <a:t>$150K</a:t>
                      </a:r>
                      <a:r>
                        <a:rPr lang="en-US" baseline="0"/>
                        <a:t> to $1M</a:t>
                      </a:r>
                      <a:endParaRPr lang="en-US"/>
                    </a:p>
                  </a:txBody>
                  <a:tcPr/>
                </a:tc>
                <a:tc>
                  <a:txBody>
                    <a:bodyPr/>
                    <a:lstStyle/>
                    <a:p>
                      <a:r>
                        <a:rPr lang="en-US"/>
                        <a:t>$500K</a:t>
                      </a:r>
                      <a:r>
                        <a:rPr lang="en-US" baseline="0"/>
                        <a:t> to $5M</a:t>
                      </a:r>
                      <a:endParaRPr lang="en-US"/>
                    </a:p>
                  </a:txBody>
                  <a:tcPr/>
                </a:tc>
                <a:extLst>
                  <a:ext uri="{0D108BD9-81ED-4DB2-BD59-A6C34878D82A}">
                    <a16:rowId xmlns:a16="http://schemas.microsoft.com/office/drawing/2014/main" val="572140798"/>
                  </a:ext>
                </a:extLst>
              </a:tr>
              <a:tr h="370840">
                <a:tc>
                  <a:txBody>
                    <a:bodyPr/>
                    <a:lstStyle/>
                    <a:p>
                      <a:r>
                        <a:rPr lang="en-US"/>
                        <a:t>Pre-money valuation</a:t>
                      </a:r>
                    </a:p>
                  </a:txBody>
                  <a:tcPr/>
                </a:tc>
                <a:tc>
                  <a:txBody>
                    <a:bodyPr/>
                    <a:lstStyle/>
                    <a:p>
                      <a:r>
                        <a:rPr lang="en-US"/>
                        <a:t>$1M to $3M</a:t>
                      </a:r>
                    </a:p>
                  </a:txBody>
                  <a:tcPr/>
                </a:tc>
                <a:tc>
                  <a:txBody>
                    <a:bodyPr/>
                    <a:lstStyle/>
                    <a:p>
                      <a:r>
                        <a:rPr lang="en-US"/>
                        <a:t>$2M to $15M</a:t>
                      </a:r>
                    </a:p>
                  </a:txBody>
                  <a:tcPr/>
                </a:tc>
                <a:extLst>
                  <a:ext uri="{0D108BD9-81ED-4DB2-BD59-A6C34878D82A}">
                    <a16:rowId xmlns:a16="http://schemas.microsoft.com/office/drawing/2014/main" val="2496281606"/>
                  </a:ext>
                </a:extLst>
              </a:tr>
              <a:tr h="370840">
                <a:tc>
                  <a:txBody>
                    <a:bodyPr/>
                    <a:lstStyle/>
                    <a:p>
                      <a:r>
                        <a:rPr lang="en-US"/>
                        <a:t>Equity</a:t>
                      </a:r>
                    </a:p>
                  </a:txBody>
                  <a:tcPr/>
                </a:tc>
                <a:tc>
                  <a:txBody>
                    <a:bodyPr/>
                    <a:lstStyle/>
                    <a:p>
                      <a:r>
                        <a:rPr lang="en-US"/>
                        <a:t>20% to 40%</a:t>
                      </a:r>
                    </a:p>
                  </a:txBody>
                  <a:tcPr/>
                </a:tc>
                <a:tc>
                  <a:txBody>
                    <a:bodyPr/>
                    <a:lstStyle/>
                    <a:p>
                      <a:r>
                        <a:rPr lang="en-US"/>
                        <a:t>17%</a:t>
                      </a:r>
                      <a:r>
                        <a:rPr lang="en-US" baseline="0"/>
                        <a:t> to 35%</a:t>
                      </a:r>
                      <a:endParaRPr lang="en-US"/>
                    </a:p>
                  </a:txBody>
                  <a:tcPr/>
                </a:tc>
                <a:extLst>
                  <a:ext uri="{0D108BD9-81ED-4DB2-BD59-A6C34878D82A}">
                    <a16:rowId xmlns:a16="http://schemas.microsoft.com/office/drawing/2014/main" val="488897984"/>
                  </a:ext>
                </a:extLst>
              </a:tr>
              <a:tr h="370840">
                <a:tc>
                  <a:txBody>
                    <a:bodyPr/>
                    <a:lstStyle/>
                    <a:p>
                      <a:r>
                        <a:rPr lang="en-US"/>
                        <a:t>Exit</a:t>
                      </a:r>
                    </a:p>
                  </a:txBody>
                  <a:tcPr/>
                </a:tc>
                <a:tc>
                  <a:txBody>
                    <a:bodyPr/>
                    <a:lstStyle/>
                    <a:p>
                      <a:r>
                        <a:rPr lang="en-US"/>
                        <a:t>5 to 7 years</a:t>
                      </a:r>
                    </a:p>
                  </a:txBody>
                  <a:tcPr/>
                </a:tc>
                <a:tc>
                  <a:txBody>
                    <a:bodyPr/>
                    <a:lstStyle/>
                    <a:p>
                      <a:r>
                        <a:rPr lang="en-US"/>
                        <a:t>3 to 7 years</a:t>
                      </a:r>
                    </a:p>
                  </a:txBody>
                  <a:tcPr/>
                </a:tc>
                <a:extLst>
                  <a:ext uri="{0D108BD9-81ED-4DB2-BD59-A6C34878D82A}">
                    <a16:rowId xmlns:a16="http://schemas.microsoft.com/office/drawing/2014/main" val="4200684719"/>
                  </a:ext>
                </a:extLst>
              </a:tr>
              <a:tr h="370840">
                <a:tc>
                  <a:txBody>
                    <a:bodyPr/>
                    <a:lstStyle/>
                    <a:p>
                      <a:r>
                        <a:rPr lang="en-US"/>
                        <a:t>Participation</a:t>
                      </a:r>
                      <a:r>
                        <a:rPr lang="en-US" baseline="0"/>
                        <a:t> in startup</a:t>
                      </a:r>
                      <a:endParaRPr lang="en-US"/>
                    </a:p>
                  </a:txBody>
                  <a:tcPr/>
                </a:tc>
                <a:tc>
                  <a:txBody>
                    <a:bodyPr/>
                    <a:lstStyle/>
                    <a:p>
                      <a:r>
                        <a:rPr lang="en-US"/>
                        <a:t>Mix of active and passive</a:t>
                      </a:r>
                    </a:p>
                  </a:txBody>
                  <a:tcPr/>
                </a:tc>
                <a:tc>
                  <a:txBody>
                    <a:bodyPr/>
                    <a:lstStyle/>
                    <a:p>
                      <a:r>
                        <a:rPr lang="en-US"/>
                        <a:t>Active</a:t>
                      </a:r>
                    </a:p>
                  </a:txBody>
                  <a:tcPr/>
                </a:tc>
                <a:extLst>
                  <a:ext uri="{0D108BD9-81ED-4DB2-BD59-A6C34878D82A}">
                    <a16:rowId xmlns:a16="http://schemas.microsoft.com/office/drawing/2014/main" val="1161610449"/>
                  </a:ext>
                </a:extLst>
              </a:tr>
              <a:tr h="370840">
                <a:tc>
                  <a:txBody>
                    <a:bodyPr/>
                    <a:lstStyle/>
                    <a:p>
                      <a:r>
                        <a:rPr lang="en-US"/>
                        <a:t>Oversight</a:t>
                      </a:r>
                    </a:p>
                  </a:txBody>
                  <a:tcPr/>
                </a:tc>
                <a:tc>
                  <a:txBody>
                    <a:bodyPr/>
                    <a:lstStyle/>
                    <a:p>
                      <a:r>
                        <a:rPr lang="en-US"/>
                        <a:t>BOD or some level of oversight</a:t>
                      </a:r>
                    </a:p>
                  </a:txBody>
                  <a:tcPr/>
                </a:tc>
                <a:tc>
                  <a:txBody>
                    <a:bodyPr/>
                    <a:lstStyle/>
                    <a:p>
                      <a:r>
                        <a:rPr lang="en-US"/>
                        <a:t>Decision making oversight</a:t>
                      </a:r>
                      <a:r>
                        <a:rPr lang="en-US" baseline="0"/>
                        <a:t> control; push for growth and exit</a:t>
                      </a:r>
                      <a:endParaRPr lang="en-US"/>
                    </a:p>
                  </a:txBody>
                  <a:tcPr/>
                </a:tc>
                <a:extLst>
                  <a:ext uri="{0D108BD9-81ED-4DB2-BD59-A6C34878D82A}">
                    <a16:rowId xmlns:a16="http://schemas.microsoft.com/office/drawing/2014/main" val="3743056643"/>
                  </a:ext>
                </a:extLst>
              </a:tr>
              <a:tr h="370840">
                <a:tc>
                  <a:txBody>
                    <a:bodyPr/>
                    <a:lstStyle/>
                    <a:p>
                      <a:r>
                        <a:rPr lang="en-US"/>
                        <a:t>Risk distribution</a:t>
                      </a:r>
                    </a:p>
                  </a:txBody>
                  <a:tcPr/>
                </a:tc>
                <a:tc>
                  <a:txBody>
                    <a:bodyPr/>
                    <a:lstStyle/>
                    <a:p>
                      <a:r>
                        <a:rPr lang="en-US"/>
                        <a:t>Multiple angels</a:t>
                      </a:r>
                    </a:p>
                  </a:txBody>
                  <a:tcPr/>
                </a:tc>
                <a:tc>
                  <a:txBody>
                    <a:bodyPr/>
                    <a:lstStyle/>
                    <a:p>
                      <a:r>
                        <a:rPr lang="en-US"/>
                        <a:t>Multiple VCs</a:t>
                      </a:r>
                    </a:p>
                  </a:txBody>
                  <a:tcPr/>
                </a:tc>
                <a:extLst>
                  <a:ext uri="{0D108BD9-81ED-4DB2-BD59-A6C34878D82A}">
                    <a16:rowId xmlns:a16="http://schemas.microsoft.com/office/drawing/2014/main" val="1651104869"/>
                  </a:ext>
                </a:extLst>
              </a:tr>
            </a:tbl>
          </a:graphicData>
        </a:graphic>
      </p:graphicFrame>
    </p:spTree>
    <p:extLst>
      <p:ext uri="{BB962C8B-B14F-4D97-AF65-F5344CB8AC3E}">
        <p14:creationId xmlns:p14="http://schemas.microsoft.com/office/powerpoint/2010/main" val="24612366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C2655-556D-2454-21C2-E02EA1135BD8}"/>
              </a:ext>
            </a:extLst>
          </p:cNvPr>
          <p:cNvSpPr>
            <a:spLocks noGrp="1"/>
          </p:cNvSpPr>
          <p:nvPr>
            <p:ph type="title"/>
          </p:nvPr>
        </p:nvSpPr>
        <p:spPr>
          <a:xfrm>
            <a:off x="838200" y="365126"/>
            <a:ext cx="10515600" cy="672738"/>
          </a:xfrm>
        </p:spPr>
        <p:txBody>
          <a:bodyPr>
            <a:normAutofit fontScale="90000"/>
          </a:bodyPr>
          <a:lstStyle/>
          <a:p>
            <a:r>
              <a:rPr lang="en-US" dirty="0"/>
              <a:t>Three key investor questions</a:t>
            </a:r>
          </a:p>
        </p:txBody>
      </p:sp>
      <p:sp>
        <p:nvSpPr>
          <p:cNvPr id="3" name="Content Placeholder 2">
            <a:extLst>
              <a:ext uri="{FF2B5EF4-FFF2-40B4-BE49-F238E27FC236}">
                <a16:creationId xmlns:a16="http://schemas.microsoft.com/office/drawing/2014/main" id="{53BDDDB1-5E2B-CF74-BBC4-FCAF20860D0C}"/>
              </a:ext>
            </a:extLst>
          </p:cNvPr>
          <p:cNvSpPr>
            <a:spLocks noGrp="1"/>
          </p:cNvSpPr>
          <p:nvPr>
            <p:ph idx="1"/>
          </p:nvPr>
        </p:nvSpPr>
        <p:spPr>
          <a:xfrm>
            <a:off x="838200" y="1359702"/>
            <a:ext cx="10515600" cy="5007920"/>
          </a:xfrm>
        </p:spPr>
        <p:txBody>
          <a:bodyPr>
            <a:normAutofit/>
          </a:bodyPr>
          <a:lstStyle/>
          <a:p>
            <a:pPr marL="514350" indent="-514350">
              <a:buFont typeface="+mj-lt"/>
              <a:buAutoNum type="arabicPeriod"/>
            </a:pPr>
            <a:r>
              <a:rPr lang="en-US" sz="2000" dirty="0"/>
              <a:t>How much of an investment does the business need in this round?</a:t>
            </a:r>
          </a:p>
          <a:p>
            <a:pPr marL="514350" indent="-514350">
              <a:buFont typeface="+mj-lt"/>
              <a:buAutoNum type="arabicPeriod"/>
            </a:pPr>
            <a:r>
              <a:rPr lang="en-US" sz="2000" dirty="0"/>
              <a:t>How much equity are you willing to give up for the investment?</a:t>
            </a:r>
          </a:p>
          <a:p>
            <a:pPr marL="514350" indent="-514350">
              <a:buFont typeface="+mj-lt"/>
              <a:buAutoNum type="arabicPeriod"/>
            </a:pPr>
            <a:r>
              <a:rPr lang="en-US" sz="2000" dirty="0"/>
              <a:t>Answers to questions 1 and 2 subsequent provide the answer to the third question – what is your valuation?</a:t>
            </a:r>
          </a:p>
          <a:p>
            <a:pPr marL="514350" indent="-514350">
              <a:buFont typeface="+mj-lt"/>
              <a:buAutoNum type="arabicPeriod"/>
            </a:pPr>
            <a:endParaRPr lang="en-US" sz="2000" dirty="0"/>
          </a:p>
          <a:p>
            <a:pPr marL="0" indent="0">
              <a:buNone/>
            </a:pPr>
            <a:r>
              <a:rPr lang="en-US" sz="2000" dirty="0"/>
              <a:t>From the founders’ perspective speaking to an investors, the fund-raising objective can be stated in one of two ways:</a:t>
            </a:r>
          </a:p>
          <a:p>
            <a:pPr marL="514350" indent="-514350">
              <a:buFont typeface="+mj-lt"/>
              <a:buAutoNum type="romanUcPeriod"/>
            </a:pPr>
            <a:r>
              <a:rPr lang="en-US" sz="2000" dirty="0"/>
              <a:t>How much you wish to raise and how much equity are you willing to give up for </a:t>
            </a:r>
            <a:r>
              <a:rPr lang="en-US" sz="2000"/>
              <a:t>that raise.</a:t>
            </a:r>
            <a:endParaRPr lang="en-US" sz="2000" dirty="0"/>
          </a:p>
          <a:p>
            <a:pPr marL="514350" indent="-514350">
              <a:buFont typeface="+mj-lt"/>
              <a:buAutoNum type="romanUcPeriod"/>
            </a:pPr>
            <a:r>
              <a:rPr lang="en-US" sz="2000" dirty="0"/>
              <a:t>How much you wish to raise based on a suggested pre-money valuation.</a:t>
            </a:r>
          </a:p>
        </p:txBody>
      </p:sp>
    </p:spTree>
    <p:extLst>
      <p:ext uri="{BB962C8B-B14F-4D97-AF65-F5344CB8AC3E}">
        <p14:creationId xmlns:p14="http://schemas.microsoft.com/office/powerpoint/2010/main" val="412491978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C2655-556D-2454-21C2-E02EA1135BD8}"/>
              </a:ext>
            </a:extLst>
          </p:cNvPr>
          <p:cNvSpPr>
            <a:spLocks noGrp="1"/>
          </p:cNvSpPr>
          <p:nvPr>
            <p:ph type="title"/>
          </p:nvPr>
        </p:nvSpPr>
        <p:spPr>
          <a:xfrm>
            <a:off x="838200" y="365126"/>
            <a:ext cx="10515600" cy="672738"/>
          </a:xfrm>
        </p:spPr>
        <p:txBody>
          <a:bodyPr>
            <a:normAutofit fontScale="90000"/>
          </a:bodyPr>
          <a:lstStyle/>
          <a:p>
            <a:r>
              <a:rPr lang="en-US" dirty="0"/>
              <a:t>Auspicious signs</a:t>
            </a:r>
          </a:p>
        </p:txBody>
      </p:sp>
      <p:sp>
        <p:nvSpPr>
          <p:cNvPr id="3" name="Content Placeholder 2">
            <a:extLst>
              <a:ext uri="{FF2B5EF4-FFF2-40B4-BE49-F238E27FC236}">
                <a16:creationId xmlns:a16="http://schemas.microsoft.com/office/drawing/2014/main" id="{53BDDDB1-5E2B-CF74-BBC4-FCAF20860D0C}"/>
              </a:ext>
            </a:extLst>
          </p:cNvPr>
          <p:cNvSpPr>
            <a:spLocks noGrp="1"/>
          </p:cNvSpPr>
          <p:nvPr>
            <p:ph idx="1"/>
          </p:nvPr>
        </p:nvSpPr>
        <p:spPr>
          <a:xfrm>
            <a:off x="838200" y="1359702"/>
            <a:ext cx="10515600" cy="5007920"/>
          </a:xfrm>
        </p:spPr>
        <p:txBody>
          <a:bodyPr>
            <a:normAutofit fontScale="92500" lnSpcReduction="10000"/>
          </a:bodyPr>
          <a:lstStyle/>
          <a:p>
            <a:pPr marL="514350" indent="-514350">
              <a:buFont typeface="+mj-lt"/>
              <a:buAutoNum type="arabicPeriod"/>
            </a:pPr>
            <a:r>
              <a:rPr lang="en-US" sz="2000" dirty="0"/>
              <a:t>Large market size</a:t>
            </a:r>
          </a:p>
          <a:p>
            <a:pPr marL="514350" indent="-514350">
              <a:buFont typeface="+mj-lt"/>
              <a:buAutoNum type="arabicPeriod"/>
            </a:pPr>
            <a:r>
              <a:rPr lang="en-US" sz="2000" dirty="0"/>
              <a:t>Great team</a:t>
            </a:r>
          </a:p>
          <a:p>
            <a:pPr marL="514350" indent="-514350">
              <a:buFont typeface="+mj-lt"/>
              <a:buAutoNum type="arabicPeriod"/>
            </a:pPr>
            <a:r>
              <a:rPr lang="en-US" sz="2000" dirty="0"/>
              <a:t>IP on track</a:t>
            </a:r>
          </a:p>
          <a:p>
            <a:pPr marL="514350" indent="-514350">
              <a:buFont typeface="+mj-lt"/>
              <a:buAutoNum type="arabicPeriod"/>
            </a:pPr>
            <a:r>
              <a:rPr lang="en-US" sz="2000" dirty="0"/>
              <a:t>Milestones achieved</a:t>
            </a:r>
          </a:p>
          <a:p>
            <a:pPr marL="514350" indent="-514350">
              <a:buFont typeface="+mj-lt"/>
              <a:buAutoNum type="arabicPeriod"/>
            </a:pPr>
            <a:r>
              <a:rPr lang="en-US" sz="2000" dirty="0"/>
              <a:t>Good exit potential</a:t>
            </a:r>
          </a:p>
          <a:p>
            <a:pPr marL="0" indent="0">
              <a:buNone/>
            </a:pPr>
            <a:endParaRPr lang="en-US" sz="2000" dirty="0"/>
          </a:p>
          <a:p>
            <a:pPr marL="0" indent="0">
              <a:buNone/>
            </a:pPr>
            <a:r>
              <a:rPr lang="en-US" sz="2000" dirty="0"/>
              <a:t>If any of these auspicious signs are not right, or at least repairable, then investing at even a low valuation does not make sense for investors.</a:t>
            </a:r>
          </a:p>
          <a:p>
            <a:pPr marL="0" indent="0">
              <a:buNone/>
            </a:pPr>
            <a:endParaRPr lang="en-US" sz="2000" dirty="0"/>
          </a:p>
          <a:p>
            <a:pPr marL="0" indent="0">
              <a:buNone/>
            </a:pPr>
            <a:r>
              <a:rPr lang="en-US" sz="2000" dirty="0"/>
              <a:t>Actions that lead to the need for developing a pre-money valuation</a:t>
            </a:r>
          </a:p>
          <a:p>
            <a:pPr marL="457200" indent="-457200">
              <a:buAutoNum type="arabicParenR"/>
            </a:pPr>
            <a:r>
              <a:rPr lang="en-US" sz="2000" dirty="0"/>
              <a:t>Developing a funding plan</a:t>
            </a:r>
          </a:p>
          <a:p>
            <a:pPr marL="457200" indent="-457200">
              <a:buAutoNum type="arabicParenR"/>
            </a:pPr>
            <a:r>
              <a:rPr lang="en-US" sz="2000" dirty="0"/>
              <a:t>Starting equity investor discussions</a:t>
            </a:r>
          </a:p>
          <a:p>
            <a:pPr marL="457200" indent="-457200">
              <a:buAutoNum type="arabicParenR"/>
            </a:pPr>
            <a:r>
              <a:rPr lang="en-US" sz="2000" dirty="0"/>
              <a:t>Establishing a stock incentive plan</a:t>
            </a:r>
          </a:p>
          <a:p>
            <a:pPr marL="457200" indent="-457200">
              <a:buAutoNum type="arabicParenR"/>
            </a:pPr>
            <a:r>
              <a:rPr lang="en-US" sz="2000" dirty="0"/>
              <a:t>Equity split discussions </a:t>
            </a:r>
            <a:r>
              <a:rPr lang="en-US" sz="2000"/>
              <a:t>among co-founders</a:t>
            </a:r>
            <a:endParaRPr lang="en-US" sz="2000" dirty="0"/>
          </a:p>
        </p:txBody>
      </p:sp>
    </p:spTree>
    <p:extLst>
      <p:ext uri="{BB962C8B-B14F-4D97-AF65-F5344CB8AC3E}">
        <p14:creationId xmlns:p14="http://schemas.microsoft.com/office/powerpoint/2010/main" val="424224874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C2655-556D-2454-21C2-E02EA1135BD8}"/>
              </a:ext>
            </a:extLst>
          </p:cNvPr>
          <p:cNvSpPr>
            <a:spLocks noGrp="1"/>
          </p:cNvSpPr>
          <p:nvPr>
            <p:ph type="title"/>
          </p:nvPr>
        </p:nvSpPr>
        <p:spPr>
          <a:xfrm>
            <a:off x="838200" y="365126"/>
            <a:ext cx="10515600" cy="672738"/>
          </a:xfrm>
        </p:spPr>
        <p:txBody>
          <a:bodyPr>
            <a:normAutofit fontScale="90000"/>
          </a:bodyPr>
          <a:lstStyle/>
          <a:p>
            <a:r>
              <a:rPr lang="en-US" dirty="0"/>
              <a:t>Pitfalls to avoid for early-stage valuation</a:t>
            </a:r>
          </a:p>
        </p:txBody>
      </p:sp>
      <p:sp>
        <p:nvSpPr>
          <p:cNvPr id="3" name="Content Placeholder 2">
            <a:extLst>
              <a:ext uri="{FF2B5EF4-FFF2-40B4-BE49-F238E27FC236}">
                <a16:creationId xmlns:a16="http://schemas.microsoft.com/office/drawing/2014/main" id="{53BDDDB1-5E2B-CF74-BBC4-FCAF20860D0C}"/>
              </a:ext>
            </a:extLst>
          </p:cNvPr>
          <p:cNvSpPr>
            <a:spLocks noGrp="1"/>
          </p:cNvSpPr>
          <p:nvPr>
            <p:ph idx="1"/>
          </p:nvPr>
        </p:nvSpPr>
        <p:spPr>
          <a:xfrm>
            <a:off x="838200" y="1359702"/>
            <a:ext cx="5134583" cy="5007920"/>
          </a:xfrm>
        </p:spPr>
        <p:txBody>
          <a:bodyPr>
            <a:normAutofit fontScale="92500" lnSpcReduction="10000"/>
          </a:bodyPr>
          <a:lstStyle/>
          <a:p>
            <a:pPr marL="514350" indent="-514350">
              <a:buFont typeface="+mj-lt"/>
              <a:buAutoNum type="arabicPeriod"/>
            </a:pPr>
            <a:r>
              <a:rPr lang="en-US" sz="2000" dirty="0"/>
              <a:t>Too Low, Too Early </a:t>
            </a:r>
          </a:p>
          <a:p>
            <a:pPr marL="914400" lvl="1" indent="-342900">
              <a:buFont typeface="Wingdings" panose="05000000000000000000" pitchFamily="2" charset="2"/>
              <a:buChar char="v"/>
            </a:pPr>
            <a:r>
              <a:rPr lang="en-US" sz="1600" dirty="0"/>
              <a:t>Founders may make the mistake of offering equity at too low a valuation. This will make explaining why the company should get a higher valuation for later raises difficult to potential sophisticated investors. A better alternative at early-stage is raising capital in the form of friends and family loans, crowd funding like Kickstarter, or perhaps convertible debt.</a:t>
            </a:r>
          </a:p>
          <a:p>
            <a:pPr marL="514350" indent="-514350">
              <a:buFont typeface="+mj-lt"/>
              <a:buAutoNum type="arabicPeriod"/>
            </a:pPr>
            <a:r>
              <a:rPr lang="en-US" sz="2000" dirty="0"/>
              <a:t>Too High, Too Early</a:t>
            </a:r>
          </a:p>
          <a:p>
            <a:pPr marL="914400" indent="-342900">
              <a:buFont typeface="Wingdings" panose="05000000000000000000" pitchFamily="2" charset="2"/>
              <a:buChar char="v"/>
            </a:pPr>
            <a:r>
              <a:rPr lang="en-US" sz="1600" dirty="0"/>
              <a:t>Establishing too high a valuation at the idea-stage with no paying customers and an inexperienced founding team significantly increases the chance of a down round or more likely no funding</a:t>
            </a:r>
          </a:p>
          <a:p>
            <a:pPr marL="514350" indent="-514350">
              <a:buFont typeface="+mj-lt"/>
              <a:buAutoNum type="arabicPeriod" startAt="3"/>
            </a:pPr>
            <a:r>
              <a:rPr lang="en-US" sz="2000" dirty="0"/>
              <a:t>Lack of Customer Validation</a:t>
            </a:r>
          </a:p>
          <a:p>
            <a:pPr marL="914400" indent="-342900">
              <a:buFont typeface="Wingdings" panose="05000000000000000000" pitchFamily="2" charset="2"/>
              <a:buChar char="v"/>
            </a:pPr>
            <a:r>
              <a:rPr lang="en-US" sz="1600" dirty="0"/>
              <a:t>Having actual customers validates that the product solves a significant problem and customers willing to pay for it, which is the Holy Grail sought by investors and founders alike. Establishing a sizable valuation prior to building a customer track record is a </a:t>
            </a:r>
            <a:r>
              <a:rPr lang="en-US" sz="1600" dirty="0" err="1"/>
              <a:t>mitake</a:t>
            </a:r>
            <a:r>
              <a:rPr lang="en-US" sz="1600" dirty="0"/>
              <a:t> that should be avoided at all costs.</a:t>
            </a:r>
          </a:p>
        </p:txBody>
      </p:sp>
      <p:sp>
        <p:nvSpPr>
          <p:cNvPr id="4" name="Content Placeholder 2">
            <a:extLst>
              <a:ext uri="{FF2B5EF4-FFF2-40B4-BE49-F238E27FC236}">
                <a16:creationId xmlns:a16="http://schemas.microsoft.com/office/drawing/2014/main" id="{A46707A2-70B4-D5BD-AE42-8E78BB2B56A4}"/>
              </a:ext>
            </a:extLst>
          </p:cNvPr>
          <p:cNvSpPr txBox="1">
            <a:spLocks/>
          </p:cNvSpPr>
          <p:nvPr/>
        </p:nvSpPr>
        <p:spPr>
          <a:xfrm>
            <a:off x="6356377" y="1359702"/>
            <a:ext cx="5134583" cy="5007920"/>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indent="-514350">
              <a:buFont typeface="+mj-lt"/>
              <a:buAutoNum type="arabicPeriod" startAt="4"/>
            </a:pPr>
            <a:r>
              <a:rPr lang="en-US" sz="1900" dirty="0"/>
              <a:t>Valuing the Idea or Market Potential – “The Hypotheticals”</a:t>
            </a:r>
          </a:p>
          <a:p>
            <a:pPr marL="914400" indent="-342900">
              <a:buFont typeface="Wingdings" panose="05000000000000000000" pitchFamily="2" charset="2"/>
              <a:buChar char="v"/>
            </a:pPr>
            <a:r>
              <a:rPr lang="en-US" sz="1500" dirty="0"/>
              <a:t>The startup team – experienced founders – and the milestones – prototypes developed, technology proven, paying customers, IP issued – achieved in a startup should be at the core of all valuations. In contrast, ideas, business plans, and forecasted markets sizes in themselves offer little value to investors. Without meaningful accomplishments achieved, pricing the startup often disadvantages founders.</a:t>
            </a:r>
          </a:p>
          <a:p>
            <a:pPr marL="514350" indent="-514350">
              <a:buFont typeface="+mj-lt"/>
              <a:buAutoNum type="arabicPeriod" startAt="5"/>
            </a:pPr>
            <a:r>
              <a:rPr lang="en-US" sz="1900" dirty="0"/>
              <a:t>Over Optimizing Your Valuation</a:t>
            </a:r>
          </a:p>
          <a:p>
            <a:pPr marL="914400" lvl="1" indent="-342900">
              <a:buFont typeface="Wingdings" panose="05000000000000000000" pitchFamily="2" charset="2"/>
              <a:buChar char="v"/>
            </a:pPr>
            <a:r>
              <a:rPr lang="en-US" sz="1500" dirty="0"/>
              <a:t>Instead of accepting a range for your valuation, spending too much time trying to negotiate the highest possible valuation. Although higher valuations translate into less founder dilution, many other factors have a bigger influence on the overall outcome of the startup. Giving up a few additional percentage points of ownership to close an investment deal and get back to the business of the startup is usually the best move.</a:t>
            </a:r>
          </a:p>
          <a:p>
            <a:pPr marL="514350" indent="-514350">
              <a:buFont typeface="+mj-lt"/>
              <a:buAutoNum type="arabicPeriod" startAt="5"/>
            </a:pPr>
            <a:r>
              <a:rPr lang="en-US" sz="1900" dirty="0"/>
              <a:t>Fixating on Valuation Only</a:t>
            </a:r>
          </a:p>
          <a:p>
            <a:pPr marL="914400" lvl="1" indent="-342900">
              <a:buFont typeface="Wingdings" panose="05000000000000000000" pitchFamily="2" charset="2"/>
              <a:buChar char="v"/>
            </a:pPr>
            <a:r>
              <a:rPr lang="en-US" sz="1500" dirty="0"/>
              <a:t>There are many other deal points in addition to pre-money valuation that founders often ignore. These include preferred share rights like liquidation preferences, voting rights, and board of director seats.</a:t>
            </a:r>
          </a:p>
          <a:p>
            <a:pPr marL="114300" indent="0">
              <a:buNone/>
            </a:pPr>
            <a:endParaRPr lang="en-US" sz="1900" dirty="0"/>
          </a:p>
          <a:p>
            <a:pPr marL="914400" indent="-342900">
              <a:buFont typeface="Wingdings" panose="05000000000000000000" pitchFamily="2" charset="2"/>
              <a:buChar char="v"/>
            </a:pPr>
            <a:endParaRPr lang="en-US" sz="1600" dirty="0"/>
          </a:p>
        </p:txBody>
      </p:sp>
    </p:spTree>
    <p:extLst>
      <p:ext uri="{BB962C8B-B14F-4D97-AF65-F5344CB8AC3E}">
        <p14:creationId xmlns:p14="http://schemas.microsoft.com/office/powerpoint/2010/main" val="137031616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C2655-556D-2454-21C2-E02EA1135BD8}"/>
              </a:ext>
            </a:extLst>
          </p:cNvPr>
          <p:cNvSpPr>
            <a:spLocks noGrp="1"/>
          </p:cNvSpPr>
          <p:nvPr>
            <p:ph type="title"/>
          </p:nvPr>
        </p:nvSpPr>
        <p:spPr>
          <a:xfrm>
            <a:off x="838200" y="365126"/>
            <a:ext cx="10515600" cy="672738"/>
          </a:xfrm>
        </p:spPr>
        <p:txBody>
          <a:bodyPr>
            <a:normAutofit fontScale="90000"/>
          </a:bodyPr>
          <a:lstStyle/>
          <a:p>
            <a:r>
              <a:rPr lang="en-US" dirty="0"/>
              <a:t>The dreaded down round</a:t>
            </a:r>
          </a:p>
        </p:txBody>
      </p:sp>
      <p:sp>
        <p:nvSpPr>
          <p:cNvPr id="3" name="Content Placeholder 2">
            <a:extLst>
              <a:ext uri="{FF2B5EF4-FFF2-40B4-BE49-F238E27FC236}">
                <a16:creationId xmlns:a16="http://schemas.microsoft.com/office/drawing/2014/main" id="{53BDDDB1-5E2B-CF74-BBC4-FCAF20860D0C}"/>
              </a:ext>
            </a:extLst>
          </p:cNvPr>
          <p:cNvSpPr>
            <a:spLocks noGrp="1"/>
          </p:cNvSpPr>
          <p:nvPr>
            <p:ph idx="1"/>
          </p:nvPr>
        </p:nvSpPr>
        <p:spPr>
          <a:xfrm>
            <a:off x="838200" y="1359702"/>
            <a:ext cx="10515600" cy="5007920"/>
          </a:xfrm>
        </p:spPr>
        <p:txBody>
          <a:bodyPr>
            <a:normAutofit/>
          </a:bodyPr>
          <a:lstStyle/>
          <a:p>
            <a:pPr marL="0" indent="0">
              <a:buNone/>
            </a:pPr>
            <a:r>
              <a:rPr lang="en-US" sz="2000" dirty="0"/>
              <a:t>When founders accept an equity investment at a valuation lower than the previously established valuation, a down round has occurred. Down rounds typically happen because:</a:t>
            </a:r>
          </a:p>
          <a:p>
            <a:pPr marL="514350" indent="-514350">
              <a:buFont typeface="+mj-lt"/>
              <a:buAutoNum type="romanUcPeriod"/>
            </a:pPr>
            <a:r>
              <a:rPr lang="en-US" sz="2000" dirty="0"/>
              <a:t>The startup is running out of cash. This often happens because the burn rate is too high.</a:t>
            </a:r>
          </a:p>
          <a:p>
            <a:pPr marL="514350" indent="-514350">
              <a:buFont typeface="+mj-lt"/>
              <a:buAutoNum type="romanUcPeriod"/>
            </a:pPr>
            <a:r>
              <a:rPr lang="en-US" sz="2000" dirty="0"/>
              <a:t>The startup has not reached significant milestones that support a higher valuation.</a:t>
            </a:r>
          </a:p>
          <a:p>
            <a:pPr marL="514350" indent="-514350">
              <a:buFont typeface="+mj-lt"/>
              <a:buAutoNum type="romanUcPeriod"/>
            </a:pPr>
            <a:r>
              <a:rPr lang="en-US" sz="2000" dirty="0"/>
              <a:t>The startup raised to much cash too early (initially high pre-money valuation).</a:t>
            </a:r>
          </a:p>
          <a:p>
            <a:pPr marL="0" indent="0">
              <a:buNone/>
            </a:pPr>
            <a:endParaRPr lang="en-US" sz="2000" dirty="0"/>
          </a:p>
          <a:p>
            <a:pPr marL="0" indent="0">
              <a:buNone/>
            </a:pPr>
            <a:r>
              <a:rPr lang="en-US" sz="2000" dirty="0"/>
              <a:t>If founders face too much dilution, they can lose motivation to follow through with building the startup. Unmotivated founders are the death to a startup.</a:t>
            </a:r>
          </a:p>
          <a:p>
            <a:pPr marL="0" indent="0">
              <a:buNone/>
            </a:pPr>
            <a:endParaRPr lang="en-US" sz="2000" dirty="0"/>
          </a:p>
          <a:p>
            <a:pPr marL="0" indent="0">
              <a:buNone/>
            </a:pPr>
            <a:r>
              <a:rPr lang="en-US" sz="2000" dirty="0"/>
              <a:t>Down rounds can also affect the morale and motivation of employees, especially option holders.</a:t>
            </a:r>
          </a:p>
        </p:txBody>
      </p:sp>
    </p:spTree>
    <p:extLst>
      <p:ext uri="{BB962C8B-B14F-4D97-AF65-F5344CB8AC3E}">
        <p14:creationId xmlns:p14="http://schemas.microsoft.com/office/powerpoint/2010/main" val="323668047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C2655-556D-2454-21C2-E02EA1135BD8}"/>
              </a:ext>
            </a:extLst>
          </p:cNvPr>
          <p:cNvSpPr>
            <a:spLocks noGrp="1"/>
          </p:cNvSpPr>
          <p:nvPr>
            <p:ph type="title"/>
          </p:nvPr>
        </p:nvSpPr>
        <p:spPr>
          <a:xfrm>
            <a:off x="838200" y="365126"/>
            <a:ext cx="10515600" cy="672738"/>
          </a:xfrm>
        </p:spPr>
        <p:txBody>
          <a:bodyPr>
            <a:normAutofit fontScale="90000"/>
          </a:bodyPr>
          <a:lstStyle/>
          <a:p>
            <a:r>
              <a:rPr lang="en-US" dirty="0"/>
              <a:t>Factors Affecting Early-Stage Pre-Money Valuation</a:t>
            </a:r>
          </a:p>
        </p:txBody>
      </p:sp>
      <p:sp>
        <p:nvSpPr>
          <p:cNvPr id="3" name="Content Placeholder 2">
            <a:extLst>
              <a:ext uri="{FF2B5EF4-FFF2-40B4-BE49-F238E27FC236}">
                <a16:creationId xmlns:a16="http://schemas.microsoft.com/office/drawing/2014/main" id="{53BDDDB1-5E2B-CF74-BBC4-FCAF20860D0C}"/>
              </a:ext>
            </a:extLst>
          </p:cNvPr>
          <p:cNvSpPr>
            <a:spLocks noGrp="1"/>
          </p:cNvSpPr>
          <p:nvPr>
            <p:ph idx="1"/>
          </p:nvPr>
        </p:nvSpPr>
        <p:spPr>
          <a:xfrm>
            <a:off x="838200" y="1359702"/>
            <a:ext cx="5134583" cy="5007920"/>
          </a:xfrm>
        </p:spPr>
        <p:txBody>
          <a:bodyPr>
            <a:normAutofit fontScale="70000" lnSpcReduction="20000"/>
          </a:bodyPr>
          <a:lstStyle/>
          <a:p>
            <a:pPr marL="514350" indent="-514350">
              <a:buFont typeface="+mj-lt"/>
              <a:buAutoNum type="arabicPeriod"/>
            </a:pPr>
            <a:r>
              <a:rPr lang="en-US" sz="2700" dirty="0"/>
              <a:t>Company Specific</a:t>
            </a:r>
          </a:p>
          <a:p>
            <a:pPr marL="914400" lvl="1" indent="-342900">
              <a:buFont typeface="Wingdings" panose="05000000000000000000" pitchFamily="2" charset="2"/>
              <a:buChar char="v"/>
            </a:pPr>
            <a:r>
              <a:rPr lang="en-US" sz="1900" dirty="0"/>
              <a:t>Founder and teams – experience, quality, previous startups?</a:t>
            </a:r>
          </a:p>
          <a:p>
            <a:pPr marL="914400" lvl="1" indent="-342900">
              <a:buFont typeface="Wingdings" panose="05000000000000000000" pitchFamily="2" charset="2"/>
              <a:buChar char="v"/>
            </a:pPr>
            <a:r>
              <a:rPr lang="en-US" sz="1900" dirty="0"/>
              <a:t>Market size – do large players already dominate the market or is there room for more players?</a:t>
            </a:r>
          </a:p>
          <a:p>
            <a:pPr marL="914400" lvl="1" indent="-342900">
              <a:buFont typeface="Wingdings" panose="05000000000000000000" pitchFamily="2" charset="2"/>
              <a:buChar char="v"/>
            </a:pPr>
            <a:r>
              <a:rPr lang="en-US" sz="1900" dirty="0"/>
              <a:t>Revenue projections – next 3-5 years, is revenues expectations reasonable give the market size estimates?</a:t>
            </a:r>
          </a:p>
          <a:p>
            <a:pPr marL="914400" lvl="1" indent="-342900">
              <a:buFont typeface="Wingdings" panose="05000000000000000000" pitchFamily="2" charset="2"/>
              <a:buChar char="v"/>
            </a:pPr>
            <a:r>
              <a:rPr lang="en-US" sz="1900" dirty="0"/>
              <a:t>Technology or market solution – significant advantage to customers or merely a nice to have?</a:t>
            </a:r>
          </a:p>
          <a:p>
            <a:pPr marL="914400" lvl="1" indent="-342900">
              <a:buFont typeface="Wingdings" panose="05000000000000000000" pitchFamily="2" charset="2"/>
              <a:buChar char="v"/>
            </a:pPr>
            <a:r>
              <a:rPr lang="en-US" sz="1900" dirty="0"/>
              <a:t>Competition – is there significant basis for differentiation in the competitive landscape?</a:t>
            </a:r>
          </a:p>
          <a:p>
            <a:pPr marL="914400" lvl="1" indent="-342900">
              <a:buFont typeface="Wingdings" panose="05000000000000000000" pitchFamily="2" charset="2"/>
              <a:buChar char="v"/>
            </a:pPr>
            <a:r>
              <a:rPr lang="en-US" sz="1900" dirty="0"/>
              <a:t>Intellectual property – does the startup have significant IP (patents, trade secrets, trademarks) or other strong competitive advantages?</a:t>
            </a:r>
          </a:p>
          <a:p>
            <a:pPr marL="914400" lvl="1" indent="-342900">
              <a:buFont typeface="Wingdings" panose="05000000000000000000" pitchFamily="2" charset="2"/>
              <a:buChar char="v"/>
            </a:pPr>
            <a:r>
              <a:rPr lang="en-US" sz="1900" dirty="0"/>
              <a:t>Customer traction – do you have paying customers or numerous users signing up? At what rate can you add new ones? How much does it cost you to acquire a new customer compared to the lifetime value of that customer?</a:t>
            </a:r>
          </a:p>
          <a:p>
            <a:pPr marL="914400" lvl="1" indent="-342900">
              <a:buFont typeface="Wingdings" panose="05000000000000000000" pitchFamily="2" charset="2"/>
              <a:buChar char="v"/>
            </a:pPr>
            <a:r>
              <a:rPr lang="en-US" sz="1900" dirty="0"/>
              <a:t>Exit potential – is it reasonable to believe that the startup can achieve enough success, attracting large acquisition partners, resulting in a large multiple buyout with five to seven years?</a:t>
            </a:r>
          </a:p>
          <a:p>
            <a:pPr marL="914400" lvl="1" indent="-342900">
              <a:buFont typeface="Wingdings" panose="05000000000000000000" pitchFamily="2" charset="2"/>
              <a:buChar char="v"/>
            </a:pPr>
            <a:r>
              <a:rPr lang="en-US" sz="1900" dirty="0"/>
              <a:t>Board of Directors – have the founders assembled an experienced advisory team that can help them enter their primary market segments? Does the BOD augment the founding team, filing gaps, and increasing the possibility of success?</a:t>
            </a:r>
          </a:p>
        </p:txBody>
      </p:sp>
      <p:sp>
        <p:nvSpPr>
          <p:cNvPr id="4" name="Content Placeholder 2">
            <a:extLst>
              <a:ext uri="{FF2B5EF4-FFF2-40B4-BE49-F238E27FC236}">
                <a16:creationId xmlns:a16="http://schemas.microsoft.com/office/drawing/2014/main" id="{A46707A2-70B4-D5BD-AE42-8E78BB2B56A4}"/>
              </a:ext>
            </a:extLst>
          </p:cNvPr>
          <p:cNvSpPr txBox="1">
            <a:spLocks/>
          </p:cNvSpPr>
          <p:nvPr/>
        </p:nvSpPr>
        <p:spPr>
          <a:xfrm>
            <a:off x="6356377" y="1359702"/>
            <a:ext cx="5134583" cy="500792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indent="-514350">
              <a:buFont typeface="+mj-lt"/>
              <a:buAutoNum type="arabicPeriod" startAt="2"/>
            </a:pPr>
            <a:r>
              <a:rPr lang="en-US" sz="1900" dirty="0"/>
              <a:t>Deal</a:t>
            </a:r>
          </a:p>
          <a:p>
            <a:pPr marL="914400" indent="-342900">
              <a:buFont typeface="Wingdings" panose="05000000000000000000" pitchFamily="2" charset="2"/>
              <a:buChar char="v"/>
            </a:pPr>
            <a:r>
              <a:rPr lang="en-US" sz="1300" dirty="0"/>
              <a:t>Pre-money valuation and investment amount – do these parameters align with the investors’ expectations for equity ownership? Will investors own a large enough percentage of the startup to offset the risk they are taking with their cash investment?</a:t>
            </a:r>
          </a:p>
          <a:p>
            <a:pPr marL="914400" indent="-342900">
              <a:buFont typeface="Wingdings" panose="05000000000000000000" pitchFamily="2" charset="2"/>
              <a:buChar char="v"/>
            </a:pPr>
            <a:r>
              <a:rPr lang="en-US" sz="1300" dirty="0"/>
              <a:t>Term sheet deal points – will the investor get preferred share rights that make the investment deal less risky? Items include investor control rights like BOD seats, voting rights on key decisions, </a:t>
            </a:r>
            <a:r>
              <a:rPr lang="en-US" sz="1300" dirty="0" err="1"/>
              <a:t>etc</a:t>
            </a:r>
            <a:r>
              <a:rPr lang="en-US" sz="1300" dirty="0"/>
              <a:t>…</a:t>
            </a:r>
          </a:p>
          <a:p>
            <a:pPr marL="914400" indent="-342900">
              <a:buFont typeface="Wingdings" panose="05000000000000000000" pitchFamily="2" charset="2"/>
              <a:buChar char="v"/>
            </a:pPr>
            <a:r>
              <a:rPr lang="en-US" sz="1300" dirty="0"/>
              <a:t>Amount already invested – how much money has already been invested in the startup and how much time in terms of development, research, or innovation has been accumulated?</a:t>
            </a:r>
          </a:p>
          <a:p>
            <a:pPr marL="914400" indent="-342900">
              <a:buFont typeface="Wingdings" panose="05000000000000000000" pitchFamily="2" charset="2"/>
              <a:buChar char="v"/>
            </a:pPr>
            <a:r>
              <a:rPr lang="en-US" sz="1300" dirty="0"/>
              <a:t>Stage of the startup – what stage of development is the startup at: idea/business plan, product developed and tested, or beyond?</a:t>
            </a:r>
          </a:p>
          <a:p>
            <a:pPr marL="914400" indent="-342900">
              <a:buFont typeface="Wingdings" panose="05000000000000000000" pitchFamily="2" charset="2"/>
              <a:buChar char="v"/>
            </a:pPr>
            <a:r>
              <a:rPr lang="en-US" sz="1300" dirty="0"/>
              <a:t>Need for additional investment – does the startup need a significant amount of additional cash to reach its goal? How likely is it the startup can raise the additional funding needed in the future? </a:t>
            </a:r>
            <a:r>
              <a:rPr lang="en-US" sz="1300" dirty="0" err="1"/>
              <a:t>ector</a:t>
            </a:r>
            <a:r>
              <a:rPr lang="en-US" sz="1300" dirty="0"/>
              <a:t> seats.</a:t>
            </a:r>
          </a:p>
          <a:p>
            <a:pPr marL="114300" indent="0">
              <a:buNone/>
            </a:pPr>
            <a:endParaRPr lang="en-US" sz="1300" dirty="0"/>
          </a:p>
          <a:p>
            <a:pPr marL="914400" indent="-342900">
              <a:buFont typeface="Wingdings" panose="05000000000000000000" pitchFamily="2" charset="2"/>
              <a:buChar char="v"/>
            </a:pPr>
            <a:endParaRPr lang="en-US" sz="1600" dirty="0"/>
          </a:p>
        </p:txBody>
      </p:sp>
    </p:spTree>
    <p:extLst>
      <p:ext uri="{BB962C8B-B14F-4D97-AF65-F5344CB8AC3E}">
        <p14:creationId xmlns:p14="http://schemas.microsoft.com/office/powerpoint/2010/main" val="105161571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C2655-556D-2454-21C2-E02EA1135BD8}"/>
              </a:ext>
            </a:extLst>
          </p:cNvPr>
          <p:cNvSpPr>
            <a:spLocks noGrp="1"/>
          </p:cNvSpPr>
          <p:nvPr>
            <p:ph type="title"/>
          </p:nvPr>
        </p:nvSpPr>
        <p:spPr>
          <a:xfrm>
            <a:off x="838200" y="365126"/>
            <a:ext cx="10515600" cy="672738"/>
          </a:xfrm>
        </p:spPr>
        <p:txBody>
          <a:bodyPr>
            <a:normAutofit fontScale="90000"/>
          </a:bodyPr>
          <a:lstStyle/>
          <a:p>
            <a:r>
              <a:rPr lang="en-US" dirty="0"/>
              <a:t>Factors Affecting Early-Stage Pre-Money Valuation</a:t>
            </a:r>
          </a:p>
        </p:txBody>
      </p:sp>
      <p:sp>
        <p:nvSpPr>
          <p:cNvPr id="3" name="Content Placeholder 2">
            <a:extLst>
              <a:ext uri="{FF2B5EF4-FFF2-40B4-BE49-F238E27FC236}">
                <a16:creationId xmlns:a16="http://schemas.microsoft.com/office/drawing/2014/main" id="{53BDDDB1-5E2B-CF74-BBC4-FCAF20860D0C}"/>
              </a:ext>
            </a:extLst>
          </p:cNvPr>
          <p:cNvSpPr>
            <a:spLocks noGrp="1"/>
          </p:cNvSpPr>
          <p:nvPr>
            <p:ph idx="1"/>
          </p:nvPr>
        </p:nvSpPr>
        <p:spPr>
          <a:xfrm>
            <a:off x="838200" y="1359702"/>
            <a:ext cx="5134583" cy="5007920"/>
          </a:xfrm>
        </p:spPr>
        <p:txBody>
          <a:bodyPr>
            <a:normAutofit/>
          </a:bodyPr>
          <a:lstStyle/>
          <a:p>
            <a:pPr marL="514350" indent="-514350">
              <a:buFont typeface="+mj-lt"/>
              <a:buAutoNum type="arabicPeriod" startAt="3"/>
            </a:pPr>
            <a:r>
              <a:rPr lang="en-US" sz="1900" dirty="0"/>
              <a:t>Macro Environment</a:t>
            </a:r>
          </a:p>
          <a:p>
            <a:pPr marL="914400" lvl="1" indent="-342900">
              <a:buFont typeface="Wingdings" panose="05000000000000000000" pitchFamily="2" charset="2"/>
              <a:buChar char="v"/>
            </a:pPr>
            <a:r>
              <a:rPr lang="en-US" sz="1300" dirty="0"/>
              <a:t>Industry trends – is the industry and market of the startup growing, level, or shrinking? Are there industry trends (like automation or cloud-based services) that could either hurt or help the prospects for the startup’s success?</a:t>
            </a:r>
          </a:p>
          <a:p>
            <a:pPr marL="914400" lvl="1" indent="-342900">
              <a:buFont typeface="Wingdings" panose="05000000000000000000" pitchFamily="2" charset="2"/>
              <a:buChar char="v"/>
            </a:pPr>
            <a:r>
              <a:rPr lang="en-US" sz="1300" dirty="0"/>
              <a:t>Economy – what is the current economy like? Is the country in a recession, or is the economy growing? Are there more attractive investment options for the investor’s cash in the stock market?</a:t>
            </a:r>
          </a:p>
          <a:p>
            <a:pPr marL="914400" lvl="1" indent="-342900">
              <a:buFont typeface="Wingdings" panose="05000000000000000000" pitchFamily="2" charset="2"/>
              <a:buChar char="v"/>
            </a:pPr>
            <a:r>
              <a:rPr lang="en-US" sz="1300" dirty="0"/>
              <a:t>Political – are there political changes that could influence the outcome of an investment deal? Changes in tax credits and deductions have a heavy influence on how angel investors view startup investing.</a:t>
            </a:r>
          </a:p>
          <a:p>
            <a:pPr marL="914400" lvl="1" indent="-342900">
              <a:buFont typeface="Wingdings" panose="05000000000000000000" pitchFamily="2" charset="2"/>
              <a:buChar char="v"/>
            </a:pPr>
            <a:r>
              <a:rPr lang="en-US" sz="1300" dirty="0"/>
              <a:t>Regulatory – are there federal, state, or local regulations that could affect the startup or it’s market?</a:t>
            </a:r>
          </a:p>
        </p:txBody>
      </p:sp>
      <p:sp>
        <p:nvSpPr>
          <p:cNvPr id="4" name="Content Placeholder 2">
            <a:extLst>
              <a:ext uri="{FF2B5EF4-FFF2-40B4-BE49-F238E27FC236}">
                <a16:creationId xmlns:a16="http://schemas.microsoft.com/office/drawing/2014/main" id="{A46707A2-70B4-D5BD-AE42-8E78BB2B56A4}"/>
              </a:ext>
            </a:extLst>
          </p:cNvPr>
          <p:cNvSpPr txBox="1">
            <a:spLocks/>
          </p:cNvSpPr>
          <p:nvPr/>
        </p:nvSpPr>
        <p:spPr>
          <a:xfrm>
            <a:off x="6356377" y="1359702"/>
            <a:ext cx="5134583" cy="500792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indent="-514350">
              <a:buFont typeface="+mj-lt"/>
              <a:buAutoNum type="arabicPeriod" startAt="2"/>
            </a:pPr>
            <a:r>
              <a:rPr lang="en-US" sz="1900" dirty="0"/>
              <a:t>Local Environment</a:t>
            </a:r>
          </a:p>
          <a:p>
            <a:pPr marL="914400" indent="-342900">
              <a:buFont typeface="Wingdings" panose="05000000000000000000" pitchFamily="2" charset="2"/>
              <a:buChar char="v"/>
            </a:pPr>
            <a:r>
              <a:rPr lang="en-US" sz="1300" dirty="0"/>
              <a:t>Comps – comparables are the similar startups in your local or regional area. Have they been successful in raising startup funding? Does your startup have notable differences from these comps? How does the startup size up to similar startups in the space?</a:t>
            </a:r>
          </a:p>
          <a:p>
            <a:pPr marL="914400" indent="-342900">
              <a:buFont typeface="Wingdings" panose="05000000000000000000" pitchFamily="2" charset="2"/>
              <a:buChar char="v"/>
            </a:pPr>
            <a:r>
              <a:rPr lang="en-US" sz="1300" dirty="0"/>
              <a:t>Recent exits – are there companies similar to yours that have recently been acquired? Investors often view similar company exits as a huge validation. On the other hand, if the investors view other startups as very similar to yours, they might feel like the acquired startup won the race already.</a:t>
            </a:r>
          </a:p>
          <a:p>
            <a:pPr marL="914400" indent="-342900">
              <a:buFont typeface="Wingdings" panose="05000000000000000000" pitchFamily="2" charset="2"/>
              <a:buChar char="v"/>
            </a:pPr>
            <a:r>
              <a:rPr lang="en-US" sz="1300" dirty="0"/>
              <a:t>Saturation – how many high quality, investible, startups are there competing for the limited amount of investor dollars in your local area?</a:t>
            </a:r>
          </a:p>
          <a:p>
            <a:pPr marL="914400" indent="-342900">
              <a:buFont typeface="Wingdings" panose="05000000000000000000" pitchFamily="2" charset="2"/>
              <a:buChar char="v"/>
            </a:pPr>
            <a:endParaRPr lang="en-US" sz="1600" dirty="0"/>
          </a:p>
        </p:txBody>
      </p:sp>
    </p:spTree>
    <p:extLst>
      <p:ext uri="{BB962C8B-B14F-4D97-AF65-F5344CB8AC3E}">
        <p14:creationId xmlns:p14="http://schemas.microsoft.com/office/powerpoint/2010/main" val="273131490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C2655-556D-2454-21C2-E02EA1135BD8}"/>
              </a:ext>
            </a:extLst>
          </p:cNvPr>
          <p:cNvSpPr>
            <a:spLocks noGrp="1"/>
          </p:cNvSpPr>
          <p:nvPr>
            <p:ph type="title"/>
          </p:nvPr>
        </p:nvSpPr>
        <p:spPr>
          <a:xfrm>
            <a:off x="838200" y="365126"/>
            <a:ext cx="10515600" cy="672738"/>
          </a:xfrm>
        </p:spPr>
        <p:txBody>
          <a:bodyPr>
            <a:normAutofit fontScale="90000"/>
          </a:bodyPr>
          <a:lstStyle/>
          <a:p>
            <a:r>
              <a:rPr lang="en-US" dirty="0"/>
              <a:t>Early-Stage Valuation Methods</a:t>
            </a:r>
          </a:p>
        </p:txBody>
      </p:sp>
      <p:sp>
        <p:nvSpPr>
          <p:cNvPr id="3" name="Content Placeholder 2">
            <a:extLst>
              <a:ext uri="{FF2B5EF4-FFF2-40B4-BE49-F238E27FC236}">
                <a16:creationId xmlns:a16="http://schemas.microsoft.com/office/drawing/2014/main" id="{53BDDDB1-5E2B-CF74-BBC4-FCAF20860D0C}"/>
              </a:ext>
            </a:extLst>
          </p:cNvPr>
          <p:cNvSpPr>
            <a:spLocks noGrp="1"/>
          </p:cNvSpPr>
          <p:nvPr>
            <p:ph idx="1"/>
          </p:nvPr>
        </p:nvSpPr>
        <p:spPr>
          <a:xfrm>
            <a:off x="838200" y="1359702"/>
            <a:ext cx="10515600" cy="5007920"/>
          </a:xfrm>
        </p:spPr>
        <p:txBody>
          <a:bodyPr>
            <a:normAutofit/>
          </a:bodyPr>
          <a:lstStyle/>
          <a:p>
            <a:pPr marL="0" indent="0">
              <a:buNone/>
            </a:pPr>
            <a:r>
              <a:rPr lang="en-US" sz="2000" dirty="0"/>
              <a:t>To gain the most understanding of the valuation process, use more than one method and compare the results.</a:t>
            </a:r>
          </a:p>
          <a:p>
            <a:pPr marL="0" indent="0">
              <a:buNone/>
            </a:pPr>
            <a:r>
              <a:rPr lang="en-US" sz="2000" dirty="0"/>
              <a:t>Experienced entrepreneurs use structured methods to come up with valuations because the structure provides a basis to share and sell the value of the startup’s accomplishments and capabilities.</a:t>
            </a:r>
          </a:p>
          <a:p>
            <a:pPr marL="0" indent="0">
              <a:buNone/>
            </a:pPr>
            <a:r>
              <a:rPr lang="en-US" sz="2000" dirty="0"/>
              <a:t>Discuss total dollar value of the valuation, not price per share. The price per share is determined AFTER the valuation is established, NOT BEFORE.</a:t>
            </a:r>
          </a:p>
          <a:p>
            <a:pPr marL="0" indent="0">
              <a:buNone/>
            </a:pPr>
            <a:endParaRPr lang="en-US" sz="2000" dirty="0"/>
          </a:p>
          <a:p>
            <a:pPr marL="457200" indent="-457200">
              <a:buAutoNum type="arabicParenR"/>
            </a:pPr>
            <a:r>
              <a:rPr lang="en-US" sz="2000" dirty="0"/>
              <a:t>Comps Valuation</a:t>
            </a:r>
          </a:p>
          <a:p>
            <a:pPr marL="457200" indent="-457200">
              <a:buAutoNum type="arabicParenR"/>
            </a:pPr>
            <a:r>
              <a:rPr lang="en-US" sz="2000" dirty="0"/>
              <a:t>Step-Up Valuation</a:t>
            </a:r>
          </a:p>
          <a:p>
            <a:pPr marL="457200" indent="-457200">
              <a:buAutoNum type="arabicParenR"/>
            </a:pPr>
            <a:r>
              <a:rPr lang="en-US" sz="2000" dirty="0"/>
              <a:t>Risk Mitigation Valuation</a:t>
            </a:r>
          </a:p>
          <a:p>
            <a:pPr marL="457200" indent="-457200">
              <a:buAutoNum type="arabicParenR"/>
            </a:pPr>
            <a:r>
              <a:rPr lang="en-US" sz="2000" dirty="0"/>
              <a:t>VC Quick Valuation</a:t>
            </a:r>
          </a:p>
          <a:p>
            <a:pPr marL="457200" indent="-457200">
              <a:buAutoNum type="arabicParenR"/>
            </a:pPr>
            <a:r>
              <a:rPr lang="en-US" sz="2000" dirty="0"/>
              <a:t>VC Valuation</a:t>
            </a:r>
          </a:p>
        </p:txBody>
      </p:sp>
    </p:spTree>
    <p:extLst>
      <p:ext uri="{BB962C8B-B14F-4D97-AF65-F5344CB8AC3E}">
        <p14:creationId xmlns:p14="http://schemas.microsoft.com/office/powerpoint/2010/main" val="406867177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C2655-556D-2454-21C2-E02EA1135BD8}"/>
              </a:ext>
            </a:extLst>
          </p:cNvPr>
          <p:cNvSpPr>
            <a:spLocks noGrp="1"/>
          </p:cNvSpPr>
          <p:nvPr>
            <p:ph type="title"/>
          </p:nvPr>
        </p:nvSpPr>
        <p:spPr/>
        <p:txBody>
          <a:bodyPr>
            <a:normAutofit/>
          </a:bodyPr>
          <a:lstStyle/>
          <a:p>
            <a:r>
              <a:rPr lang="en-US" dirty="0"/>
              <a:t>The Market Comp Valuation Method</a:t>
            </a:r>
          </a:p>
        </p:txBody>
      </p:sp>
      <p:sp>
        <p:nvSpPr>
          <p:cNvPr id="3" name="Content Placeholder 2">
            <a:extLst>
              <a:ext uri="{FF2B5EF4-FFF2-40B4-BE49-F238E27FC236}">
                <a16:creationId xmlns:a16="http://schemas.microsoft.com/office/drawing/2014/main" id="{53BDDDB1-5E2B-CF74-BBC4-FCAF20860D0C}"/>
              </a:ext>
            </a:extLst>
          </p:cNvPr>
          <p:cNvSpPr>
            <a:spLocks noGrp="1"/>
          </p:cNvSpPr>
          <p:nvPr>
            <p:ph sz="half" idx="1"/>
          </p:nvPr>
        </p:nvSpPr>
        <p:spPr/>
        <p:txBody>
          <a:bodyPr>
            <a:normAutofit fontScale="55000" lnSpcReduction="20000"/>
          </a:bodyPr>
          <a:lstStyle/>
          <a:p>
            <a:pPr marL="0" indent="0">
              <a:buNone/>
            </a:pPr>
            <a:r>
              <a:rPr lang="en-US" sz="2000" dirty="0"/>
              <a:t>Prospective investors are making certain inferences when a comp is available. Primarily they believe that the startup is in a large and growing market, founders have enough experience to achieve success, innovation or technology is proven with paying customers, etc... The comp serves as a basis for vetting.</a:t>
            </a:r>
          </a:p>
          <a:p>
            <a:pPr marL="0" indent="0">
              <a:buNone/>
            </a:pPr>
            <a:r>
              <a:rPr lang="en-US" sz="2000" dirty="0"/>
              <a:t>Find a startup with a publicized valuation that closely compares to your startup – stage of development, similar team, similar market segment, similar tech or unique offering.</a:t>
            </a:r>
          </a:p>
          <a:p>
            <a:pPr marL="0" indent="0">
              <a:buNone/>
            </a:pPr>
            <a:r>
              <a:rPr lang="en-US" sz="2000" dirty="0"/>
              <a:t>	Industry</a:t>
            </a:r>
          </a:p>
          <a:p>
            <a:pPr marL="0" indent="0">
              <a:buNone/>
            </a:pPr>
            <a:r>
              <a:rPr lang="en-US" sz="2000" dirty="0"/>
              <a:t>	Niche</a:t>
            </a:r>
          </a:p>
          <a:p>
            <a:pPr marL="0" indent="0">
              <a:buNone/>
            </a:pPr>
            <a:r>
              <a:rPr lang="en-US" sz="2000" dirty="0"/>
              <a:t>	Founder experience</a:t>
            </a:r>
          </a:p>
          <a:p>
            <a:pPr marL="0" indent="0">
              <a:buNone/>
            </a:pPr>
            <a:r>
              <a:rPr lang="en-US" sz="2000" dirty="0"/>
              <a:t>	Company location</a:t>
            </a:r>
          </a:p>
          <a:p>
            <a:pPr marL="0" indent="0">
              <a:buNone/>
            </a:pPr>
            <a:r>
              <a:rPr lang="en-US" sz="2000" dirty="0"/>
              <a:t>	Customer traction</a:t>
            </a:r>
          </a:p>
          <a:p>
            <a:pPr marL="0" indent="0">
              <a:buNone/>
            </a:pPr>
            <a:r>
              <a:rPr lang="en-US" sz="2000" dirty="0"/>
              <a:t>	B2B or B2C</a:t>
            </a:r>
          </a:p>
          <a:p>
            <a:pPr marL="0" indent="0">
              <a:buNone/>
            </a:pPr>
            <a:r>
              <a:rPr lang="en-US" sz="2000" dirty="0"/>
              <a:t>	Stage of development</a:t>
            </a:r>
          </a:p>
          <a:p>
            <a:pPr marL="0" indent="0">
              <a:buNone/>
            </a:pPr>
            <a:r>
              <a:rPr lang="en-US" sz="2000" dirty="0"/>
              <a:t>	Funding</a:t>
            </a:r>
          </a:p>
          <a:p>
            <a:pPr marL="0" indent="0">
              <a:buNone/>
            </a:pPr>
            <a:r>
              <a:rPr lang="en-US" sz="2000" dirty="0"/>
              <a:t>	Team</a:t>
            </a:r>
          </a:p>
          <a:p>
            <a:pPr marL="0" indent="0">
              <a:buNone/>
            </a:pPr>
            <a:r>
              <a:rPr lang="en-US" sz="2000" dirty="0"/>
              <a:t>	Valuation</a:t>
            </a:r>
          </a:p>
        </p:txBody>
      </p:sp>
      <p:sp>
        <p:nvSpPr>
          <p:cNvPr id="4" name="Content Placeholder 3">
            <a:extLst>
              <a:ext uri="{FF2B5EF4-FFF2-40B4-BE49-F238E27FC236}">
                <a16:creationId xmlns:a16="http://schemas.microsoft.com/office/drawing/2014/main" id="{3EE226BA-50F7-FB7A-EBCF-A272DB536715}"/>
              </a:ext>
            </a:extLst>
          </p:cNvPr>
          <p:cNvSpPr>
            <a:spLocks noGrp="1"/>
          </p:cNvSpPr>
          <p:nvPr>
            <p:ph sz="half" idx="2"/>
          </p:nvPr>
        </p:nvSpPr>
        <p:spPr/>
        <p:txBody>
          <a:bodyPr>
            <a:normAutofit fontScale="55000" lnSpcReduction="20000"/>
          </a:bodyPr>
          <a:lstStyle/>
          <a:p>
            <a:pPr marL="0" indent="0">
              <a:buNone/>
            </a:pPr>
            <a:r>
              <a:rPr lang="en-US" sz="2800" dirty="0"/>
              <a:t>Find other startups with know valuations to use as comps. The following websites are good sources:</a:t>
            </a:r>
          </a:p>
          <a:p>
            <a:pPr marL="0" indent="0">
              <a:buNone/>
            </a:pPr>
            <a:r>
              <a:rPr lang="en-US" sz="2800" dirty="0"/>
              <a:t>	</a:t>
            </a:r>
            <a:r>
              <a:rPr lang="en-US" sz="2800" dirty="0">
                <a:hlinkClick r:id="rId2"/>
              </a:rPr>
              <a:t>www.angel.com</a:t>
            </a:r>
            <a:endParaRPr lang="en-US" sz="2800" dirty="0"/>
          </a:p>
          <a:p>
            <a:pPr marL="0" indent="0">
              <a:buNone/>
            </a:pPr>
            <a:r>
              <a:rPr lang="en-US" sz="2800" dirty="0"/>
              <a:t>	</a:t>
            </a:r>
            <a:r>
              <a:rPr lang="en-US" sz="2800" dirty="0">
                <a:hlinkClick r:id="rId3"/>
              </a:rPr>
              <a:t>www.crunchbase.com</a:t>
            </a:r>
            <a:endParaRPr lang="en-US" sz="2800" dirty="0"/>
          </a:p>
          <a:p>
            <a:pPr marL="0" indent="0">
              <a:buNone/>
            </a:pPr>
            <a:r>
              <a:rPr lang="en-US" sz="2800" dirty="0"/>
              <a:t>	</a:t>
            </a:r>
            <a:r>
              <a:rPr lang="en-US" sz="2800" dirty="0">
                <a:hlinkClick r:id="rId4"/>
              </a:rPr>
              <a:t>www.news.ycombinator.com/news</a:t>
            </a:r>
            <a:endParaRPr lang="en-US" sz="2800" dirty="0"/>
          </a:p>
          <a:p>
            <a:pPr marL="0" indent="0">
              <a:buNone/>
            </a:pPr>
            <a:r>
              <a:rPr lang="en-US" sz="2800" dirty="0"/>
              <a:t>	</a:t>
            </a:r>
            <a:r>
              <a:rPr lang="en-US" sz="2800" dirty="0">
                <a:hlinkClick r:id="rId5"/>
              </a:rPr>
              <a:t>www.gust.com</a:t>
            </a:r>
            <a:endParaRPr lang="en-US" sz="2800" dirty="0"/>
          </a:p>
          <a:p>
            <a:pPr marL="0" indent="0">
              <a:buNone/>
            </a:pPr>
            <a:r>
              <a:rPr lang="en-US" sz="2800" dirty="0"/>
              <a:t>Compare your startup profile to the comps’ profile.</a:t>
            </a:r>
          </a:p>
          <a:p>
            <a:pPr marL="0" indent="0">
              <a:buNone/>
            </a:pPr>
            <a:endParaRPr lang="en-US" dirty="0"/>
          </a:p>
          <a:p>
            <a:pPr marL="0" indent="0">
              <a:buNone/>
            </a:pPr>
            <a:r>
              <a:rPr lang="en-US" sz="2800" dirty="0"/>
              <a:t>Adjust the comp valuation for large and obvious differences. Some factors have minor impact on the comps’ validity, whereas other factors, such as stage of development, have major impact on the alignment of the comps. You should adjust the valuation up or down to compensate for the difference(s).</a:t>
            </a:r>
          </a:p>
          <a:p>
            <a:pPr marL="0" indent="0">
              <a:buNone/>
            </a:pPr>
            <a:endParaRPr lang="en-US" dirty="0"/>
          </a:p>
          <a:p>
            <a:pPr marL="0" indent="0">
              <a:buNone/>
            </a:pPr>
            <a:r>
              <a:rPr lang="en-US" dirty="0"/>
              <a:t>When you find a comp that is a head-to-head competitor, spend time determining how you will differentiate your startup in the market and in the eyes of investors. Factors of differentiation include team, ability to execute, tech or IP, market timing, funding plan.</a:t>
            </a:r>
          </a:p>
        </p:txBody>
      </p:sp>
    </p:spTree>
    <p:extLst>
      <p:ext uri="{BB962C8B-B14F-4D97-AF65-F5344CB8AC3E}">
        <p14:creationId xmlns:p14="http://schemas.microsoft.com/office/powerpoint/2010/main" val="392936555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C2655-556D-2454-21C2-E02EA1135BD8}"/>
              </a:ext>
            </a:extLst>
          </p:cNvPr>
          <p:cNvSpPr>
            <a:spLocks noGrp="1"/>
          </p:cNvSpPr>
          <p:nvPr>
            <p:ph type="title"/>
          </p:nvPr>
        </p:nvSpPr>
        <p:spPr/>
        <p:txBody>
          <a:bodyPr>
            <a:normAutofit/>
          </a:bodyPr>
          <a:lstStyle/>
          <a:p>
            <a:r>
              <a:rPr lang="en-US" dirty="0"/>
              <a:t>The Step Up Valuation Method</a:t>
            </a:r>
          </a:p>
        </p:txBody>
      </p:sp>
      <p:sp>
        <p:nvSpPr>
          <p:cNvPr id="3" name="Content Placeholder 2">
            <a:extLst>
              <a:ext uri="{FF2B5EF4-FFF2-40B4-BE49-F238E27FC236}">
                <a16:creationId xmlns:a16="http://schemas.microsoft.com/office/drawing/2014/main" id="{53BDDDB1-5E2B-CF74-BBC4-FCAF20860D0C}"/>
              </a:ext>
            </a:extLst>
          </p:cNvPr>
          <p:cNvSpPr>
            <a:spLocks noGrp="1"/>
          </p:cNvSpPr>
          <p:nvPr>
            <p:ph sz="half" idx="1"/>
          </p:nvPr>
        </p:nvSpPr>
        <p:spPr/>
        <p:txBody>
          <a:bodyPr>
            <a:normAutofit fontScale="47500" lnSpcReduction="20000"/>
          </a:bodyPr>
          <a:lstStyle/>
          <a:p>
            <a:pPr marL="0" indent="0">
              <a:buNone/>
            </a:pPr>
            <a:r>
              <a:rPr lang="en-US" sz="3200" dirty="0"/>
              <a:t>The step up valuation method offers a structured way to use accomplishments and external validation (such as customer traction) to develop a pre-money valuation.</a:t>
            </a:r>
          </a:p>
          <a:p>
            <a:pPr marL="0" indent="0">
              <a:buNone/>
            </a:pPr>
            <a:r>
              <a:rPr lang="en-US" sz="3200" dirty="0"/>
              <a:t>The method – inspired by Dave Berkus (Tech Coast Angels) – is granular enough to be defensible when negotiating with investors. There are five characteristics that are important:</a:t>
            </a:r>
          </a:p>
          <a:p>
            <a:pPr marL="514350" indent="-514350">
              <a:buAutoNum type="arabicParenR"/>
            </a:pPr>
            <a:r>
              <a:rPr lang="en-US" sz="3200" dirty="0"/>
              <a:t>Quality of management team</a:t>
            </a:r>
          </a:p>
          <a:p>
            <a:pPr marL="514350" indent="-514350">
              <a:buAutoNum type="arabicParenR"/>
            </a:pPr>
            <a:r>
              <a:rPr lang="en-US" sz="3200" dirty="0"/>
              <a:t>Sound idea</a:t>
            </a:r>
          </a:p>
          <a:p>
            <a:pPr marL="514350" indent="-514350">
              <a:buAutoNum type="arabicParenR"/>
            </a:pPr>
            <a:r>
              <a:rPr lang="en-US" sz="3200" dirty="0"/>
              <a:t>Working prototype</a:t>
            </a:r>
          </a:p>
          <a:p>
            <a:pPr marL="514350" indent="-514350">
              <a:buAutoNum type="arabicParenR"/>
            </a:pPr>
            <a:r>
              <a:rPr lang="en-US" sz="3200" dirty="0"/>
              <a:t>Quality of BOD</a:t>
            </a:r>
          </a:p>
          <a:p>
            <a:pPr marL="514350" indent="-514350">
              <a:buAutoNum type="arabicParenR"/>
            </a:pPr>
            <a:r>
              <a:rPr lang="en-US" sz="3200" dirty="0"/>
              <a:t>Product rollout or sales</a:t>
            </a:r>
          </a:p>
          <a:p>
            <a:pPr marL="0" indent="0">
              <a:buNone/>
            </a:pPr>
            <a:endParaRPr lang="en-US" sz="3200" dirty="0"/>
          </a:p>
          <a:p>
            <a:pPr marL="0" indent="0">
              <a:buNone/>
            </a:pPr>
            <a:r>
              <a:rPr lang="en-US" sz="3200" dirty="0"/>
              <a:t>The step up model augments the Berkus approach by including 10 valuation factors. The max pre-money valuation that can be achieved by either method </a:t>
            </a:r>
            <a:r>
              <a:rPr lang="en-US" sz="3200"/>
              <a:t>is $2.5M </a:t>
            </a:r>
            <a:r>
              <a:rPr lang="en-US" sz="3200" dirty="0"/>
              <a:t>(the typical upper limit).</a:t>
            </a:r>
          </a:p>
        </p:txBody>
      </p:sp>
      <p:sp>
        <p:nvSpPr>
          <p:cNvPr id="4" name="Content Placeholder 3">
            <a:extLst>
              <a:ext uri="{FF2B5EF4-FFF2-40B4-BE49-F238E27FC236}">
                <a16:creationId xmlns:a16="http://schemas.microsoft.com/office/drawing/2014/main" id="{3EE226BA-50F7-FB7A-EBCF-A272DB536715}"/>
              </a:ext>
            </a:extLst>
          </p:cNvPr>
          <p:cNvSpPr>
            <a:spLocks noGrp="1"/>
          </p:cNvSpPr>
          <p:nvPr>
            <p:ph sz="half" idx="2"/>
          </p:nvPr>
        </p:nvSpPr>
        <p:spPr/>
        <p:txBody>
          <a:bodyPr>
            <a:normAutofit fontScale="47500" lnSpcReduction="20000"/>
          </a:bodyPr>
          <a:lstStyle/>
          <a:p>
            <a:pPr marL="0" indent="0">
              <a:buNone/>
            </a:pPr>
            <a:r>
              <a:rPr lang="en-US" dirty="0"/>
              <a:t>10 factors in the step up valuation method:</a:t>
            </a:r>
          </a:p>
          <a:p>
            <a:pPr marL="514350" indent="-514350">
              <a:buAutoNum type="arabicParenR"/>
            </a:pPr>
            <a:r>
              <a:rPr lang="en-US" dirty="0"/>
              <a:t>Total market size over $500M</a:t>
            </a:r>
          </a:p>
          <a:p>
            <a:pPr marL="514350" indent="-514350">
              <a:buAutoNum type="arabicParenR"/>
            </a:pPr>
            <a:r>
              <a:rPr lang="en-US" dirty="0"/>
              <a:t>Business model scales well</a:t>
            </a:r>
          </a:p>
          <a:p>
            <a:pPr marL="514350" indent="-514350">
              <a:buAutoNum type="arabicParenR"/>
            </a:pPr>
            <a:r>
              <a:rPr lang="en-US" dirty="0"/>
              <a:t>Founders have previous exits or significant experience</a:t>
            </a:r>
          </a:p>
          <a:p>
            <a:pPr marL="514350" indent="-514350">
              <a:buAutoNum type="arabicParenR"/>
            </a:pPr>
            <a:r>
              <a:rPr lang="en-US" dirty="0"/>
              <a:t>More than one founder committed full time</a:t>
            </a:r>
          </a:p>
          <a:p>
            <a:pPr marL="514350" indent="-514350">
              <a:buAutoNum type="arabicParenR"/>
            </a:pPr>
            <a:r>
              <a:rPr lang="en-US" dirty="0"/>
              <a:t>MVP developed, customer development underway</a:t>
            </a:r>
          </a:p>
          <a:p>
            <a:pPr marL="514350" indent="-514350">
              <a:buAutoNum type="arabicParenR"/>
            </a:pPr>
            <a:r>
              <a:rPr lang="en-US" dirty="0"/>
              <a:t>Business model validated by paying customers</a:t>
            </a:r>
          </a:p>
          <a:p>
            <a:pPr marL="514350" indent="-514350">
              <a:buAutoNum type="arabicParenR"/>
            </a:pPr>
            <a:r>
              <a:rPr lang="en-US" dirty="0"/>
              <a:t>Significant industry partnerships signed</a:t>
            </a:r>
          </a:p>
          <a:p>
            <a:pPr marL="514350" indent="-514350">
              <a:buAutoNum type="arabicParenR"/>
            </a:pPr>
            <a:r>
              <a:rPr lang="en-US" dirty="0"/>
              <a:t>Execution roadmap developed and being achieved</a:t>
            </a:r>
          </a:p>
          <a:p>
            <a:pPr marL="514350" indent="-514350">
              <a:buAutoNum type="arabicParenR"/>
            </a:pPr>
            <a:r>
              <a:rPr lang="en-US" dirty="0"/>
              <a:t>IP issued or technology protected</a:t>
            </a:r>
          </a:p>
          <a:p>
            <a:pPr marL="514350" indent="-514350">
              <a:buAutoNum type="arabicParenR"/>
            </a:pPr>
            <a:r>
              <a:rPr lang="en-US" dirty="0"/>
              <a:t>Competitive </a:t>
            </a:r>
            <a:r>
              <a:rPr lang="en-US"/>
              <a:t>environment favorable</a:t>
            </a:r>
            <a:endParaRPr lang="en-US" dirty="0"/>
          </a:p>
        </p:txBody>
      </p:sp>
    </p:spTree>
    <p:extLst>
      <p:ext uri="{BB962C8B-B14F-4D97-AF65-F5344CB8AC3E}">
        <p14:creationId xmlns:p14="http://schemas.microsoft.com/office/powerpoint/2010/main" val="134821767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C2655-556D-2454-21C2-E02EA1135BD8}"/>
              </a:ext>
            </a:extLst>
          </p:cNvPr>
          <p:cNvSpPr>
            <a:spLocks noGrp="1"/>
          </p:cNvSpPr>
          <p:nvPr>
            <p:ph type="title"/>
          </p:nvPr>
        </p:nvSpPr>
        <p:spPr/>
        <p:txBody>
          <a:bodyPr>
            <a:normAutofit/>
          </a:bodyPr>
          <a:lstStyle/>
          <a:p>
            <a:r>
              <a:rPr lang="en-US" dirty="0"/>
              <a:t>The Risk Mitigation Valuation Method</a:t>
            </a:r>
          </a:p>
        </p:txBody>
      </p:sp>
      <p:sp>
        <p:nvSpPr>
          <p:cNvPr id="3" name="Content Placeholder 2">
            <a:extLst>
              <a:ext uri="{FF2B5EF4-FFF2-40B4-BE49-F238E27FC236}">
                <a16:creationId xmlns:a16="http://schemas.microsoft.com/office/drawing/2014/main" id="{53BDDDB1-5E2B-CF74-BBC4-FCAF20860D0C}"/>
              </a:ext>
            </a:extLst>
          </p:cNvPr>
          <p:cNvSpPr>
            <a:spLocks noGrp="1"/>
          </p:cNvSpPr>
          <p:nvPr>
            <p:ph sz="half" idx="1"/>
          </p:nvPr>
        </p:nvSpPr>
        <p:spPr>
          <a:xfrm>
            <a:off x="838200" y="1825625"/>
            <a:ext cx="4667655" cy="4351338"/>
          </a:xfrm>
        </p:spPr>
        <p:txBody>
          <a:bodyPr>
            <a:normAutofit fontScale="25000" lnSpcReduction="20000"/>
          </a:bodyPr>
          <a:lstStyle/>
          <a:p>
            <a:pPr marL="0" indent="0">
              <a:buNone/>
            </a:pPr>
            <a:r>
              <a:rPr lang="en-US" sz="3200" dirty="0"/>
              <a:t>As your startup accomplishes tasks, such as launching an early version of your product, signing up paying customers, attracting experienced team members, or filing for a patent, the risk in the startup is being reduced. Consequently, the valuation of the startup grows. The Risk Mitigation method uses this idea to develop a robust basis for your pre-money valuation estimate.</a:t>
            </a:r>
          </a:p>
          <a:p>
            <a:pPr marL="0" indent="0">
              <a:buNone/>
            </a:pPr>
            <a:r>
              <a:rPr lang="en-US" sz="3200" dirty="0"/>
              <a:t>The values assigned to the accomplishments represent either actual dollar spent to achieve the task or estimations of the “worth or value” of the item/outcome. There are four primary categories in this method:</a:t>
            </a:r>
          </a:p>
          <a:p>
            <a:pPr marL="514350" indent="-514350">
              <a:buAutoNum type="arabicParenR"/>
            </a:pPr>
            <a:r>
              <a:rPr lang="en-US" sz="3200" dirty="0"/>
              <a:t>Technology</a:t>
            </a:r>
          </a:p>
          <a:p>
            <a:pPr marL="914400" lvl="1" indent="-342900">
              <a:buFont typeface="Wingdings" panose="05000000000000000000" pitchFamily="2" charset="2"/>
              <a:buChar char="§"/>
            </a:pPr>
            <a:r>
              <a:rPr lang="en-US" sz="2800" dirty="0"/>
              <a:t>Does the product work as planned? Can it be manufactured or deployed to the market at a cost that supports your business model? Have your started building layers of IP protection around the technology with patents or trade secrets?</a:t>
            </a:r>
          </a:p>
          <a:p>
            <a:pPr marL="514350" indent="-514350">
              <a:buAutoNum type="arabicParenR"/>
            </a:pPr>
            <a:r>
              <a:rPr lang="en-US" sz="3200" dirty="0"/>
              <a:t>Market</a:t>
            </a:r>
          </a:p>
          <a:p>
            <a:pPr marL="914400" indent="-342900"/>
            <a:r>
              <a:rPr lang="en-US" sz="3200" dirty="0"/>
              <a:t>Do customers care about your product or services? Are they willing to pay for it? Is the size of the market large enough to support your projections as well as fend off inevitable competitors?</a:t>
            </a:r>
          </a:p>
          <a:p>
            <a:pPr marL="514350" indent="-514350">
              <a:buFont typeface="+mj-lt"/>
              <a:buAutoNum type="arabicParenR" startAt="3"/>
            </a:pPr>
            <a:r>
              <a:rPr lang="en-US" sz="3200" dirty="0"/>
              <a:t>Execution</a:t>
            </a:r>
          </a:p>
          <a:p>
            <a:pPr marL="914400" lvl="1" indent="-342900"/>
            <a:r>
              <a:rPr lang="en-US" sz="2800" dirty="0"/>
              <a:t>Is your team experienced in the segment you are targeting? Do founders have previous startup experience? Do you have a track record of clear ability to execute the plans you set forth? Are you able to attract key employees needed to fill gaps and grow the startup?</a:t>
            </a:r>
          </a:p>
          <a:p>
            <a:pPr marL="514350" indent="-514350">
              <a:buAutoNum type="arabicParenR" startAt="3"/>
            </a:pPr>
            <a:r>
              <a:rPr lang="en-US" sz="3200" dirty="0"/>
              <a:t>Capital</a:t>
            </a:r>
          </a:p>
          <a:p>
            <a:pPr marL="914400" lvl="1" indent="-342900"/>
            <a:r>
              <a:rPr lang="en-US" sz="2800" dirty="0"/>
              <a:t>Have the founders invested personal funds to move the startup from idea to reality? Have your raised F&amp;F funding, showing others are willing to place a bet on your venture? Do you have a funding plan that outlines key milestones, funds needed, and contingency plans? How many funding rounds are likely to be needed to reach breakeven?</a:t>
            </a:r>
          </a:p>
          <a:p>
            <a:pPr marL="914400" lvl="1" indent="-342900"/>
            <a:endParaRPr lang="en-US" sz="2800" dirty="0"/>
          </a:p>
          <a:p>
            <a:pPr marL="0" lvl="1" indent="0">
              <a:buNone/>
            </a:pPr>
            <a:r>
              <a:rPr lang="en-US" sz="2800" dirty="0"/>
              <a:t>One tricky question facing founders is deciding how much value to place on R&amp;D dollars invested by the startup. For example, consider a startup that develops new medical device hardware. They have spent millions of dollars developing a working prototype. The startup received large government grants to help fund the R&amp;D effort. Shouldn’t all this investment be accounted for in the pre-money valuation? Maybe. The following examples show factors that support R&amp;D dollars in a pre-money valuation build up:</a:t>
            </a:r>
          </a:p>
          <a:p>
            <a:pPr marL="0" lvl="1" indent="0">
              <a:buNone/>
            </a:pPr>
            <a:endParaRPr lang="en-US" sz="2800" dirty="0"/>
          </a:p>
          <a:p>
            <a:pPr marL="230188" lvl="1" indent="-230188">
              <a:buAutoNum type="romanUcParenR"/>
            </a:pPr>
            <a:r>
              <a:rPr lang="en-US" sz="2800" dirty="0"/>
              <a:t>New innovations with big markets - market acceptance of product / service, how big that market is, how the market is growing and the ease of reaching customers in that market.</a:t>
            </a:r>
          </a:p>
          <a:p>
            <a:pPr marL="230188" lvl="1" indent="-230188">
              <a:buAutoNum type="romanUcParenR"/>
            </a:pPr>
            <a:r>
              <a:rPr lang="en-US" sz="2800" dirty="0"/>
              <a:t>Revolutionary products – does R&amp;D investment result in innovation that is revolutionary or merely evolutionary? If the result is only a slightly better product (evolutionary), then investors don’t give much weight to R&amp;D.</a:t>
            </a:r>
          </a:p>
          <a:p>
            <a:pPr marL="230188" lvl="1" indent="-230188">
              <a:buAutoNum type="romanUcParenR"/>
            </a:pPr>
            <a:r>
              <a:rPr lang="en-US" sz="2800" dirty="0"/>
              <a:t>Significant barrier to entry – does R&amp;D lead to significant barriers to entry? Thus making it much more difficult for competitors to enter the market?</a:t>
            </a:r>
          </a:p>
          <a:p>
            <a:pPr marL="0" lvl="1" indent="0">
              <a:buNone/>
            </a:pPr>
            <a:endParaRPr lang="en-US" sz="2800" dirty="0"/>
          </a:p>
          <a:p>
            <a:pPr marL="230188" lvl="1" indent="-230188">
              <a:buAutoNum type="romanUcParenR"/>
            </a:pPr>
            <a:endParaRPr lang="en-US" sz="2800" dirty="0"/>
          </a:p>
        </p:txBody>
      </p:sp>
      <p:sp>
        <p:nvSpPr>
          <p:cNvPr id="4" name="Content Placeholder 3">
            <a:extLst>
              <a:ext uri="{FF2B5EF4-FFF2-40B4-BE49-F238E27FC236}">
                <a16:creationId xmlns:a16="http://schemas.microsoft.com/office/drawing/2014/main" id="{3EE226BA-50F7-FB7A-EBCF-A272DB536715}"/>
              </a:ext>
            </a:extLst>
          </p:cNvPr>
          <p:cNvSpPr>
            <a:spLocks noGrp="1"/>
          </p:cNvSpPr>
          <p:nvPr>
            <p:ph sz="half" idx="2"/>
          </p:nvPr>
        </p:nvSpPr>
        <p:spPr>
          <a:xfrm>
            <a:off x="5750992" y="1825625"/>
            <a:ext cx="5602808" cy="4351338"/>
          </a:xfrm>
        </p:spPr>
        <p:txBody>
          <a:bodyPr>
            <a:normAutofit fontScale="25000" lnSpcReduction="20000"/>
          </a:bodyPr>
          <a:lstStyle/>
          <a:p>
            <a:pPr marL="0" lvl="1" indent="0">
              <a:buNone/>
            </a:pPr>
            <a:r>
              <a:rPr lang="en-US" sz="2800" dirty="0"/>
              <a:t>These factors make it difficult to justify large R&amp;D investments in pre-money valuation build up:</a:t>
            </a:r>
          </a:p>
          <a:p>
            <a:pPr marL="230188" lvl="1" indent="-230188">
              <a:buAutoNum type="alphaUcParenR"/>
            </a:pPr>
            <a:r>
              <a:rPr lang="en-US" sz="2800" dirty="0"/>
              <a:t>Our version of the same thing – R&amp;D that creates product / services that already exist.</a:t>
            </a:r>
          </a:p>
          <a:p>
            <a:pPr marL="230188" lvl="1" indent="-230188">
              <a:buAutoNum type="alphaUcParenR"/>
            </a:pPr>
            <a:r>
              <a:rPr lang="en-US" sz="2800" dirty="0"/>
              <a:t>Innovation with a market – R&amp;D not focused on solving a particular market need. R&amp;D driven by the desire to explore a field with little or no regard to how the tech might be commercialized. While this R&amp;D helps move the “how the world works” ball forward, investors tend to heavily discount any investments made with </a:t>
            </a:r>
            <a:r>
              <a:rPr lang="en-US" sz="2800"/>
              <a:t>this end-result.</a:t>
            </a:r>
            <a:endParaRPr lang="en-US" dirty="0"/>
          </a:p>
          <a:p>
            <a:pPr marL="0" indent="0">
              <a:buNone/>
            </a:pPr>
            <a:r>
              <a:rPr lang="en-US" dirty="0"/>
              <a:t>Examples of risk mitigations items include:</a:t>
            </a:r>
          </a:p>
          <a:p>
            <a:pPr marL="0" indent="0">
              <a:buNone/>
            </a:pPr>
            <a:r>
              <a:rPr lang="en-US" dirty="0"/>
              <a:t>Technology – prototype developed, 3</a:t>
            </a:r>
            <a:r>
              <a:rPr lang="en-US" baseline="30000" dirty="0"/>
              <a:t>rd</a:t>
            </a:r>
            <a:r>
              <a:rPr lang="en-US" dirty="0"/>
              <a:t> party testing completed, IP underway</a:t>
            </a:r>
          </a:p>
          <a:p>
            <a:pPr marL="0" indent="0">
              <a:buNone/>
            </a:pPr>
            <a:r>
              <a:rPr lang="en-US" dirty="0"/>
              <a:t>Market – market research, early adopter program in place, channel partners established</a:t>
            </a:r>
          </a:p>
          <a:p>
            <a:pPr marL="0" indent="0">
              <a:buNone/>
            </a:pPr>
            <a:r>
              <a:rPr lang="en-US" dirty="0"/>
              <a:t>Execution – experienced founders, previous startups, prior exit, detailed execution roadmap in place</a:t>
            </a:r>
          </a:p>
          <a:p>
            <a:pPr marL="0" indent="0">
              <a:buNone/>
            </a:pPr>
            <a:r>
              <a:rPr lang="en-US" dirty="0"/>
              <a:t>Capital – early funding acquired, expected to need two angel rounds</a:t>
            </a:r>
          </a:p>
          <a:p>
            <a:pPr marL="0" indent="0">
              <a:buNone/>
            </a:pPr>
            <a:endParaRPr lang="en-US" dirty="0"/>
          </a:p>
          <a:p>
            <a:pPr marL="0" indent="0">
              <a:buNone/>
            </a:pPr>
            <a:r>
              <a:rPr lang="en-US" dirty="0"/>
              <a:t>Accomplishment characteristics involve:</a:t>
            </a:r>
          </a:p>
          <a:p>
            <a:pPr marL="458788">
              <a:buFont typeface="+mj-lt"/>
              <a:buAutoNum type="arabicPeriod"/>
            </a:pPr>
            <a:r>
              <a:rPr lang="en-US" dirty="0"/>
              <a:t>Money – things you’ve spent money on or other financial equivalents such as founder salaries foregone at day jobs.</a:t>
            </a:r>
          </a:p>
          <a:p>
            <a:pPr marL="458788">
              <a:buFont typeface="+mj-lt"/>
              <a:buAutoNum type="arabicPeriod"/>
            </a:pPr>
            <a:r>
              <a:rPr lang="en-US" dirty="0"/>
              <a:t>Travel – places you’ve traveled to meet with customers, suppliers, partners, or industry events.</a:t>
            </a:r>
          </a:p>
          <a:p>
            <a:pPr marL="458788">
              <a:buFont typeface="+mj-lt"/>
              <a:buAutoNum type="arabicPeriod"/>
            </a:pPr>
            <a:r>
              <a:rPr lang="en-US" dirty="0"/>
              <a:t>People – relationships developed with employees, advisors, experts, investors, and customers.</a:t>
            </a:r>
          </a:p>
          <a:p>
            <a:pPr marL="458788">
              <a:buFont typeface="+mj-lt"/>
              <a:buAutoNum type="arabicPeriod"/>
            </a:pPr>
            <a:r>
              <a:rPr lang="en-US" dirty="0"/>
              <a:t>Exposure – keynote speeches, press coverage, blog write-ups, social and web rankings.</a:t>
            </a:r>
          </a:p>
          <a:p>
            <a:pPr marL="458788">
              <a:buFont typeface="+mj-lt"/>
              <a:buAutoNum type="arabicPeriod"/>
            </a:pPr>
            <a:r>
              <a:rPr lang="en-US" dirty="0"/>
              <a:t>Events – tradeshows, industry conferences, customer forums, in-store demos, and sponsorships.</a:t>
            </a:r>
          </a:p>
          <a:p>
            <a:pPr marL="458788">
              <a:buFont typeface="+mj-lt"/>
              <a:buAutoNum type="arabicPeriod"/>
            </a:pPr>
            <a:r>
              <a:rPr lang="en-US" dirty="0"/>
              <a:t>Design – product design, branding, web and mobile design, software algorithms, user interfaces, and packaging.</a:t>
            </a:r>
          </a:p>
          <a:p>
            <a:pPr marL="458788">
              <a:buFont typeface="+mj-lt"/>
              <a:buAutoNum type="arabicPeriod"/>
            </a:pPr>
            <a:r>
              <a:rPr lang="en-US" dirty="0"/>
              <a:t>Process – sales process, business models, market approach, order flow, and customer acquisition.</a:t>
            </a:r>
          </a:p>
          <a:p>
            <a:pPr marL="458788">
              <a:buFont typeface="+mj-lt"/>
              <a:buAutoNum type="arabicPeriod"/>
            </a:pPr>
            <a:r>
              <a:rPr lang="en-US" dirty="0"/>
              <a:t>Metrics – customer lifetime value, conversion rates, cost to acquire, cost per employee, burn rate, churn.</a:t>
            </a:r>
          </a:p>
          <a:p>
            <a:pPr marL="0" indent="0">
              <a:buNone/>
            </a:pPr>
            <a:r>
              <a:rPr lang="en-US" dirty="0"/>
              <a:t>Place each accomplishment in one of the four risk mitigation categories.</a:t>
            </a:r>
          </a:p>
          <a:p>
            <a:pPr marL="0" indent="0">
              <a:buNone/>
            </a:pPr>
            <a:r>
              <a:rPr lang="en-US" dirty="0"/>
              <a:t>Assign a value to each task/accomplishment in the list.</a:t>
            </a:r>
          </a:p>
          <a:p>
            <a:pPr marL="0" indent="0">
              <a:buNone/>
            </a:pPr>
            <a:r>
              <a:rPr lang="en-US" dirty="0"/>
              <a:t>Apply value multipliers where needed – for example a meaning measure of paying customers is Lifetime Value. In this metric you start with a factual dollar value and apply defendable multipliers to increase the value of the accomplishment.</a:t>
            </a:r>
          </a:p>
          <a:p>
            <a:pPr marL="0" indent="0">
              <a:buNone/>
            </a:pPr>
            <a:r>
              <a:rPr lang="en-US" dirty="0"/>
              <a:t>Add it all up. Understand that experienced investors have seen many deals and have a general expectation of how similar companies are valued.</a:t>
            </a:r>
          </a:p>
        </p:txBody>
      </p:sp>
    </p:spTree>
    <p:extLst>
      <p:ext uri="{BB962C8B-B14F-4D97-AF65-F5344CB8AC3E}">
        <p14:creationId xmlns:p14="http://schemas.microsoft.com/office/powerpoint/2010/main" val="29207981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87314-E293-DE87-3094-7FDF25A6360A}"/>
              </a:ext>
            </a:extLst>
          </p:cNvPr>
          <p:cNvSpPr>
            <a:spLocks noGrp="1"/>
          </p:cNvSpPr>
          <p:nvPr>
            <p:ph type="title"/>
          </p:nvPr>
        </p:nvSpPr>
        <p:spPr>
          <a:xfrm>
            <a:off x="838200" y="369017"/>
            <a:ext cx="10515600" cy="685462"/>
          </a:xfrm>
        </p:spPr>
        <p:txBody>
          <a:bodyPr>
            <a:normAutofit/>
          </a:bodyPr>
          <a:lstStyle/>
          <a:p>
            <a:r>
              <a:rPr lang="en-US" sz="3200"/>
              <a:t>Finding Angels</a:t>
            </a:r>
            <a:endParaRPr lang="en-US" sz="3200" dirty="0"/>
          </a:p>
        </p:txBody>
      </p:sp>
      <p:sp>
        <p:nvSpPr>
          <p:cNvPr id="3" name="Content Placeholder 2">
            <a:extLst>
              <a:ext uri="{FF2B5EF4-FFF2-40B4-BE49-F238E27FC236}">
                <a16:creationId xmlns:a16="http://schemas.microsoft.com/office/drawing/2014/main" id="{8B48834E-ED2F-071B-4D30-6689823EFAF8}"/>
              </a:ext>
            </a:extLst>
          </p:cNvPr>
          <p:cNvSpPr>
            <a:spLocks noGrp="1"/>
          </p:cNvSpPr>
          <p:nvPr>
            <p:ph idx="1"/>
          </p:nvPr>
        </p:nvSpPr>
        <p:spPr>
          <a:xfrm>
            <a:off x="838199" y="1186774"/>
            <a:ext cx="10780059" cy="4990189"/>
          </a:xfrm>
        </p:spPr>
        <p:txBody>
          <a:bodyPr>
            <a:normAutofit fontScale="77500" lnSpcReduction="20000"/>
          </a:bodyPr>
          <a:lstStyle/>
          <a:p>
            <a:r>
              <a:rPr lang="en-US" sz="2000" dirty="0"/>
              <a:t>There are some valuable resources for finding angels including:</a:t>
            </a:r>
          </a:p>
          <a:p>
            <a:pPr marL="914400" indent="-454025">
              <a:buFont typeface="Wingdings" panose="05000000000000000000" pitchFamily="2" charset="2"/>
              <a:buChar char="Ø"/>
            </a:pPr>
            <a:r>
              <a:rPr lang="en-US" sz="2000" dirty="0"/>
              <a:t>The Angel Capital Association </a:t>
            </a:r>
            <a:r>
              <a:rPr lang="en-US" sz="2000" dirty="0">
                <a:sym typeface="Wingdings" panose="05000000000000000000" pitchFamily="2" charset="2"/>
              </a:rPr>
              <a:t> </a:t>
            </a:r>
            <a:r>
              <a:rPr lang="en-US" sz="2000" dirty="0">
                <a:sym typeface="Wingdings" panose="05000000000000000000" pitchFamily="2" charset="2"/>
                <a:hlinkClick r:id="rId2"/>
              </a:rPr>
              <a:t>www.angelcapitalassociation.org</a:t>
            </a:r>
            <a:endParaRPr lang="en-US" sz="2000" dirty="0">
              <a:sym typeface="Wingdings" panose="05000000000000000000" pitchFamily="2" charset="2"/>
            </a:endParaRPr>
          </a:p>
          <a:p>
            <a:pPr marL="914400" indent="-454025">
              <a:buFont typeface="Wingdings" panose="05000000000000000000" pitchFamily="2" charset="2"/>
              <a:buChar char="Ø"/>
            </a:pPr>
            <a:r>
              <a:rPr lang="en-US" sz="2000" dirty="0">
                <a:sym typeface="Wingdings" panose="05000000000000000000" pitchFamily="2" charset="2"/>
              </a:rPr>
              <a:t>Online funding sites  gust.com; startups can register and angels, once granted access by startups, can review business plans, financial forecasts, and video pitches uploaded by the founders.</a:t>
            </a:r>
          </a:p>
          <a:p>
            <a:pPr marL="914400" indent="-454025">
              <a:buFont typeface="Wingdings" panose="05000000000000000000" pitchFamily="2" charset="2"/>
              <a:buChar char="Ø"/>
            </a:pPr>
            <a:r>
              <a:rPr lang="en-US" sz="2000" dirty="0">
                <a:sym typeface="Wingdings" panose="05000000000000000000" pitchFamily="2" charset="2"/>
              </a:rPr>
              <a:t>Public funding  AngelList (angel.co); this platform operates similar to Gust in the public domain. The SEC refers to a startup announcing to the world that it is raising funding is called a “general solicitation”. Investors must be accredited and entrepreneurs must do their part in taking whatever steps are need to be sure of any investor’s status.</a:t>
            </a:r>
          </a:p>
          <a:p>
            <a:pPr marL="914400" indent="-454025">
              <a:buFont typeface="Wingdings" panose="05000000000000000000" pitchFamily="2" charset="2"/>
              <a:buChar char="Ø"/>
            </a:pPr>
            <a:r>
              <a:rPr lang="en-US" sz="2000" dirty="0">
                <a:sym typeface="Wingdings" panose="05000000000000000000" pitchFamily="2" charset="2"/>
              </a:rPr>
              <a:t>Other online startup resources  Crunchbase (</a:t>
            </a:r>
            <a:r>
              <a:rPr lang="en-US" sz="2000" dirty="0">
                <a:sym typeface="Wingdings" panose="05000000000000000000" pitchFamily="2" charset="2"/>
                <a:hlinkClick r:id="rId3"/>
              </a:rPr>
              <a:t>www.crunchbase.com</a:t>
            </a:r>
            <a:r>
              <a:rPr lang="en-US" sz="2000" dirty="0">
                <a:sym typeface="Wingdings" panose="05000000000000000000" pitchFamily="2" charset="2"/>
              </a:rPr>
              <a:t>) and Hacker News (news.ycombinator.com). Founders should use several methods to make their estimates for the pre-money valuation of their startups, as well as find similar startups in their space and learn what valuations investors accepted for the funding rounds completed. Crunchbase.com is an excellent resource for researching startup valuations, sizes of angel and VC funding rounds, and much more startup data and statistics.</a:t>
            </a:r>
          </a:p>
          <a:p>
            <a:pPr marL="914400" indent="-454025">
              <a:buFont typeface="Wingdings" panose="05000000000000000000" pitchFamily="2" charset="2"/>
              <a:buChar char="Ø"/>
            </a:pPr>
            <a:r>
              <a:rPr lang="en-US" sz="2000" dirty="0">
                <a:sym typeface="Wingdings" panose="05000000000000000000" pitchFamily="2" charset="2"/>
              </a:rPr>
              <a:t>Going local – most moderately sized cities have organized angel groups. Getting a warm introduction to a key person inside an angel group is a good idea.</a:t>
            </a:r>
          </a:p>
          <a:p>
            <a:pPr marL="914400" indent="-454025">
              <a:buFont typeface="Wingdings" panose="05000000000000000000" pitchFamily="2" charset="2"/>
              <a:buChar char="Ø"/>
            </a:pPr>
            <a:r>
              <a:rPr lang="en-US" sz="2000" dirty="0">
                <a:sym typeface="Wingdings" panose="05000000000000000000" pitchFamily="2" charset="2"/>
              </a:rPr>
              <a:t>Other entrepreneurs – most savvy startup founders know that sharing their connections, angels included, make the overall entrepreneurial community stronger, so they are happy to share their connections, experiences, and knowledge.</a:t>
            </a:r>
          </a:p>
          <a:p>
            <a:pPr marL="914400" indent="-454025">
              <a:buFont typeface="Wingdings" panose="05000000000000000000" pitchFamily="2" charset="2"/>
              <a:buChar char="Ø"/>
            </a:pPr>
            <a:r>
              <a:rPr lang="en-US" sz="2000" dirty="0">
                <a:sym typeface="Wingdings" panose="05000000000000000000" pitchFamily="2" charset="2"/>
              </a:rPr>
              <a:t>Incubators, accelerators, and university startup programs – these entities are created with the express purpose of helping entrepreneurs. Angel groups often use incubators and startup accelerators for deal flow, seeking the higher caliber entrepreneurs typically spawned from programs for developing new businesses.</a:t>
            </a:r>
          </a:p>
          <a:p>
            <a:pPr marL="914400" indent="-454025">
              <a:buFont typeface="Wingdings" panose="05000000000000000000" pitchFamily="2" charset="2"/>
              <a:buChar char="Ø"/>
            </a:pPr>
            <a:r>
              <a:rPr lang="en-US" sz="2000" dirty="0">
                <a:sym typeface="Wingdings" panose="05000000000000000000" pitchFamily="2" charset="2"/>
              </a:rPr>
              <a:t>Chamber of Commerce</a:t>
            </a:r>
          </a:p>
          <a:p>
            <a:pPr marL="914400" indent="-454025">
              <a:buFont typeface="Wingdings" panose="05000000000000000000" pitchFamily="2" charset="2"/>
              <a:buChar char="Ø"/>
            </a:pPr>
            <a:endParaRPr lang="en-US" sz="2000" dirty="0"/>
          </a:p>
          <a:p>
            <a:pPr marL="0" indent="0">
              <a:buNone/>
            </a:pPr>
            <a:endParaRPr lang="en-US" sz="2000" dirty="0"/>
          </a:p>
        </p:txBody>
      </p:sp>
    </p:spTree>
    <p:extLst>
      <p:ext uri="{BB962C8B-B14F-4D97-AF65-F5344CB8AC3E}">
        <p14:creationId xmlns:p14="http://schemas.microsoft.com/office/powerpoint/2010/main" val="146104183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C2655-556D-2454-21C2-E02EA1135BD8}"/>
              </a:ext>
            </a:extLst>
          </p:cNvPr>
          <p:cNvSpPr>
            <a:spLocks noGrp="1"/>
          </p:cNvSpPr>
          <p:nvPr>
            <p:ph type="title"/>
          </p:nvPr>
        </p:nvSpPr>
        <p:spPr/>
        <p:txBody>
          <a:bodyPr>
            <a:normAutofit/>
          </a:bodyPr>
          <a:lstStyle/>
          <a:p>
            <a:r>
              <a:rPr lang="en-US" dirty="0"/>
              <a:t>The VC Quick Valuation Method</a:t>
            </a:r>
          </a:p>
        </p:txBody>
      </p:sp>
      <p:sp>
        <p:nvSpPr>
          <p:cNvPr id="3" name="Content Placeholder 2">
            <a:extLst>
              <a:ext uri="{FF2B5EF4-FFF2-40B4-BE49-F238E27FC236}">
                <a16:creationId xmlns:a16="http://schemas.microsoft.com/office/drawing/2014/main" id="{53BDDDB1-5E2B-CF74-BBC4-FCAF20860D0C}"/>
              </a:ext>
            </a:extLst>
          </p:cNvPr>
          <p:cNvSpPr>
            <a:spLocks noGrp="1"/>
          </p:cNvSpPr>
          <p:nvPr>
            <p:ph idx="1"/>
          </p:nvPr>
        </p:nvSpPr>
        <p:spPr/>
        <p:txBody>
          <a:bodyPr>
            <a:normAutofit fontScale="55000" lnSpcReduction="20000"/>
          </a:bodyPr>
          <a:lstStyle/>
          <a:p>
            <a:pPr marL="457200" indent="-457200"/>
            <a:r>
              <a:rPr lang="en-US" sz="3200" dirty="0"/>
              <a:t>Start by having the startup articulate its funding needs for the next 18 months.</a:t>
            </a:r>
          </a:p>
          <a:p>
            <a:pPr marL="457200" indent="-457200"/>
            <a:r>
              <a:rPr lang="en-US" sz="3200" dirty="0"/>
              <a:t>From the investors’ perspective, know how much equity percentage of the company you desire. Less than this target is not worthwhile for the investor. More than this target is too dilutive for founders and existing shareholders.</a:t>
            </a:r>
          </a:p>
          <a:p>
            <a:pPr marL="457200" indent="-457200"/>
            <a:r>
              <a:rPr lang="en-US" sz="3200" dirty="0"/>
              <a:t>Based on these two parameters calculate the post-money valuation and subsequently the pre-money valuation.</a:t>
            </a:r>
          </a:p>
          <a:p>
            <a:pPr marL="457200" indent="-457200"/>
            <a:r>
              <a:rPr lang="en-US" sz="3200" dirty="0"/>
              <a:t>Note that there are many other fundraising deal factors that are important to both founders and investors including liquidation preferences, anti-dilution provisions, and BOD seats.</a:t>
            </a:r>
          </a:p>
          <a:p>
            <a:pPr marL="457200" indent="-457200"/>
            <a:r>
              <a:rPr lang="en-US" sz="3200" dirty="0"/>
              <a:t>This method is best suited for startups that:</a:t>
            </a:r>
          </a:p>
          <a:p>
            <a:pPr marL="914400" lvl="1" indent="-457200">
              <a:buFont typeface="Wingdings" panose="05000000000000000000" pitchFamily="2" charset="2"/>
              <a:buChar char="ü"/>
            </a:pPr>
            <a:r>
              <a:rPr lang="en-US" dirty="0"/>
              <a:t>Have developed product / service and paying customers. The startup has moved past the early stages of product development and customer discovery.</a:t>
            </a:r>
          </a:p>
          <a:p>
            <a:pPr marL="914400" lvl="1" indent="-457200">
              <a:buFont typeface="Wingdings" panose="05000000000000000000" pitchFamily="2" charset="2"/>
              <a:buChar char="ü"/>
            </a:pPr>
            <a:r>
              <a:rPr lang="en-US" dirty="0"/>
              <a:t>Quality metrics – founders and investors have a good understanding of the key metrics that drive the business – cost to acquire each customer, customer churn, lifetime value of a customer, </a:t>
            </a:r>
            <a:r>
              <a:rPr lang="en-US" dirty="0" err="1"/>
              <a:t>etc</a:t>
            </a:r>
            <a:r>
              <a:rPr lang="en-US" dirty="0"/>
              <a:t>…</a:t>
            </a:r>
          </a:p>
          <a:p>
            <a:pPr marL="914400" lvl="1" indent="-457200">
              <a:buFont typeface="Wingdings" panose="05000000000000000000" pitchFamily="2" charset="2"/>
              <a:buChar char="ü"/>
            </a:pPr>
            <a:r>
              <a:rPr lang="en-US" dirty="0"/>
              <a:t>Stable operations and complete team – there are no major gaps in your startup leadership team. Other team roles are filled with great people and your day-to-day operation is well defined.</a:t>
            </a:r>
          </a:p>
          <a:p>
            <a:pPr marL="914400" lvl="1" indent="-457200">
              <a:buFont typeface="Wingdings" panose="05000000000000000000" pitchFamily="2" charset="2"/>
              <a:buChar char="ü"/>
            </a:pPr>
            <a:r>
              <a:rPr lang="en-US" dirty="0"/>
              <a:t>Funding needs are well understood – you know how much money you need to raise in your current round, and the uses of funds need to be clear and predictable.</a:t>
            </a:r>
          </a:p>
          <a:p>
            <a:pPr marL="457200" indent="-457200"/>
            <a:r>
              <a:rPr lang="en-US" sz="3300" dirty="0"/>
              <a:t>This method is not well suited for very early-stage startups. There are too many unknowns – hard to estimate monthly burn rate, incomplete team, cost to acquire customers still being established, </a:t>
            </a:r>
            <a:r>
              <a:rPr lang="en-US" sz="3300" dirty="0" err="1"/>
              <a:t>etc</a:t>
            </a:r>
            <a:r>
              <a:rPr lang="en-US" sz="3300" dirty="0"/>
              <a:t>…</a:t>
            </a:r>
          </a:p>
          <a:p>
            <a:pPr marL="0" lvl="1" indent="0">
              <a:buNone/>
            </a:pPr>
            <a:endParaRPr lang="en-US" sz="2800" dirty="0"/>
          </a:p>
        </p:txBody>
      </p:sp>
    </p:spTree>
    <p:extLst>
      <p:ext uri="{BB962C8B-B14F-4D97-AF65-F5344CB8AC3E}">
        <p14:creationId xmlns:p14="http://schemas.microsoft.com/office/powerpoint/2010/main" val="381206175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C2655-556D-2454-21C2-E02EA1135BD8}"/>
              </a:ext>
            </a:extLst>
          </p:cNvPr>
          <p:cNvSpPr>
            <a:spLocks noGrp="1"/>
          </p:cNvSpPr>
          <p:nvPr>
            <p:ph type="title"/>
          </p:nvPr>
        </p:nvSpPr>
        <p:spPr/>
        <p:txBody>
          <a:bodyPr>
            <a:normAutofit/>
          </a:bodyPr>
          <a:lstStyle/>
          <a:p>
            <a:r>
              <a:rPr lang="en-US" dirty="0"/>
              <a:t>The VC Valuation Method</a:t>
            </a:r>
          </a:p>
        </p:txBody>
      </p:sp>
      <p:sp>
        <p:nvSpPr>
          <p:cNvPr id="3" name="Content Placeholder 2">
            <a:extLst>
              <a:ext uri="{FF2B5EF4-FFF2-40B4-BE49-F238E27FC236}">
                <a16:creationId xmlns:a16="http://schemas.microsoft.com/office/drawing/2014/main" id="{53BDDDB1-5E2B-CF74-BBC4-FCAF20860D0C}"/>
              </a:ext>
            </a:extLst>
          </p:cNvPr>
          <p:cNvSpPr>
            <a:spLocks noGrp="1"/>
          </p:cNvSpPr>
          <p:nvPr>
            <p:ph idx="1"/>
          </p:nvPr>
        </p:nvSpPr>
        <p:spPr/>
        <p:txBody>
          <a:bodyPr>
            <a:normAutofit fontScale="47500" lnSpcReduction="20000"/>
          </a:bodyPr>
          <a:lstStyle/>
          <a:p>
            <a:pPr marL="457200" indent="-457200"/>
            <a:r>
              <a:rPr lang="en-US" sz="3200" dirty="0"/>
              <a:t>This method relies on a few financial assumptions and totally ignores factors such as founder experience, customer traction, and milestone achievement. Attributed to HBS Professor William A. </a:t>
            </a:r>
            <a:r>
              <a:rPr lang="en-US" sz="3200" dirty="0" err="1"/>
              <a:t>Sahlamn</a:t>
            </a:r>
            <a:r>
              <a:rPr lang="en-US" sz="3200" dirty="0"/>
              <a:t>.</a:t>
            </a:r>
          </a:p>
          <a:p>
            <a:pPr marL="457200" indent="-457200"/>
            <a:r>
              <a:rPr lang="en-US" sz="3200" dirty="0"/>
              <a:t>Uses ROI expectation to derive a pre-money valuation.</a:t>
            </a:r>
          </a:p>
          <a:p>
            <a:pPr marL="457200" indent="-457200"/>
            <a:r>
              <a:rPr lang="en-US" sz="3200" dirty="0"/>
              <a:t>Deriving what your pre-money valuation needs to be to satisfy the expected ROI required by angels or VCs. Below are key features of the method:</a:t>
            </a:r>
          </a:p>
          <a:p>
            <a:pPr marL="914400" lvl="1" indent="-457200">
              <a:buFont typeface="Wingdings" panose="05000000000000000000" pitchFamily="2" charset="2"/>
              <a:buChar char="ü"/>
            </a:pPr>
            <a:r>
              <a:rPr lang="en-US" dirty="0"/>
              <a:t>Start at the end and work backwards – start with the acquisition (or exit) value. Work backward to calculate what your startup must be worth now based on the exit value and expected ROI.</a:t>
            </a:r>
          </a:p>
          <a:p>
            <a:pPr marL="914400" lvl="1" indent="-457200">
              <a:buFont typeface="Wingdings" panose="05000000000000000000" pitchFamily="2" charset="2"/>
              <a:buChar char="ü"/>
            </a:pPr>
            <a:r>
              <a:rPr lang="en-US" dirty="0"/>
              <a:t>Puts financial projections in play – uses financial projections, specifically annual revenues at the exit year. The method can also include public company PE multiples.</a:t>
            </a:r>
          </a:p>
          <a:p>
            <a:pPr marL="914400" lvl="1" indent="-457200">
              <a:buFont typeface="Wingdings" panose="05000000000000000000" pitchFamily="2" charset="2"/>
              <a:buChar char="ü"/>
            </a:pPr>
            <a:r>
              <a:rPr lang="en-US" dirty="0"/>
              <a:t>Incorporate ROI expectations – ROI hurdles can be used to make to invest / don’t invest decision. The ROI is usual stated as an ROI multiple – 10X, 20X, 50X, </a:t>
            </a:r>
            <a:r>
              <a:rPr lang="en-US" dirty="0" err="1"/>
              <a:t>etc</a:t>
            </a:r>
            <a:r>
              <a:rPr lang="en-US" dirty="0"/>
              <a:t>…</a:t>
            </a:r>
          </a:p>
          <a:p>
            <a:pPr marL="457200" indent="-457200"/>
            <a:r>
              <a:rPr lang="en-US" sz="3300" dirty="0"/>
              <a:t>After you calculate the post-money valuation, you can use the founders’ desired raise amount to back into the pre-money valuation and also the founders’ dilution.</a:t>
            </a:r>
          </a:p>
          <a:p>
            <a:pPr marL="457200" indent="-457200"/>
            <a:r>
              <a:rPr lang="en-US" sz="3300" dirty="0"/>
              <a:t>Note that there are many other term sheet deal factors that influence how much an investor gets from the sale proceeds of an exit event.</a:t>
            </a:r>
          </a:p>
          <a:p>
            <a:pPr marL="457200" indent="-457200"/>
            <a:r>
              <a:rPr lang="en-US" sz="3300" dirty="0"/>
              <a:t>This method is no used for early-stage startups but rather ones with at least a couple of years of full operation and is making predictable earnings / profits.</a:t>
            </a:r>
          </a:p>
          <a:p>
            <a:pPr marL="457200" indent="-457200"/>
            <a:r>
              <a:rPr lang="en-US" sz="3300" dirty="0"/>
              <a:t>ONE BIG ASSUMPTION – this method relies on the idea that you can estimate the exit value in a future year. If your pre-money valuation is based on the idea that you could get acquired for $40M in the future, and investors have trouble believing this exit value is possible, you are left with little room to negotiate.</a:t>
            </a:r>
          </a:p>
          <a:p>
            <a:pPr marL="457200" indent="-457200"/>
            <a:r>
              <a:rPr lang="en-US" sz="3300" dirty="0"/>
              <a:t>Understanding the VC mindset – the startup must be able to exit for X dollars with Y years and VCs require a 20X ROI. If any part of this high hurdle equation break down, then the VCs will not invest.</a:t>
            </a:r>
          </a:p>
          <a:p>
            <a:pPr marL="0" lvl="1" indent="0">
              <a:buNone/>
            </a:pPr>
            <a:endParaRPr lang="en-US" sz="2800" dirty="0"/>
          </a:p>
        </p:txBody>
      </p:sp>
    </p:spTree>
    <p:extLst>
      <p:ext uri="{BB962C8B-B14F-4D97-AF65-F5344CB8AC3E}">
        <p14:creationId xmlns:p14="http://schemas.microsoft.com/office/powerpoint/2010/main" val="26854511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C2655-556D-2454-21C2-E02EA1135BD8}"/>
              </a:ext>
            </a:extLst>
          </p:cNvPr>
          <p:cNvSpPr>
            <a:spLocks noGrp="1"/>
          </p:cNvSpPr>
          <p:nvPr>
            <p:ph type="title"/>
          </p:nvPr>
        </p:nvSpPr>
        <p:spPr/>
        <p:txBody>
          <a:bodyPr>
            <a:normAutofit/>
          </a:bodyPr>
          <a:lstStyle/>
          <a:p>
            <a:r>
              <a:rPr lang="en-US" dirty="0"/>
              <a:t>The Math of VC Valuation Method</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EAA55BAD-2060-270F-5BDC-3EE798F62A78}"/>
                  </a:ext>
                </a:extLst>
              </p:cNvPr>
              <p:cNvSpPr txBox="1"/>
              <p:nvPr/>
            </p:nvSpPr>
            <p:spPr>
              <a:xfrm>
                <a:off x="963559" y="1580744"/>
                <a:ext cx="5974392" cy="57515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m:rPr>
                              <m:nor/>
                            </m:rPr>
                            <a:rPr lang="en-US" b="0" i="0" smtClean="0">
                              <a:latin typeface="Cambria Math" panose="02040503050406030204" pitchFamily="18" charset="0"/>
                            </a:rPr>
                            <m:t>Exit</m:t>
                          </m:r>
                          <m:r>
                            <m:rPr>
                              <m:nor/>
                            </m:rPr>
                            <a:rPr lang="en-US" b="0" i="0" smtClean="0">
                              <a:latin typeface="Cambria Math" panose="02040503050406030204" pitchFamily="18" charset="0"/>
                            </a:rPr>
                            <m:t>  </m:t>
                          </m:r>
                          <m:r>
                            <m:rPr>
                              <m:nor/>
                            </m:rPr>
                            <a:rPr lang="en-US" b="0" i="0" smtClean="0">
                              <a:latin typeface="Cambria Math" panose="02040503050406030204" pitchFamily="18" charset="0"/>
                            </a:rPr>
                            <m:t>Value</m:t>
                          </m:r>
                          <m:r>
                            <m:rPr>
                              <m:nor/>
                            </m:rPr>
                            <a:rPr lang="en-US" b="0" i="0" smtClean="0">
                              <a:latin typeface="Cambria Math" panose="02040503050406030204" pitchFamily="18" charset="0"/>
                            </a:rPr>
                            <m:t> (</m:t>
                          </m:r>
                          <m:r>
                            <m:rPr>
                              <m:nor/>
                            </m:rPr>
                            <a:rPr lang="en-US" b="0" i="0" smtClean="0">
                              <a:latin typeface="Cambria Math" panose="02040503050406030204" pitchFamily="18" charset="0"/>
                            </a:rPr>
                            <m:t>in</m:t>
                          </m:r>
                          <m:r>
                            <m:rPr>
                              <m:nor/>
                            </m:rPr>
                            <a:rPr lang="en-US" b="0" i="0" smtClean="0">
                              <a:latin typeface="Cambria Math" panose="02040503050406030204" pitchFamily="18" charset="0"/>
                            </a:rPr>
                            <m:t> 5 </m:t>
                          </m:r>
                          <m:r>
                            <m:rPr>
                              <m:nor/>
                            </m:rPr>
                            <a:rPr lang="en-US" b="0" i="0" smtClean="0">
                              <a:latin typeface="Cambria Math" panose="02040503050406030204" pitchFamily="18" charset="0"/>
                            </a:rPr>
                            <m:t>to</m:t>
                          </m:r>
                          <m:r>
                            <m:rPr>
                              <m:nor/>
                            </m:rPr>
                            <a:rPr lang="en-US" b="0" i="0" smtClean="0">
                              <a:latin typeface="Cambria Math" panose="02040503050406030204" pitchFamily="18" charset="0"/>
                            </a:rPr>
                            <m:t> 7 </m:t>
                          </m:r>
                          <m:r>
                            <m:rPr>
                              <m:nor/>
                            </m:rPr>
                            <a:rPr lang="en-US" b="0" i="0" smtClean="0">
                              <a:latin typeface="Cambria Math" panose="02040503050406030204" pitchFamily="18" charset="0"/>
                            </a:rPr>
                            <m:t>years</m:t>
                          </m:r>
                          <m:r>
                            <m:rPr>
                              <m:nor/>
                            </m:rPr>
                            <a:rPr lang="en-US" b="0" i="0" smtClean="0">
                              <a:latin typeface="Cambria Math" panose="02040503050406030204" pitchFamily="18" charset="0"/>
                            </a:rPr>
                            <m:t>)</m:t>
                          </m:r>
                        </m:num>
                        <m:den>
                          <m:r>
                            <m:rPr>
                              <m:nor/>
                            </m:rPr>
                            <a:rPr lang="en-US" b="0" i="0" smtClean="0">
                              <a:latin typeface="Cambria Math" panose="02040503050406030204" pitchFamily="18" charset="0"/>
                            </a:rPr>
                            <m:t>Post</m:t>
                          </m:r>
                          <m:r>
                            <m:rPr>
                              <m:nor/>
                            </m:rPr>
                            <a:rPr lang="en-US" b="0" i="0" smtClean="0">
                              <a:latin typeface="Cambria Math" panose="02040503050406030204" pitchFamily="18" charset="0"/>
                            </a:rPr>
                            <m:t>−</m:t>
                          </m:r>
                          <m:r>
                            <m:rPr>
                              <m:nor/>
                            </m:rPr>
                            <a:rPr lang="en-US" b="0" i="0" smtClean="0">
                              <a:latin typeface="Cambria Math" panose="02040503050406030204" pitchFamily="18" charset="0"/>
                            </a:rPr>
                            <m:t>Money</m:t>
                          </m:r>
                          <m:r>
                            <m:rPr>
                              <m:nor/>
                            </m:rPr>
                            <a:rPr lang="en-US" b="0" i="0" smtClean="0">
                              <a:latin typeface="Cambria Math" panose="02040503050406030204" pitchFamily="18" charset="0"/>
                            </a:rPr>
                            <m:t> </m:t>
                          </m:r>
                          <m:r>
                            <m:rPr>
                              <m:nor/>
                            </m:rPr>
                            <a:rPr lang="en-US" b="0" i="0" smtClean="0">
                              <a:latin typeface="Cambria Math" panose="02040503050406030204" pitchFamily="18" charset="0"/>
                            </a:rPr>
                            <m:t>Valuation</m:t>
                          </m:r>
                        </m:den>
                      </m:f>
                      <m:r>
                        <a:rPr lang="en-US" b="0" i="1" smtClean="0">
                          <a:latin typeface="Cambria Math" panose="02040503050406030204" pitchFamily="18" charset="0"/>
                        </a:rPr>
                        <m:t>=</m:t>
                      </m:r>
                      <m:r>
                        <m:rPr>
                          <m:nor/>
                        </m:rPr>
                        <a:rPr lang="en-US" b="0" i="0" smtClean="0">
                          <a:latin typeface="Cambria Math" panose="02040503050406030204" pitchFamily="18" charset="0"/>
                        </a:rPr>
                        <m:t>Investor</m:t>
                      </m:r>
                      <m:r>
                        <m:rPr>
                          <m:nor/>
                        </m:rPr>
                        <a:rPr lang="en-US" b="0" i="0" smtClean="0">
                          <a:latin typeface="Cambria Math" panose="02040503050406030204" pitchFamily="18" charset="0"/>
                        </a:rPr>
                        <m:t> </m:t>
                      </m:r>
                      <m:r>
                        <m:rPr>
                          <m:nor/>
                        </m:rPr>
                        <a:rPr lang="en-US" b="0" i="0" smtClean="0">
                          <a:latin typeface="Cambria Math" panose="02040503050406030204" pitchFamily="18" charset="0"/>
                        </a:rPr>
                        <m:t>Desired</m:t>
                      </m:r>
                      <m:r>
                        <m:rPr>
                          <m:nor/>
                        </m:rPr>
                        <a:rPr lang="en-US" b="0" i="0" smtClean="0">
                          <a:latin typeface="Cambria Math" panose="02040503050406030204" pitchFamily="18" charset="0"/>
                        </a:rPr>
                        <m:t> </m:t>
                      </m:r>
                      <m:r>
                        <m:rPr>
                          <m:nor/>
                        </m:rPr>
                        <a:rPr lang="en-US" b="0" i="0" smtClean="0">
                          <a:latin typeface="Cambria Math" panose="02040503050406030204" pitchFamily="18" charset="0"/>
                        </a:rPr>
                        <m:t>ROI</m:t>
                      </m:r>
                      <m:r>
                        <m:rPr>
                          <m:nor/>
                        </m:rPr>
                        <a:rPr lang="en-US" b="0" i="0" smtClean="0">
                          <a:latin typeface="Cambria Math" panose="02040503050406030204" pitchFamily="18" charset="0"/>
                        </a:rPr>
                        <m:t> </m:t>
                      </m:r>
                      <m:r>
                        <m:rPr>
                          <m:nor/>
                        </m:rPr>
                        <a:rPr lang="en-US" b="0" i="0" smtClean="0">
                          <a:latin typeface="Cambria Math" panose="02040503050406030204" pitchFamily="18" charset="0"/>
                        </a:rPr>
                        <m:t>Multiple</m:t>
                      </m:r>
                    </m:oMath>
                  </m:oMathPara>
                </a14:m>
                <a:endParaRPr lang="en-US" dirty="0"/>
              </a:p>
            </p:txBody>
          </p:sp>
        </mc:Choice>
        <mc:Fallback xmlns="">
          <p:sp>
            <p:nvSpPr>
              <p:cNvPr id="6" name="TextBox 5">
                <a:extLst>
                  <a:ext uri="{FF2B5EF4-FFF2-40B4-BE49-F238E27FC236}">
                    <a16:creationId xmlns:a16="http://schemas.microsoft.com/office/drawing/2014/main" id="{EAA55BAD-2060-270F-5BDC-3EE798F62A78}"/>
                  </a:ext>
                </a:extLst>
              </p:cNvPr>
              <p:cNvSpPr txBox="1">
                <a:spLocks noRot="1" noChangeAspect="1" noMove="1" noResize="1" noEditPoints="1" noAdjustHandles="1" noChangeArrowheads="1" noChangeShapeType="1" noTextEdit="1"/>
              </p:cNvSpPr>
              <p:nvPr/>
            </p:nvSpPr>
            <p:spPr>
              <a:xfrm>
                <a:off x="963559" y="1580744"/>
                <a:ext cx="5974392" cy="575157"/>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0D076FC5-5FCB-568C-FB9B-12DE762D1500}"/>
                  </a:ext>
                </a:extLst>
              </p:cNvPr>
              <p:cNvSpPr txBox="1"/>
              <p:nvPr/>
            </p:nvSpPr>
            <p:spPr>
              <a:xfrm>
                <a:off x="963559" y="2437426"/>
                <a:ext cx="5467843" cy="57419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m:rPr>
                              <m:nor/>
                            </m:rPr>
                            <a:rPr lang="en-US" b="0" i="0" smtClean="0">
                              <a:latin typeface="Cambria Math" panose="02040503050406030204" pitchFamily="18" charset="0"/>
                            </a:rPr>
                            <m:t>Exit</m:t>
                          </m:r>
                          <m:r>
                            <m:rPr>
                              <m:nor/>
                            </m:rPr>
                            <a:rPr lang="en-US" b="0" i="0" smtClean="0">
                              <a:latin typeface="Cambria Math" panose="02040503050406030204" pitchFamily="18" charset="0"/>
                            </a:rPr>
                            <m:t>  </m:t>
                          </m:r>
                          <m:r>
                            <m:rPr>
                              <m:nor/>
                            </m:rPr>
                            <a:rPr lang="en-US" b="0" i="0" smtClean="0">
                              <a:latin typeface="Cambria Math" panose="02040503050406030204" pitchFamily="18" charset="0"/>
                            </a:rPr>
                            <m:t>Value</m:t>
                          </m:r>
                          <m:r>
                            <m:rPr>
                              <m:nor/>
                            </m:rPr>
                            <a:rPr lang="en-US" b="0" i="0" smtClean="0">
                              <a:latin typeface="Cambria Math" panose="02040503050406030204" pitchFamily="18" charset="0"/>
                            </a:rPr>
                            <m:t> (</m:t>
                          </m:r>
                          <m:r>
                            <m:rPr>
                              <m:nor/>
                            </m:rPr>
                            <a:rPr lang="en-US" b="0" i="0" smtClean="0">
                              <a:latin typeface="Cambria Math" panose="02040503050406030204" pitchFamily="18" charset="0"/>
                            </a:rPr>
                            <m:t>in</m:t>
                          </m:r>
                          <m:r>
                            <m:rPr>
                              <m:nor/>
                            </m:rPr>
                            <a:rPr lang="en-US" b="0" i="0" smtClean="0">
                              <a:latin typeface="Cambria Math" panose="02040503050406030204" pitchFamily="18" charset="0"/>
                            </a:rPr>
                            <m:t> 5 </m:t>
                          </m:r>
                          <m:r>
                            <m:rPr>
                              <m:nor/>
                            </m:rPr>
                            <a:rPr lang="en-US" b="0" i="0" smtClean="0">
                              <a:latin typeface="Cambria Math" panose="02040503050406030204" pitchFamily="18" charset="0"/>
                            </a:rPr>
                            <m:t>to</m:t>
                          </m:r>
                          <m:r>
                            <m:rPr>
                              <m:nor/>
                            </m:rPr>
                            <a:rPr lang="en-US" b="0" i="0" smtClean="0">
                              <a:latin typeface="Cambria Math" panose="02040503050406030204" pitchFamily="18" charset="0"/>
                            </a:rPr>
                            <m:t> 7 </m:t>
                          </m:r>
                          <m:r>
                            <m:rPr>
                              <m:nor/>
                            </m:rPr>
                            <a:rPr lang="en-US" b="0" i="0" smtClean="0">
                              <a:latin typeface="Cambria Math" panose="02040503050406030204" pitchFamily="18" charset="0"/>
                            </a:rPr>
                            <m:t>years</m:t>
                          </m:r>
                          <m:r>
                            <m:rPr>
                              <m:nor/>
                            </m:rPr>
                            <a:rPr lang="en-US" b="0" i="0" smtClean="0">
                              <a:latin typeface="Cambria Math" panose="02040503050406030204" pitchFamily="18" charset="0"/>
                            </a:rPr>
                            <m:t>)</m:t>
                          </m:r>
                        </m:num>
                        <m:den>
                          <m:r>
                            <m:rPr>
                              <m:nor/>
                            </m:rPr>
                            <a:rPr lang="en-US" b="0" i="0" smtClean="0">
                              <a:latin typeface="Cambria Math" panose="02040503050406030204" pitchFamily="18" charset="0"/>
                            </a:rPr>
                            <m:t>Investor</m:t>
                          </m:r>
                          <m:r>
                            <m:rPr>
                              <m:nor/>
                            </m:rPr>
                            <a:rPr lang="en-US" b="0" i="0" smtClean="0">
                              <a:latin typeface="Cambria Math" panose="02040503050406030204" pitchFamily="18" charset="0"/>
                            </a:rPr>
                            <m:t> </m:t>
                          </m:r>
                          <m:r>
                            <m:rPr>
                              <m:nor/>
                            </m:rPr>
                            <a:rPr lang="en-US" b="0" i="0" smtClean="0">
                              <a:latin typeface="Cambria Math" panose="02040503050406030204" pitchFamily="18" charset="0"/>
                            </a:rPr>
                            <m:t>Desired</m:t>
                          </m:r>
                          <m:r>
                            <m:rPr>
                              <m:nor/>
                            </m:rPr>
                            <a:rPr lang="en-US" b="0" i="0" smtClean="0">
                              <a:latin typeface="Cambria Math" panose="02040503050406030204" pitchFamily="18" charset="0"/>
                            </a:rPr>
                            <m:t> </m:t>
                          </m:r>
                          <m:r>
                            <m:rPr>
                              <m:nor/>
                            </m:rPr>
                            <a:rPr lang="en-US" b="0" i="0" smtClean="0">
                              <a:latin typeface="Cambria Math" panose="02040503050406030204" pitchFamily="18" charset="0"/>
                            </a:rPr>
                            <m:t>ROI</m:t>
                          </m:r>
                          <m:r>
                            <m:rPr>
                              <m:nor/>
                            </m:rPr>
                            <a:rPr lang="en-US" b="0" i="0" smtClean="0">
                              <a:latin typeface="Cambria Math" panose="02040503050406030204" pitchFamily="18" charset="0"/>
                            </a:rPr>
                            <m:t> </m:t>
                          </m:r>
                          <m:r>
                            <m:rPr>
                              <m:nor/>
                            </m:rPr>
                            <a:rPr lang="en-US" b="0" i="0" smtClean="0">
                              <a:latin typeface="Cambria Math" panose="02040503050406030204" pitchFamily="18" charset="0"/>
                            </a:rPr>
                            <m:t>Multiple</m:t>
                          </m:r>
                        </m:den>
                      </m:f>
                      <m:r>
                        <a:rPr lang="en-US" b="0" i="1" smtClean="0">
                          <a:latin typeface="Cambria Math" panose="02040503050406030204" pitchFamily="18" charset="0"/>
                        </a:rPr>
                        <m:t>=</m:t>
                      </m:r>
                      <m:r>
                        <m:rPr>
                          <m:nor/>
                        </m:rPr>
                        <a:rPr lang="en-US" b="0" i="0" smtClean="0">
                          <a:latin typeface="Cambria Math" panose="02040503050406030204" pitchFamily="18" charset="0"/>
                        </a:rPr>
                        <m:t>Post</m:t>
                      </m:r>
                      <m:r>
                        <m:rPr>
                          <m:nor/>
                        </m:rPr>
                        <a:rPr lang="en-US" b="0" i="0" smtClean="0">
                          <a:latin typeface="Cambria Math" panose="02040503050406030204" pitchFamily="18" charset="0"/>
                        </a:rPr>
                        <m:t>−</m:t>
                      </m:r>
                      <m:r>
                        <m:rPr>
                          <m:nor/>
                        </m:rPr>
                        <a:rPr lang="en-US" b="0" i="0" smtClean="0">
                          <a:latin typeface="Cambria Math" panose="02040503050406030204" pitchFamily="18" charset="0"/>
                        </a:rPr>
                        <m:t>Money</m:t>
                      </m:r>
                      <m:r>
                        <m:rPr>
                          <m:nor/>
                        </m:rPr>
                        <a:rPr lang="en-US" b="0" i="0" smtClean="0">
                          <a:latin typeface="Cambria Math" panose="02040503050406030204" pitchFamily="18" charset="0"/>
                        </a:rPr>
                        <m:t> </m:t>
                      </m:r>
                      <m:r>
                        <m:rPr>
                          <m:nor/>
                        </m:rPr>
                        <a:rPr lang="en-US" b="0" i="0" smtClean="0">
                          <a:latin typeface="Cambria Math" panose="02040503050406030204" pitchFamily="18" charset="0"/>
                        </a:rPr>
                        <m:t>Valuation</m:t>
                      </m:r>
                    </m:oMath>
                  </m:oMathPara>
                </a14:m>
                <a:endParaRPr lang="en-US" dirty="0"/>
              </a:p>
            </p:txBody>
          </p:sp>
        </mc:Choice>
        <mc:Fallback xmlns="">
          <p:sp>
            <p:nvSpPr>
              <p:cNvPr id="7" name="TextBox 6">
                <a:extLst>
                  <a:ext uri="{FF2B5EF4-FFF2-40B4-BE49-F238E27FC236}">
                    <a16:creationId xmlns:a16="http://schemas.microsoft.com/office/drawing/2014/main" id="{0D076FC5-5FCB-568C-FB9B-12DE762D1500}"/>
                  </a:ext>
                </a:extLst>
              </p:cNvPr>
              <p:cNvSpPr txBox="1">
                <a:spLocks noRot="1" noChangeAspect="1" noMove="1" noResize="1" noEditPoints="1" noAdjustHandles="1" noChangeArrowheads="1" noChangeShapeType="1" noTextEdit="1"/>
              </p:cNvSpPr>
              <p:nvPr/>
            </p:nvSpPr>
            <p:spPr>
              <a:xfrm>
                <a:off x="963559" y="2437426"/>
                <a:ext cx="5467843" cy="574196"/>
              </a:xfrm>
              <a:prstGeom prst="rect">
                <a:avLst/>
              </a:prstGeom>
              <a:blipFill>
                <a:blip r:embed="rId3"/>
                <a:stretch>
                  <a:fillRect/>
                </a:stretch>
              </a:blipFill>
            </p:spPr>
            <p:txBody>
              <a:bodyPr/>
              <a:lstStyle/>
              <a:p>
                <a:r>
                  <a:rPr lang="en-US">
                    <a:noFill/>
                  </a:rPr>
                  <a:t> </a:t>
                </a:r>
              </a:p>
            </p:txBody>
          </p:sp>
        </mc:Fallback>
      </mc:AlternateContent>
      <p:sp>
        <p:nvSpPr>
          <p:cNvPr id="8" name="Content Placeholder 2">
            <a:extLst>
              <a:ext uri="{FF2B5EF4-FFF2-40B4-BE49-F238E27FC236}">
                <a16:creationId xmlns:a16="http://schemas.microsoft.com/office/drawing/2014/main" id="{0B1FB937-B820-A216-4762-79E616D62FFB}"/>
              </a:ext>
            </a:extLst>
          </p:cNvPr>
          <p:cNvSpPr>
            <a:spLocks noGrp="1"/>
          </p:cNvSpPr>
          <p:nvPr>
            <p:ph idx="1"/>
          </p:nvPr>
        </p:nvSpPr>
        <p:spPr>
          <a:xfrm>
            <a:off x="838200" y="3293147"/>
            <a:ext cx="10515600" cy="2883816"/>
          </a:xfrm>
        </p:spPr>
        <p:txBody>
          <a:bodyPr>
            <a:normAutofit fontScale="85000" lnSpcReduction="20000"/>
          </a:bodyPr>
          <a:lstStyle/>
          <a:p>
            <a:pPr marL="457200" indent="-457200"/>
            <a:r>
              <a:rPr lang="en-US" sz="3200" dirty="0"/>
              <a:t>Estimate the exit value:</a:t>
            </a:r>
          </a:p>
          <a:p>
            <a:pPr marL="914400" lvl="1" indent="-457200">
              <a:buFont typeface="Wingdings" panose="05000000000000000000" pitchFamily="2" charset="2"/>
              <a:buChar char="q"/>
            </a:pPr>
            <a:r>
              <a:rPr lang="en-US" sz="2800" dirty="0"/>
              <a:t>Use industry trends – for example, if startups typically have exited at 2X annual revenue, then use this multiple along with your estimate of revenue at exit year.</a:t>
            </a:r>
          </a:p>
          <a:p>
            <a:pPr marL="914400" lvl="1" indent="-457200">
              <a:buFont typeface="Wingdings" panose="05000000000000000000" pitchFamily="2" charset="2"/>
              <a:buChar char="q"/>
            </a:pPr>
            <a:r>
              <a:rPr lang="en-US" sz="2800" dirty="0"/>
              <a:t>More complex method of using PE multiples – use PE multiples for your industry/space. You can get deep in the weeds in terms of estimating financial metrics such as return on sales, profit margins, taxes, debt load. Just make sure you have a way to reasonably estimate the target denominator in the exit year or you’ll suffer from garbage-in garbage-out.</a:t>
            </a:r>
          </a:p>
          <a:p>
            <a:pPr marL="0" lvl="1" indent="0">
              <a:buNone/>
            </a:pPr>
            <a:endParaRPr lang="en-US" sz="2800" dirty="0"/>
          </a:p>
        </p:txBody>
      </p:sp>
    </p:spTree>
    <p:extLst>
      <p:ext uri="{BB962C8B-B14F-4D97-AF65-F5344CB8AC3E}">
        <p14:creationId xmlns:p14="http://schemas.microsoft.com/office/powerpoint/2010/main" val="333404064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C2655-556D-2454-21C2-E02EA1135BD8}"/>
              </a:ext>
            </a:extLst>
          </p:cNvPr>
          <p:cNvSpPr>
            <a:spLocks noGrp="1"/>
          </p:cNvSpPr>
          <p:nvPr>
            <p:ph type="title"/>
          </p:nvPr>
        </p:nvSpPr>
        <p:spPr/>
        <p:txBody>
          <a:bodyPr>
            <a:normAutofit/>
          </a:bodyPr>
          <a:lstStyle/>
          <a:p>
            <a:r>
              <a:rPr lang="en-US" dirty="0"/>
              <a:t>Option Pools</a:t>
            </a:r>
          </a:p>
        </p:txBody>
      </p:sp>
      <p:sp>
        <p:nvSpPr>
          <p:cNvPr id="8" name="Content Placeholder 2">
            <a:extLst>
              <a:ext uri="{FF2B5EF4-FFF2-40B4-BE49-F238E27FC236}">
                <a16:creationId xmlns:a16="http://schemas.microsoft.com/office/drawing/2014/main" id="{0B1FB937-B820-A216-4762-79E616D62FFB}"/>
              </a:ext>
            </a:extLst>
          </p:cNvPr>
          <p:cNvSpPr>
            <a:spLocks noGrp="1"/>
          </p:cNvSpPr>
          <p:nvPr>
            <p:ph idx="1"/>
          </p:nvPr>
        </p:nvSpPr>
        <p:spPr>
          <a:xfrm>
            <a:off x="838200" y="1770434"/>
            <a:ext cx="10515600" cy="4406529"/>
          </a:xfrm>
        </p:spPr>
        <p:txBody>
          <a:bodyPr>
            <a:normAutofit fontScale="55000" lnSpcReduction="20000"/>
          </a:bodyPr>
          <a:lstStyle/>
          <a:p>
            <a:pPr marL="457200" indent="-457200"/>
            <a:r>
              <a:rPr lang="en-US" sz="3200" dirty="0"/>
              <a:t>It is common for institutional investors such as VCs to </a:t>
            </a:r>
            <a:r>
              <a:rPr lang="en-US" sz="3200" b="1" u="sng" dirty="0"/>
              <a:t>require</a:t>
            </a:r>
            <a:r>
              <a:rPr lang="en-US" sz="3200" dirty="0"/>
              <a:t> startups to establish SIPs (stock incentive plans) in the form of stock option grants (this is less of a concern for angel investors).</a:t>
            </a:r>
          </a:p>
          <a:p>
            <a:pPr marL="457200" indent="-457200"/>
            <a:r>
              <a:rPr lang="en-US" sz="3200" dirty="0"/>
              <a:t>This requirement impacts valuation negotiations between founders and investors.</a:t>
            </a:r>
          </a:p>
          <a:p>
            <a:pPr marL="457200" indent="-457200"/>
            <a:r>
              <a:rPr lang="en-US" sz="3200" dirty="0"/>
              <a:t>True Pre-Money Valuation – aka effective valuation or the option pool shuffle. The effect on your pre-money valuation when your create a stock option pool </a:t>
            </a:r>
            <a:r>
              <a:rPr lang="en-US" sz="3200" b="1" u="sng" dirty="0"/>
              <a:t>out of founders’ equity</a:t>
            </a:r>
            <a:r>
              <a:rPr lang="en-US" sz="3200" dirty="0"/>
              <a:t>, prior to any funding being injected by new investors. Note that the pool can also be created out of the post-money valuation.</a:t>
            </a:r>
          </a:p>
          <a:p>
            <a:pPr marL="457200" indent="-457200"/>
            <a:r>
              <a:rPr lang="en-US" sz="2800" dirty="0"/>
              <a:t>If the pool is carved out of pre-money, then the founders pay for the </a:t>
            </a:r>
            <a:r>
              <a:rPr lang="en-US" dirty="0"/>
              <a:t>entire option pool out of their own pocket (or equity). This effectively lowers your pre-money valuation by the designated percentage of the pool.</a:t>
            </a:r>
          </a:p>
          <a:p>
            <a:pPr marL="457200" indent="-457200"/>
            <a:r>
              <a:rPr lang="en-US" sz="2800" dirty="0"/>
              <a:t>Founders can ask investors to share in the impact of the option pool based on post-money valuation and ownership picture.</a:t>
            </a:r>
          </a:p>
          <a:p>
            <a:pPr marL="457200" indent="-457200"/>
            <a:r>
              <a:rPr lang="en-US" sz="2800" dirty="0"/>
              <a:t>409A Valuations – relevant as soon as a startup establishes a stock incentive plan and issues stock options to employees or other stakeholders. The US tax code (section 409A) requires </a:t>
            </a:r>
            <a:r>
              <a:rPr lang="en-US" dirty="0"/>
              <a:t>private companies to show that their common stock options are issued at fair market value.</a:t>
            </a:r>
          </a:p>
          <a:p>
            <a:pPr lvl="1">
              <a:buFont typeface="Wingdings" panose="05000000000000000000" pitchFamily="2" charset="2"/>
              <a:buChar char="v"/>
            </a:pPr>
            <a:r>
              <a:rPr lang="en-US" dirty="0"/>
              <a:t>Founders, employees, and other stakeholders are taxed on the value of stock options they own and to avoid potential tax penalties, the startup must get a formal valuation opinion at least one every 12 months. This valuation opinion is offered by CPAs that use DCF, comps, earnings multiples, financial performance, and assets review of the business that includes physical assets like equipment and buildings and intangible assets like patents and other IP.</a:t>
            </a:r>
          </a:p>
          <a:p>
            <a:pPr marL="0" lvl="1" indent="0">
              <a:buNone/>
            </a:pPr>
            <a:endParaRPr lang="en-US" sz="2800" dirty="0"/>
          </a:p>
        </p:txBody>
      </p:sp>
    </p:spTree>
    <p:extLst>
      <p:ext uri="{BB962C8B-B14F-4D97-AF65-F5344CB8AC3E}">
        <p14:creationId xmlns:p14="http://schemas.microsoft.com/office/powerpoint/2010/main" val="1940700645"/>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C2655-556D-2454-21C2-E02EA1135BD8}"/>
              </a:ext>
            </a:extLst>
          </p:cNvPr>
          <p:cNvSpPr>
            <a:spLocks noGrp="1"/>
          </p:cNvSpPr>
          <p:nvPr>
            <p:ph type="title"/>
          </p:nvPr>
        </p:nvSpPr>
        <p:spPr/>
        <p:txBody>
          <a:bodyPr>
            <a:normAutofit/>
          </a:bodyPr>
          <a:lstStyle/>
          <a:p>
            <a:r>
              <a:rPr lang="en-US" dirty="0"/>
              <a:t>Option Pools Math</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E05D36A0-A1E4-A415-6926-2C39F41D1673}"/>
                  </a:ext>
                </a:extLst>
              </p:cNvPr>
              <p:cNvSpPr txBox="1"/>
              <p:nvPr/>
            </p:nvSpPr>
            <p:spPr>
              <a:xfrm>
                <a:off x="983011" y="1580744"/>
                <a:ext cx="540532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nor/>
                        </m:rPr>
                        <a:rPr lang="en-US" b="0" i="0" smtClean="0">
                          <a:latin typeface="Cambria Math" panose="02040503050406030204" pitchFamily="18" charset="0"/>
                        </a:rPr>
                        <m:t>Negotiated</m:t>
                      </m:r>
                      <m:r>
                        <m:rPr>
                          <m:nor/>
                        </m:rPr>
                        <a:rPr lang="en-US" b="0" i="0" smtClean="0">
                          <a:latin typeface="Cambria Math" panose="02040503050406030204" pitchFamily="18" charset="0"/>
                        </a:rPr>
                        <m:t> </m:t>
                      </m:r>
                      <m:r>
                        <m:rPr>
                          <m:nor/>
                        </m:rPr>
                        <a:rPr lang="en-US" b="0" i="0" smtClean="0">
                          <a:latin typeface="Cambria Math" panose="02040503050406030204" pitchFamily="18" charset="0"/>
                        </a:rPr>
                        <m:t>PreMoney</m:t>
                      </m:r>
                      <m:r>
                        <m:rPr>
                          <m:nor/>
                        </m:rPr>
                        <a:rPr lang="en-US" b="0" i="0" smtClean="0">
                          <a:latin typeface="Cambria Math" panose="02040503050406030204" pitchFamily="18" charset="0"/>
                        </a:rPr>
                        <m:t> + </m:t>
                      </m:r>
                      <m:r>
                        <m:rPr>
                          <m:nor/>
                        </m:rPr>
                        <a:rPr lang="en-US" b="0" i="0" smtClean="0">
                          <a:latin typeface="Cambria Math" panose="02040503050406030204" pitchFamily="18" charset="0"/>
                        </a:rPr>
                        <m:t>Raise</m:t>
                      </m:r>
                      <m:r>
                        <m:rPr>
                          <m:nor/>
                        </m:rPr>
                        <a:rPr lang="en-US" b="0" i="0" smtClean="0">
                          <a:latin typeface="Cambria Math" panose="02040503050406030204" pitchFamily="18" charset="0"/>
                        </a:rPr>
                        <m:t> </m:t>
                      </m:r>
                      <m:r>
                        <m:rPr>
                          <m:nor/>
                        </m:rPr>
                        <a:rPr lang="en-US" b="0" i="0" smtClean="0">
                          <a:latin typeface="Cambria Math" panose="02040503050406030204" pitchFamily="18" charset="0"/>
                        </a:rPr>
                        <m:t>Amount</m:t>
                      </m:r>
                      <m:r>
                        <m:rPr>
                          <m:nor/>
                        </m:rPr>
                        <a:rPr lang="en-US" b="0" i="0" smtClean="0">
                          <a:latin typeface="Cambria Math" panose="02040503050406030204" pitchFamily="18" charset="0"/>
                        </a:rPr>
                        <m:t> = </m:t>
                      </m:r>
                      <m:r>
                        <m:rPr>
                          <m:nor/>
                        </m:rPr>
                        <a:rPr lang="en-US" b="0" i="0" smtClean="0">
                          <a:latin typeface="Cambria Math" panose="02040503050406030204" pitchFamily="18" charset="0"/>
                        </a:rPr>
                        <m:t>PostMoney</m:t>
                      </m:r>
                    </m:oMath>
                  </m:oMathPara>
                </a14:m>
                <a:endParaRPr lang="en-US" dirty="0"/>
              </a:p>
            </p:txBody>
          </p:sp>
        </mc:Choice>
        <mc:Fallback xmlns="">
          <p:sp>
            <p:nvSpPr>
              <p:cNvPr id="4" name="TextBox 3">
                <a:extLst>
                  <a:ext uri="{FF2B5EF4-FFF2-40B4-BE49-F238E27FC236}">
                    <a16:creationId xmlns:a16="http://schemas.microsoft.com/office/drawing/2014/main" id="{E05D36A0-A1E4-A415-6926-2C39F41D1673}"/>
                  </a:ext>
                </a:extLst>
              </p:cNvPr>
              <p:cNvSpPr txBox="1">
                <a:spLocks noRot="1" noChangeAspect="1" noMove="1" noResize="1" noEditPoints="1" noAdjustHandles="1" noChangeArrowheads="1" noChangeShapeType="1" noTextEdit="1"/>
              </p:cNvSpPr>
              <p:nvPr/>
            </p:nvSpPr>
            <p:spPr>
              <a:xfrm>
                <a:off x="983011" y="1580744"/>
                <a:ext cx="5405326" cy="276999"/>
              </a:xfrm>
              <a:prstGeom prst="rect">
                <a:avLst/>
              </a:prstGeom>
              <a:blipFill>
                <a:blip r:embed="rId2"/>
                <a:stretch>
                  <a:fillRect t="-2174" b="-3260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1EE9D10E-4E14-D9CE-4487-99290DEB6BF7}"/>
                  </a:ext>
                </a:extLst>
              </p:cNvPr>
              <p:cNvSpPr txBox="1"/>
              <p:nvPr/>
            </p:nvSpPr>
            <p:spPr>
              <a:xfrm>
                <a:off x="983011" y="2091122"/>
                <a:ext cx="6088205" cy="56797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nor/>
                        </m:rPr>
                        <a:rPr lang="en-US" b="0" i="0" smtClean="0">
                          <a:latin typeface="Cambria Math" panose="02040503050406030204" pitchFamily="18" charset="0"/>
                        </a:rPr>
                        <m:t>Investor</m:t>
                      </m:r>
                      <m:r>
                        <m:rPr>
                          <m:nor/>
                        </m:rPr>
                        <a:rPr lang="en-US" b="0" i="0" smtClean="0">
                          <a:latin typeface="Cambria Math" panose="02040503050406030204" pitchFamily="18" charset="0"/>
                        </a:rPr>
                        <m:t> </m:t>
                      </m:r>
                      <m:r>
                        <m:rPr>
                          <m:nor/>
                        </m:rPr>
                        <a:rPr lang="en-US" b="0" i="0" smtClean="0">
                          <a:latin typeface="Cambria Math" panose="02040503050406030204" pitchFamily="18" charset="0"/>
                        </a:rPr>
                        <m:t>Ownership</m:t>
                      </m:r>
                      <m:r>
                        <m:rPr>
                          <m:nor/>
                        </m:rPr>
                        <a:rPr lang="en-US" b="0" i="0" smtClean="0">
                          <a:latin typeface="Cambria Math" panose="02040503050406030204" pitchFamily="18" charset="0"/>
                        </a:rPr>
                        <m:t> % = </m:t>
                      </m:r>
                      <m:r>
                        <m:rPr>
                          <m:nor/>
                        </m:rPr>
                        <a:rPr lang="en-US" b="0" i="0" smtClean="0">
                          <a:latin typeface="Cambria Math" panose="02040503050406030204" pitchFamily="18" charset="0"/>
                        </a:rPr>
                        <m:t>Founders</m:t>
                      </m:r>
                      <m:r>
                        <m:rPr>
                          <m:nor/>
                        </m:rPr>
                        <a:rPr lang="en-US" b="0" i="0" smtClean="0">
                          <a:latin typeface="Cambria Math" panose="02040503050406030204" pitchFamily="18" charset="0"/>
                        </a:rPr>
                        <m:t>′ </m:t>
                      </m:r>
                      <m:r>
                        <m:rPr>
                          <m:nor/>
                        </m:rPr>
                        <a:rPr lang="en-US" b="0" i="0" smtClean="0">
                          <a:latin typeface="Cambria Math" panose="02040503050406030204" pitchFamily="18" charset="0"/>
                        </a:rPr>
                        <m:t>Dilution</m:t>
                      </m:r>
                      <m:r>
                        <m:rPr>
                          <m:nor/>
                        </m:rPr>
                        <a:rPr lang="en-US" b="0" i="0" smtClean="0">
                          <a:latin typeface="Cambria Math" panose="02040503050406030204" pitchFamily="18" charset="0"/>
                        </a:rPr>
                        <m:t> = </m:t>
                      </m:r>
                      <m:f>
                        <m:fPr>
                          <m:ctrlPr>
                            <a:rPr lang="en-US" b="0" i="1" smtClean="0">
                              <a:latin typeface="Cambria Math" panose="02040503050406030204" pitchFamily="18" charset="0"/>
                            </a:rPr>
                          </m:ctrlPr>
                        </m:fPr>
                        <m:num>
                          <m:r>
                            <m:rPr>
                              <m:nor/>
                            </m:rPr>
                            <a:rPr lang="en-US">
                              <a:latin typeface="Cambria Math" panose="02040503050406030204" pitchFamily="18" charset="0"/>
                            </a:rPr>
                            <m:t>Raise</m:t>
                          </m:r>
                          <m:r>
                            <m:rPr>
                              <m:nor/>
                            </m:rPr>
                            <a:rPr lang="en-US">
                              <a:latin typeface="Cambria Math" panose="02040503050406030204" pitchFamily="18" charset="0"/>
                            </a:rPr>
                            <m:t> </m:t>
                          </m:r>
                          <m:r>
                            <m:rPr>
                              <m:nor/>
                            </m:rPr>
                            <a:rPr lang="en-US">
                              <a:latin typeface="Cambria Math" panose="02040503050406030204" pitchFamily="18" charset="0"/>
                            </a:rPr>
                            <m:t>Amount</m:t>
                          </m:r>
                        </m:num>
                        <m:den>
                          <m:r>
                            <m:rPr>
                              <m:nor/>
                            </m:rPr>
                            <a:rPr lang="en-US">
                              <a:latin typeface="Cambria Math" panose="02040503050406030204" pitchFamily="18" charset="0"/>
                            </a:rPr>
                            <m:t>PostMoney</m:t>
                          </m:r>
                        </m:den>
                      </m:f>
                    </m:oMath>
                  </m:oMathPara>
                </a14:m>
                <a:endParaRPr lang="en-US" dirty="0"/>
              </a:p>
            </p:txBody>
          </p:sp>
        </mc:Choice>
        <mc:Fallback xmlns="">
          <p:sp>
            <p:nvSpPr>
              <p:cNvPr id="5" name="TextBox 4">
                <a:extLst>
                  <a:ext uri="{FF2B5EF4-FFF2-40B4-BE49-F238E27FC236}">
                    <a16:creationId xmlns:a16="http://schemas.microsoft.com/office/drawing/2014/main" id="{1EE9D10E-4E14-D9CE-4487-99290DEB6BF7}"/>
                  </a:ext>
                </a:extLst>
              </p:cNvPr>
              <p:cNvSpPr txBox="1">
                <a:spLocks noRot="1" noChangeAspect="1" noMove="1" noResize="1" noEditPoints="1" noAdjustHandles="1" noChangeArrowheads="1" noChangeShapeType="1" noTextEdit="1"/>
              </p:cNvSpPr>
              <p:nvPr/>
            </p:nvSpPr>
            <p:spPr>
              <a:xfrm>
                <a:off x="983011" y="2091122"/>
                <a:ext cx="6088205" cy="567976"/>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00FC4124-3CAF-A155-2318-974D562FF080}"/>
                  </a:ext>
                </a:extLst>
              </p:cNvPr>
              <p:cNvSpPr txBox="1"/>
              <p:nvPr/>
            </p:nvSpPr>
            <p:spPr>
              <a:xfrm>
                <a:off x="983011" y="2934862"/>
                <a:ext cx="758861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nor/>
                        </m:rPr>
                        <a:rPr lang="en-US" smtClean="0">
                          <a:latin typeface="Cambria Math" panose="02040503050406030204" pitchFamily="18" charset="0"/>
                        </a:rPr>
                        <m:t>R</m:t>
                      </m:r>
                      <m:r>
                        <m:rPr>
                          <m:nor/>
                        </m:rPr>
                        <a:rPr lang="en-US" b="0" i="0" smtClean="0">
                          <a:latin typeface="Cambria Math" panose="02040503050406030204" pitchFamily="18" charset="0"/>
                        </a:rPr>
                        <m:t>equired</m:t>
                      </m:r>
                      <m:r>
                        <m:rPr>
                          <m:nor/>
                        </m:rPr>
                        <a:rPr lang="en-US" b="0" i="0" smtClean="0">
                          <a:latin typeface="Cambria Math" panose="02040503050406030204" pitchFamily="18" charset="0"/>
                        </a:rPr>
                        <m:t> </m:t>
                      </m:r>
                      <m:r>
                        <m:rPr>
                          <m:nor/>
                        </m:rPr>
                        <a:rPr lang="en-US" b="0" i="0" smtClean="0">
                          <a:latin typeface="Cambria Math" panose="02040503050406030204" pitchFamily="18" charset="0"/>
                        </a:rPr>
                        <m:t>Option</m:t>
                      </m:r>
                      <m:r>
                        <m:rPr>
                          <m:nor/>
                        </m:rPr>
                        <a:rPr lang="en-US" b="0" i="0" smtClean="0">
                          <a:latin typeface="Cambria Math" panose="02040503050406030204" pitchFamily="18" charset="0"/>
                        </a:rPr>
                        <m:t> </m:t>
                      </m:r>
                      <m:r>
                        <m:rPr>
                          <m:nor/>
                        </m:rPr>
                        <a:rPr lang="en-US" b="0" i="0" smtClean="0">
                          <a:latin typeface="Cambria Math" panose="02040503050406030204" pitchFamily="18" charset="0"/>
                        </a:rPr>
                        <m:t>Pool</m:t>
                      </m:r>
                      <m:r>
                        <m:rPr>
                          <m:nor/>
                        </m:rPr>
                        <a:rPr lang="en-US" b="0" i="0" smtClean="0">
                          <a:latin typeface="Cambria Math" panose="02040503050406030204" pitchFamily="18" charset="0"/>
                        </a:rPr>
                        <m:t> % </m:t>
                      </m:r>
                      <m:r>
                        <a:rPr lang="en-US" b="0" i="1" smtClean="0">
                          <a:latin typeface="Cambria Math" panose="02040503050406030204" pitchFamily="18" charset="0"/>
                          <a:ea typeface="Cambria Math" panose="02040503050406030204" pitchFamily="18" charset="0"/>
                        </a:rPr>
                        <m:t>×</m:t>
                      </m:r>
                      <m:r>
                        <m:rPr>
                          <m:nor/>
                        </m:rPr>
                        <a:rPr lang="en-US" b="0" i="0" smtClean="0">
                          <a:latin typeface="Cambria Math" panose="02040503050406030204" pitchFamily="18" charset="0"/>
                        </a:rPr>
                        <m:t>Negotiated</m:t>
                      </m:r>
                      <m:r>
                        <m:rPr>
                          <m:nor/>
                        </m:rPr>
                        <a:rPr lang="en-US" b="0" i="0" smtClean="0">
                          <a:latin typeface="Cambria Math" panose="02040503050406030204" pitchFamily="18" charset="0"/>
                        </a:rPr>
                        <m:t> </m:t>
                      </m:r>
                      <m:r>
                        <m:rPr>
                          <m:nor/>
                        </m:rPr>
                        <a:rPr lang="en-US" b="0" i="0" smtClean="0">
                          <a:latin typeface="Cambria Math" panose="02040503050406030204" pitchFamily="18" charset="0"/>
                        </a:rPr>
                        <m:t>PreMoney</m:t>
                      </m:r>
                      <m:r>
                        <m:rPr>
                          <m:nor/>
                        </m:rPr>
                        <a:rPr lang="en-US" b="0" i="0" smtClean="0">
                          <a:latin typeface="Cambria Math" panose="02040503050406030204" pitchFamily="18" charset="0"/>
                        </a:rPr>
                        <m:t> = </m:t>
                      </m:r>
                      <m:r>
                        <m:rPr>
                          <m:nor/>
                        </m:rPr>
                        <a:rPr lang="en-US" b="0" i="0" smtClean="0">
                          <a:latin typeface="Cambria Math" panose="02040503050406030204" pitchFamily="18" charset="0"/>
                        </a:rPr>
                        <m:t>Option</m:t>
                      </m:r>
                      <m:r>
                        <m:rPr>
                          <m:nor/>
                        </m:rPr>
                        <a:rPr lang="en-US" b="0" i="0" smtClean="0">
                          <a:latin typeface="Cambria Math" panose="02040503050406030204" pitchFamily="18" charset="0"/>
                        </a:rPr>
                        <m:t> </m:t>
                      </m:r>
                      <m:r>
                        <m:rPr>
                          <m:nor/>
                        </m:rPr>
                        <a:rPr lang="en-US" b="0" i="0" smtClean="0">
                          <a:latin typeface="Cambria Math" panose="02040503050406030204" pitchFamily="18" charset="0"/>
                        </a:rPr>
                        <m:t>Pool</m:t>
                      </m:r>
                      <m:r>
                        <m:rPr>
                          <m:nor/>
                        </m:rPr>
                        <a:rPr lang="en-US" b="0" i="0" smtClean="0">
                          <a:latin typeface="Cambria Math" panose="02040503050406030204" pitchFamily="18" charset="0"/>
                        </a:rPr>
                        <m:t> </m:t>
                      </m:r>
                      <m:r>
                        <m:rPr>
                          <m:nor/>
                        </m:rPr>
                        <a:rPr lang="en-US" b="0" i="0" smtClean="0">
                          <a:latin typeface="Cambria Math" panose="02040503050406030204" pitchFamily="18" charset="0"/>
                        </a:rPr>
                        <m:t>Dollar</m:t>
                      </m:r>
                      <m:r>
                        <m:rPr>
                          <m:nor/>
                        </m:rPr>
                        <a:rPr lang="en-US" b="0" i="0" smtClean="0">
                          <a:latin typeface="Cambria Math" panose="02040503050406030204" pitchFamily="18" charset="0"/>
                        </a:rPr>
                        <m:t> </m:t>
                      </m:r>
                      <m:r>
                        <m:rPr>
                          <m:nor/>
                        </m:rPr>
                        <a:rPr lang="en-US" b="0" i="0" smtClean="0">
                          <a:latin typeface="Cambria Math" panose="02040503050406030204" pitchFamily="18" charset="0"/>
                        </a:rPr>
                        <m:t>Value</m:t>
                      </m:r>
                    </m:oMath>
                  </m:oMathPara>
                </a14:m>
                <a:endParaRPr lang="en-US" dirty="0"/>
              </a:p>
            </p:txBody>
          </p:sp>
        </mc:Choice>
        <mc:Fallback xmlns="">
          <p:sp>
            <p:nvSpPr>
              <p:cNvPr id="7" name="TextBox 6">
                <a:extLst>
                  <a:ext uri="{FF2B5EF4-FFF2-40B4-BE49-F238E27FC236}">
                    <a16:creationId xmlns:a16="http://schemas.microsoft.com/office/drawing/2014/main" id="{00FC4124-3CAF-A155-2318-974D562FF080}"/>
                  </a:ext>
                </a:extLst>
              </p:cNvPr>
              <p:cNvSpPr txBox="1">
                <a:spLocks noRot="1" noChangeAspect="1" noMove="1" noResize="1" noEditPoints="1" noAdjustHandles="1" noChangeArrowheads="1" noChangeShapeType="1" noTextEdit="1"/>
              </p:cNvSpPr>
              <p:nvPr/>
            </p:nvSpPr>
            <p:spPr>
              <a:xfrm>
                <a:off x="983011" y="2934862"/>
                <a:ext cx="7588616" cy="276999"/>
              </a:xfrm>
              <a:prstGeom prst="rect">
                <a:avLst/>
              </a:prstGeom>
              <a:blipFill>
                <a:blip r:embed="rId4"/>
                <a:stretch>
                  <a:fillRect l="-241" t="-2174" r="-402" b="-3260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D9626E90-8EF1-714B-328B-A01F43512DE6}"/>
                  </a:ext>
                </a:extLst>
              </p:cNvPr>
              <p:cNvSpPr txBox="1"/>
              <p:nvPr/>
            </p:nvSpPr>
            <p:spPr>
              <a:xfrm>
                <a:off x="983011" y="3597717"/>
                <a:ext cx="665246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nor/>
                        </m:rPr>
                        <a:rPr lang="en-US" b="0" i="0" smtClean="0">
                          <a:latin typeface="Cambria Math" panose="02040503050406030204" pitchFamily="18" charset="0"/>
                        </a:rPr>
                        <m:t> </m:t>
                      </m:r>
                      <m:r>
                        <m:rPr>
                          <m:nor/>
                        </m:rPr>
                        <a:rPr lang="en-US" b="0" i="0" smtClean="0">
                          <a:latin typeface="Cambria Math" panose="02040503050406030204" pitchFamily="18" charset="0"/>
                        </a:rPr>
                        <m:t>Negotiated</m:t>
                      </m:r>
                      <m:r>
                        <m:rPr>
                          <m:nor/>
                        </m:rPr>
                        <a:rPr lang="en-US" b="0" i="0" smtClean="0">
                          <a:latin typeface="Cambria Math" panose="02040503050406030204" pitchFamily="18" charset="0"/>
                        </a:rPr>
                        <m:t> </m:t>
                      </m:r>
                      <m:r>
                        <m:rPr>
                          <m:nor/>
                        </m:rPr>
                        <a:rPr lang="en-US" b="0" i="0" smtClean="0">
                          <a:latin typeface="Cambria Math" panose="02040503050406030204" pitchFamily="18" charset="0"/>
                        </a:rPr>
                        <m:t>PreMoney</m:t>
                      </m:r>
                      <m:r>
                        <m:rPr>
                          <m:nor/>
                        </m:rPr>
                        <a:rPr lang="en-US" b="0" i="0" smtClean="0">
                          <a:latin typeface="Cambria Math" panose="02040503050406030204" pitchFamily="18" charset="0"/>
                        </a:rPr>
                        <m:t> − </m:t>
                      </m:r>
                      <m:r>
                        <m:rPr>
                          <m:nor/>
                        </m:rPr>
                        <a:rPr lang="en-US" b="0" i="0" smtClean="0">
                          <a:latin typeface="Cambria Math" panose="02040503050406030204" pitchFamily="18" charset="0"/>
                        </a:rPr>
                        <m:t>Option</m:t>
                      </m:r>
                      <m:r>
                        <m:rPr>
                          <m:nor/>
                        </m:rPr>
                        <a:rPr lang="en-US" b="0" i="0" smtClean="0">
                          <a:latin typeface="Cambria Math" panose="02040503050406030204" pitchFamily="18" charset="0"/>
                        </a:rPr>
                        <m:t> </m:t>
                      </m:r>
                      <m:r>
                        <m:rPr>
                          <m:nor/>
                        </m:rPr>
                        <a:rPr lang="en-US" b="0" i="0" smtClean="0">
                          <a:latin typeface="Cambria Math" panose="02040503050406030204" pitchFamily="18" charset="0"/>
                        </a:rPr>
                        <m:t>Pool</m:t>
                      </m:r>
                      <m:r>
                        <m:rPr>
                          <m:nor/>
                        </m:rPr>
                        <a:rPr lang="en-US" b="0" i="0" smtClean="0">
                          <a:latin typeface="Cambria Math" panose="02040503050406030204" pitchFamily="18" charset="0"/>
                        </a:rPr>
                        <m:t> </m:t>
                      </m:r>
                      <m:r>
                        <m:rPr>
                          <m:nor/>
                        </m:rPr>
                        <a:rPr lang="en-US" b="0" i="0" smtClean="0">
                          <a:latin typeface="Cambria Math" panose="02040503050406030204" pitchFamily="18" charset="0"/>
                        </a:rPr>
                        <m:t>Dollar</m:t>
                      </m:r>
                      <m:r>
                        <m:rPr>
                          <m:nor/>
                        </m:rPr>
                        <a:rPr lang="en-US" b="0" i="0" smtClean="0">
                          <a:latin typeface="Cambria Math" panose="02040503050406030204" pitchFamily="18" charset="0"/>
                        </a:rPr>
                        <m:t> </m:t>
                      </m:r>
                      <m:r>
                        <m:rPr>
                          <m:nor/>
                        </m:rPr>
                        <a:rPr lang="en-US" b="0" i="0" smtClean="0">
                          <a:latin typeface="Cambria Math" panose="02040503050406030204" pitchFamily="18" charset="0"/>
                        </a:rPr>
                        <m:t>Value</m:t>
                      </m:r>
                      <m:r>
                        <m:rPr>
                          <m:nor/>
                        </m:rPr>
                        <a:rPr lang="en-US" b="0" i="0" smtClean="0">
                          <a:latin typeface="Cambria Math" panose="02040503050406030204" pitchFamily="18" charset="0"/>
                        </a:rPr>
                        <m:t> = </m:t>
                      </m:r>
                      <m:r>
                        <m:rPr>
                          <m:nor/>
                        </m:rPr>
                        <a:rPr lang="en-US" b="0" i="0" smtClean="0">
                          <a:latin typeface="Cambria Math" panose="02040503050406030204" pitchFamily="18" charset="0"/>
                        </a:rPr>
                        <m:t>True</m:t>
                      </m:r>
                      <m:r>
                        <m:rPr>
                          <m:nor/>
                        </m:rPr>
                        <a:rPr lang="en-US" b="0" i="0" smtClean="0">
                          <a:latin typeface="Cambria Math" panose="02040503050406030204" pitchFamily="18" charset="0"/>
                        </a:rPr>
                        <m:t> </m:t>
                      </m:r>
                      <m:r>
                        <m:rPr>
                          <m:nor/>
                        </m:rPr>
                        <a:rPr lang="en-US" b="0" i="0" smtClean="0">
                          <a:latin typeface="Cambria Math" panose="02040503050406030204" pitchFamily="18" charset="0"/>
                        </a:rPr>
                        <m:t>PreMoney</m:t>
                      </m:r>
                    </m:oMath>
                  </m:oMathPara>
                </a14:m>
                <a:endParaRPr lang="en-US" dirty="0"/>
              </a:p>
            </p:txBody>
          </p:sp>
        </mc:Choice>
        <mc:Fallback xmlns="">
          <p:sp>
            <p:nvSpPr>
              <p:cNvPr id="9" name="TextBox 8">
                <a:extLst>
                  <a:ext uri="{FF2B5EF4-FFF2-40B4-BE49-F238E27FC236}">
                    <a16:creationId xmlns:a16="http://schemas.microsoft.com/office/drawing/2014/main" id="{D9626E90-8EF1-714B-328B-A01F43512DE6}"/>
                  </a:ext>
                </a:extLst>
              </p:cNvPr>
              <p:cNvSpPr txBox="1">
                <a:spLocks noRot="1" noChangeAspect="1" noMove="1" noResize="1" noEditPoints="1" noAdjustHandles="1" noChangeArrowheads="1" noChangeShapeType="1" noTextEdit="1"/>
              </p:cNvSpPr>
              <p:nvPr/>
            </p:nvSpPr>
            <p:spPr>
              <a:xfrm>
                <a:off x="983011" y="3597717"/>
                <a:ext cx="6652462" cy="276999"/>
              </a:xfrm>
              <a:prstGeom prst="rect">
                <a:avLst/>
              </a:prstGeom>
              <a:blipFill>
                <a:blip r:embed="rId5"/>
                <a:stretch>
                  <a:fillRect t="-2174" r="-824" b="-3260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21BF1ACE-EF72-A03D-2A14-03A0A80C5624}"/>
                  </a:ext>
                </a:extLst>
              </p:cNvPr>
              <p:cNvSpPr txBox="1"/>
              <p:nvPr/>
            </p:nvSpPr>
            <p:spPr>
              <a:xfrm>
                <a:off x="983011" y="4179036"/>
                <a:ext cx="513281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nor/>
                        </m:rPr>
                        <a:rPr lang="en-US" b="0" i="0" smtClean="0">
                          <a:latin typeface="Cambria Math" panose="02040503050406030204" pitchFamily="18" charset="0"/>
                        </a:rPr>
                        <m:t>True</m:t>
                      </m:r>
                      <m:r>
                        <m:rPr>
                          <m:nor/>
                        </m:rPr>
                        <a:rPr lang="en-US" b="0" i="0" smtClean="0">
                          <a:latin typeface="Cambria Math" panose="02040503050406030204" pitchFamily="18" charset="0"/>
                        </a:rPr>
                        <m:t> </m:t>
                      </m:r>
                      <m:r>
                        <m:rPr>
                          <m:nor/>
                        </m:rPr>
                        <a:rPr lang="en-US" b="0" i="0" smtClean="0">
                          <a:latin typeface="Cambria Math" panose="02040503050406030204" pitchFamily="18" charset="0"/>
                        </a:rPr>
                        <m:t>PreMoney</m:t>
                      </m:r>
                      <m:r>
                        <m:rPr>
                          <m:nor/>
                        </m:rPr>
                        <a:rPr lang="en-US" b="0" i="0" smtClean="0">
                          <a:latin typeface="Cambria Math" panose="02040503050406030204" pitchFamily="18" charset="0"/>
                        </a:rPr>
                        <m:t> + </m:t>
                      </m:r>
                      <m:r>
                        <m:rPr>
                          <m:nor/>
                        </m:rPr>
                        <a:rPr lang="en-US" b="0" i="0" smtClean="0">
                          <a:latin typeface="Cambria Math" panose="02040503050406030204" pitchFamily="18" charset="0"/>
                        </a:rPr>
                        <m:t>Raise</m:t>
                      </m:r>
                      <m:r>
                        <m:rPr>
                          <m:nor/>
                        </m:rPr>
                        <a:rPr lang="en-US" b="0" i="0" smtClean="0">
                          <a:latin typeface="Cambria Math" panose="02040503050406030204" pitchFamily="18" charset="0"/>
                        </a:rPr>
                        <m:t> </m:t>
                      </m:r>
                      <m:r>
                        <m:rPr>
                          <m:nor/>
                        </m:rPr>
                        <a:rPr lang="en-US" b="0" i="0" smtClean="0">
                          <a:latin typeface="Cambria Math" panose="02040503050406030204" pitchFamily="18" charset="0"/>
                        </a:rPr>
                        <m:t>Amount</m:t>
                      </m:r>
                      <m:r>
                        <m:rPr>
                          <m:nor/>
                        </m:rPr>
                        <a:rPr lang="en-US" b="0" i="0" smtClean="0">
                          <a:latin typeface="Cambria Math" panose="02040503050406030204" pitchFamily="18" charset="0"/>
                        </a:rPr>
                        <m:t> = </m:t>
                      </m:r>
                      <m:r>
                        <m:rPr>
                          <m:nor/>
                        </m:rPr>
                        <a:rPr lang="en-US" b="0" i="0" smtClean="0">
                          <a:latin typeface="Cambria Math" panose="02040503050406030204" pitchFamily="18" charset="0"/>
                        </a:rPr>
                        <m:t>True</m:t>
                      </m:r>
                      <m:r>
                        <m:rPr>
                          <m:nor/>
                        </m:rPr>
                        <a:rPr lang="en-US" b="0" i="0" smtClean="0">
                          <a:latin typeface="Cambria Math" panose="02040503050406030204" pitchFamily="18" charset="0"/>
                        </a:rPr>
                        <m:t> </m:t>
                      </m:r>
                      <m:r>
                        <m:rPr>
                          <m:nor/>
                        </m:rPr>
                        <a:rPr lang="en-US" b="0" i="0" smtClean="0">
                          <a:latin typeface="Cambria Math" panose="02040503050406030204" pitchFamily="18" charset="0"/>
                        </a:rPr>
                        <m:t>PostMoney</m:t>
                      </m:r>
                    </m:oMath>
                  </m:oMathPara>
                </a14:m>
                <a:endParaRPr lang="en-US" dirty="0"/>
              </a:p>
            </p:txBody>
          </p:sp>
        </mc:Choice>
        <mc:Fallback xmlns="">
          <p:sp>
            <p:nvSpPr>
              <p:cNvPr id="11" name="TextBox 10">
                <a:extLst>
                  <a:ext uri="{FF2B5EF4-FFF2-40B4-BE49-F238E27FC236}">
                    <a16:creationId xmlns:a16="http://schemas.microsoft.com/office/drawing/2014/main" id="{21BF1ACE-EF72-A03D-2A14-03A0A80C5624}"/>
                  </a:ext>
                </a:extLst>
              </p:cNvPr>
              <p:cNvSpPr txBox="1">
                <a:spLocks noRot="1" noChangeAspect="1" noMove="1" noResize="1" noEditPoints="1" noAdjustHandles="1" noChangeArrowheads="1" noChangeShapeType="1" noTextEdit="1"/>
              </p:cNvSpPr>
              <p:nvPr/>
            </p:nvSpPr>
            <p:spPr>
              <a:xfrm>
                <a:off x="983011" y="4179036"/>
                <a:ext cx="5132815" cy="276999"/>
              </a:xfrm>
              <a:prstGeom prst="rect">
                <a:avLst/>
              </a:prstGeom>
              <a:blipFill>
                <a:blip r:embed="rId6"/>
                <a:stretch>
                  <a:fillRect l="-594" r="-1306" b="-3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9CD45138-7BBC-0371-F966-A50BA4ACB0E4}"/>
                  </a:ext>
                </a:extLst>
              </p:cNvPr>
              <p:cNvSpPr txBox="1"/>
              <p:nvPr/>
            </p:nvSpPr>
            <p:spPr>
              <a:xfrm>
                <a:off x="983011" y="4760355"/>
                <a:ext cx="6283771" cy="56797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nor/>
                        </m:rPr>
                        <a:rPr lang="en-US" b="0" i="0" smtClean="0">
                          <a:latin typeface="Cambria Math" panose="02040503050406030204" pitchFamily="18" charset="0"/>
                        </a:rPr>
                        <m:t>Investor</m:t>
                      </m:r>
                      <m:r>
                        <m:rPr>
                          <m:nor/>
                        </m:rPr>
                        <a:rPr lang="en-US" b="0" i="0" smtClean="0">
                          <a:latin typeface="Cambria Math" panose="02040503050406030204" pitchFamily="18" charset="0"/>
                        </a:rPr>
                        <m:t> </m:t>
                      </m:r>
                      <m:r>
                        <m:rPr>
                          <m:nor/>
                        </m:rPr>
                        <a:rPr lang="en-US" b="0" i="0" smtClean="0">
                          <a:latin typeface="Cambria Math" panose="02040503050406030204" pitchFamily="18" charset="0"/>
                        </a:rPr>
                        <m:t>Ownership</m:t>
                      </m:r>
                      <m:r>
                        <m:rPr>
                          <m:nor/>
                        </m:rPr>
                        <a:rPr lang="en-US" b="0" i="0" smtClean="0">
                          <a:latin typeface="Cambria Math" panose="02040503050406030204" pitchFamily="18" charset="0"/>
                        </a:rPr>
                        <m:t> % = </m:t>
                      </m:r>
                      <m:r>
                        <m:rPr>
                          <m:nor/>
                        </m:rPr>
                        <a:rPr lang="en-US" b="0" i="0" smtClean="0">
                          <a:latin typeface="Cambria Math" panose="02040503050406030204" pitchFamily="18" charset="0"/>
                        </a:rPr>
                        <m:t>Founders</m:t>
                      </m:r>
                      <m:r>
                        <m:rPr>
                          <m:nor/>
                        </m:rPr>
                        <a:rPr lang="en-US" b="0" i="0" smtClean="0">
                          <a:latin typeface="Cambria Math" panose="02040503050406030204" pitchFamily="18" charset="0"/>
                        </a:rPr>
                        <m:t>′ </m:t>
                      </m:r>
                      <m:r>
                        <m:rPr>
                          <m:nor/>
                        </m:rPr>
                        <a:rPr lang="en-US" b="0" i="0" smtClean="0">
                          <a:latin typeface="Cambria Math" panose="02040503050406030204" pitchFamily="18" charset="0"/>
                        </a:rPr>
                        <m:t>Dilution</m:t>
                      </m:r>
                      <m:r>
                        <m:rPr>
                          <m:nor/>
                        </m:rPr>
                        <a:rPr lang="en-US" b="0" i="0" smtClean="0">
                          <a:latin typeface="Cambria Math" panose="02040503050406030204" pitchFamily="18" charset="0"/>
                        </a:rPr>
                        <m:t> = </m:t>
                      </m:r>
                      <m:f>
                        <m:fPr>
                          <m:ctrlPr>
                            <a:rPr lang="en-US" b="0" i="1" smtClean="0">
                              <a:latin typeface="Cambria Math" panose="02040503050406030204" pitchFamily="18" charset="0"/>
                            </a:rPr>
                          </m:ctrlPr>
                        </m:fPr>
                        <m:num>
                          <m:r>
                            <m:rPr>
                              <m:nor/>
                            </m:rPr>
                            <a:rPr lang="en-US">
                              <a:latin typeface="Cambria Math" panose="02040503050406030204" pitchFamily="18" charset="0"/>
                            </a:rPr>
                            <m:t>Raise</m:t>
                          </m:r>
                          <m:r>
                            <m:rPr>
                              <m:nor/>
                            </m:rPr>
                            <a:rPr lang="en-US">
                              <a:latin typeface="Cambria Math" panose="02040503050406030204" pitchFamily="18" charset="0"/>
                            </a:rPr>
                            <m:t> </m:t>
                          </m:r>
                          <m:r>
                            <m:rPr>
                              <m:nor/>
                            </m:rPr>
                            <a:rPr lang="en-US">
                              <a:latin typeface="Cambria Math" panose="02040503050406030204" pitchFamily="18" charset="0"/>
                            </a:rPr>
                            <m:t>Amount</m:t>
                          </m:r>
                        </m:num>
                        <m:den>
                          <m:r>
                            <m:rPr>
                              <m:nor/>
                            </m:rPr>
                            <a:rPr lang="en-US" b="0" i="0" smtClean="0">
                              <a:latin typeface="Cambria Math" panose="02040503050406030204" pitchFamily="18" charset="0"/>
                            </a:rPr>
                            <m:t>True</m:t>
                          </m:r>
                          <m:r>
                            <m:rPr>
                              <m:nor/>
                            </m:rPr>
                            <a:rPr lang="en-US" b="0" i="0" smtClean="0">
                              <a:latin typeface="Cambria Math" panose="02040503050406030204" pitchFamily="18" charset="0"/>
                            </a:rPr>
                            <m:t> </m:t>
                          </m:r>
                          <m:r>
                            <m:rPr>
                              <m:nor/>
                            </m:rPr>
                            <a:rPr lang="en-US">
                              <a:latin typeface="Cambria Math" panose="02040503050406030204" pitchFamily="18" charset="0"/>
                            </a:rPr>
                            <m:t>PostMoney</m:t>
                          </m:r>
                        </m:den>
                      </m:f>
                    </m:oMath>
                  </m:oMathPara>
                </a14:m>
                <a:endParaRPr lang="en-US" dirty="0"/>
              </a:p>
            </p:txBody>
          </p:sp>
        </mc:Choice>
        <mc:Fallback xmlns="">
          <p:sp>
            <p:nvSpPr>
              <p:cNvPr id="12" name="TextBox 11">
                <a:extLst>
                  <a:ext uri="{FF2B5EF4-FFF2-40B4-BE49-F238E27FC236}">
                    <a16:creationId xmlns:a16="http://schemas.microsoft.com/office/drawing/2014/main" id="{9CD45138-7BBC-0371-F966-A50BA4ACB0E4}"/>
                  </a:ext>
                </a:extLst>
              </p:cNvPr>
              <p:cNvSpPr txBox="1">
                <a:spLocks noRot="1" noChangeAspect="1" noMove="1" noResize="1" noEditPoints="1" noAdjustHandles="1" noChangeArrowheads="1" noChangeShapeType="1" noTextEdit="1"/>
              </p:cNvSpPr>
              <p:nvPr/>
            </p:nvSpPr>
            <p:spPr>
              <a:xfrm>
                <a:off x="983011" y="4760355"/>
                <a:ext cx="6283771" cy="567976"/>
              </a:xfrm>
              <a:prstGeom prst="rect">
                <a:avLst/>
              </a:prstGeom>
              <a:blipFill>
                <a:blip r:embed="rId7"/>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15351201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C2655-556D-2454-21C2-E02EA1135BD8}"/>
              </a:ext>
            </a:extLst>
          </p:cNvPr>
          <p:cNvSpPr>
            <a:spLocks noGrp="1"/>
          </p:cNvSpPr>
          <p:nvPr>
            <p:ph type="title"/>
          </p:nvPr>
        </p:nvSpPr>
        <p:spPr/>
        <p:txBody>
          <a:bodyPr>
            <a:normAutofit/>
          </a:bodyPr>
          <a:lstStyle/>
          <a:p>
            <a:r>
              <a:rPr lang="en-US" dirty="0"/>
              <a:t>When Investors Challenge Your Valuation</a:t>
            </a:r>
          </a:p>
        </p:txBody>
      </p:sp>
      <p:sp>
        <p:nvSpPr>
          <p:cNvPr id="8" name="Content Placeholder 2">
            <a:extLst>
              <a:ext uri="{FF2B5EF4-FFF2-40B4-BE49-F238E27FC236}">
                <a16:creationId xmlns:a16="http://schemas.microsoft.com/office/drawing/2014/main" id="{0B1FB937-B820-A216-4762-79E616D62FFB}"/>
              </a:ext>
            </a:extLst>
          </p:cNvPr>
          <p:cNvSpPr>
            <a:spLocks noGrp="1"/>
          </p:cNvSpPr>
          <p:nvPr>
            <p:ph idx="1"/>
          </p:nvPr>
        </p:nvSpPr>
        <p:spPr>
          <a:xfrm>
            <a:off x="838200" y="1770434"/>
            <a:ext cx="10515600" cy="4406529"/>
          </a:xfrm>
        </p:spPr>
        <p:txBody>
          <a:bodyPr>
            <a:normAutofit fontScale="40000" lnSpcReduction="20000"/>
          </a:bodyPr>
          <a:lstStyle/>
          <a:p>
            <a:pPr marL="457200" indent="-457200"/>
            <a:r>
              <a:rPr lang="en-US" sz="3200" dirty="0"/>
              <a:t>What are some reasons why investors tell founders their valuation is “too high”:</a:t>
            </a:r>
          </a:p>
          <a:p>
            <a:pPr marL="914400" indent="-455613">
              <a:buFont typeface="Wingdings" panose="05000000000000000000" pitchFamily="2" charset="2"/>
              <a:buChar char="Ø"/>
            </a:pPr>
            <a:r>
              <a:rPr lang="en-US" sz="3200" dirty="0"/>
              <a:t>Investment fund criteria – your valuation is above the limit of our fund criteria. Many angels and networks only entertain pitches from early-stage startups with valuations below certain limits since high valuation usually goes along with high raise amounts.</a:t>
            </a:r>
          </a:p>
          <a:p>
            <a:pPr marL="914400" indent="-455613">
              <a:buFont typeface="Wingdings" panose="05000000000000000000" pitchFamily="2" charset="2"/>
              <a:buChar char="Ø"/>
            </a:pPr>
            <a:r>
              <a:rPr lang="en-US" sz="3200" dirty="0"/>
              <a:t>More equity – we’d like to get a bit more equity to offset the risk of the investment. This is the conversation you want to have since in this context too high often means “let’s talk more”.</a:t>
            </a:r>
          </a:p>
          <a:p>
            <a:pPr marL="914400" indent="-455613">
              <a:buFont typeface="Wingdings" panose="05000000000000000000" pitchFamily="2" charset="2"/>
              <a:buChar char="Ø"/>
            </a:pPr>
            <a:r>
              <a:rPr lang="en-US" sz="3200" dirty="0"/>
              <a:t>More control – if founders are flexible on other deal terms such as preferred share rights like voting and board seats, investors might be willing to accept a higher valuation.</a:t>
            </a:r>
          </a:p>
          <a:p>
            <a:pPr marL="0" indent="0">
              <a:buNone/>
            </a:pPr>
            <a:r>
              <a:rPr lang="en-US" sz="3200" dirty="0"/>
              <a:t>Your Revenues Don’t Support Your Valuation.</a:t>
            </a:r>
          </a:p>
          <a:p>
            <a:pPr marL="914400" indent="-455613">
              <a:buFont typeface="Wingdings" panose="05000000000000000000" pitchFamily="2" charset="2"/>
              <a:buChar char="Ø"/>
            </a:pPr>
            <a:r>
              <a:rPr lang="en-US" sz="3200" dirty="0"/>
              <a:t>Early-stage, low revenues scenario – using recent average revenues to perform simple future revenue extrapolation often leads to low valuation. The use of DCF in these cases is usually the culprit since it is particularly suitable for late stage or mature companies and not well suited for early-stage startups. Investors that require that your current and recent past revenues to completely support your valuation are not willing to take as much risk as other early-stage investors.</a:t>
            </a:r>
          </a:p>
          <a:p>
            <a:pPr marL="1373187" lvl="1" indent="-457200">
              <a:buFont typeface="Wingdings" panose="05000000000000000000" pitchFamily="2" charset="2"/>
              <a:buChar char="v"/>
            </a:pPr>
            <a:r>
              <a:rPr lang="en-US" sz="2800" dirty="0"/>
              <a:t>Accountants will use DCF, earnings multiples, and discretionary cash flows to value established businesses. The quantitative methods rely on evaluating financial reports of companies over a multi-year timeframe and also making reliable cash flow forecasts into the future. These quantitative methods are not useful for early-stage startups.</a:t>
            </a:r>
          </a:p>
          <a:p>
            <a:pPr marL="1373187" lvl="1" indent="-457200">
              <a:buFont typeface="Wingdings" panose="05000000000000000000" pitchFamily="2" charset="2"/>
              <a:buChar char="v"/>
            </a:pPr>
            <a:r>
              <a:rPr lang="en-US" sz="2800" dirty="0"/>
              <a:t>Asset-based valuation, which is oftentimes used for late-stage mature companies, is not relevant to early-stage startups that have very few hard assets and have more difficult to value items such as patents, code, or brand/market recognition.</a:t>
            </a:r>
          </a:p>
          <a:p>
            <a:pPr marL="914400" indent="-455613">
              <a:buFont typeface="Wingdings" panose="05000000000000000000" pitchFamily="2" charset="2"/>
              <a:buChar char="Ø"/>
            </a:pPr>
            <a:r>
              <a:rPr lang="en-US" sz="3200" dirty="0"/>
              <a:t>You’re too early – You don’t need angel investors yet. We think you are over valuing your startup for the stage and validations you have. We think there are too many unknowns right now. Come back to pitch us again when you have more users, paying customers, IP locked down, </a:t>
            </a:r>
            <a:r>
              <a:rPr lang="en-US" sz="3200" dirty="0" err="1"/>
              <a:t>etc</a:t>
            </a:r>
            <a:r>
              <a:rPr lang="en-US" sz="3200" dirty="0"/>
              <a:t>…</a:t>
            </a:r>
          </a:p>
          <a:p>
            <a:pPr marL="914400" indent="-455613">
              <a:buFont typeface="Wingdings" panose="05000000000000000000" pitchFamily="2" charset="2"/>
              <a:buChar char="Ø"/>
            </a:pPr>
            <a:r>
              <a:rPr lang="en-US" sz="3200" dirty="0"/>
              <a:t>When you get the “you’re too early” feedback, founders will often shift gears and use other sources of funding to grow their ventures such as F&amp;F, small business loans from CDFI’s, and cash flow from the business itself. Be sure to ask investors for their ideas and counsel and then request to pitch them again when you have removed more risk from your startup venture.</a:t>
            </a:r>
          </a:p>
          <a:p>
            <a:pPr marL="0" lvl="1" indent="0">
              <a:buNone/>
            </a:pPr>
            <a:endParaRPr lang="en-US" sz="2800" dirty="0"/>
          </a:p>
        </p:txBody>
      </p:sp>
    </p:spTree>
    <p:extLst>
      <p:ext uri="{BB962C8B-B14F-4D97-AF65-F5344CB8AC3E}">
        <p14:creationId xmlns:p14="http://schemas.microsoft.com/office/powerpoint/2010/main" val="2674122508"/>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CC57C-BB15-65C2-D0F8-43AEA14C2513}"/>
              </a:ext>
            </a:extLst>
          </p:cNvPr>
          <p:cNvSpPr>
            <a:spLocks noGrp="1"/>
          </p:cNvSpPr>
          <p:nvPr>
            <p:ph type="title"/>
          </p:nvPr>
        </p:nvSpPr>
        <p:spPr/>
        <p:txBody>
          <a:bodyPr/>
          <a:lstStyle/>
          <a:p>
            <a:r>
              <a:rPr lang="en-US" dirty="0"/>
              <a:t>Quantum Computing</a:t>
            </a:r>
          </a:p>
        </p:txBody>
      </p:sp>
    </p:spTree>
    <p:extLst>
      <p:ext uri="{BB962C8B-B14F-4D97-AF65-F5344CB8AC3E}">
        <p14:creationId xmlns:p14="http://schemas.microsoft.com/office/powerpoint/2010/main" val="1511028429"/>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8ACAA-87FD-696F-E4CA-E16F080129EF}"/>
              </a:ext>
            </a:extLst>
          </p:cNvPr>
          <p:cNvSpPr>
            <a:spLocks noGrp="1"/>
          </p:cNvSpPr>
          <p:nvPr>
            <p:ph type="title"/>
          </p:nvPr>
        </p:nvSpPr>
        <p:spPr>
          <a:xfrm>
            <a:off x="838200" y="365126"/>
            <a:ext cx="10515600" cy="269117"/>
          </a:xfrm>
        </p:spPr>
        <p:txBody>
          <a:bodyPr>
            <a:noAutofit/>
          </a:bodyPr>
          <a:lstStyle/>
          <a:p>
            <a:r>
              <a:rPr lang="en-US" sz="2000" b="1" dirty="0"/>
              <a:t>Syllabus</a:t>
            </a:r>
          </a:p>
        </p:txBody>
      </p:sp>
      <p:sp>
        <p:nvSpPr>
          <p:cNvPr id="3" name="Content Placeholder 2">
            <a:extLst>
              <a:ext uri="{FF2B5EF4-FFF2-40B4-BE49-F238E27FC236}">
                <a16:creationId xmlns:a16="http://schemas.microsoft.com/office/drawing/2014/main" id="{BFE0312E-2A4C-C210-640D-BB822A13480D}"/>
              </a:ext>
            </a:extLst>
          </p:cNvPr>
          <p:cNvSpPr>
            <a:spLocks noGrp="1"/>
          </p:cNvSpPr>
          <p:nvPr>
            <p:ph sz="half" idx="1"/>
          </p:nvPr>
        </p:nvSpPr>
        <p:spPr>
          <a:xfrm>
            <a:off x="838200" y="684827"/>
            <a:ext cx="5181600" cy="5492136"/>
          </a:xfrm>
        </p:spPr>
        <p:txBody>
          <a:bodyPr>
            <a:normAutofit fontScale="85000" lnSpcReduction="20000"/>
          </a:bodyPr>
          <a:lstStyle/>
          <a:p>
            <a:pPr marL="0" indent="0">
              <a:buNone/>
            </a:pPr>
            <a:r>
              <a:rPr lang="en-US" sz="1400" dirty="0"/>
              <a:t>Chapter 1 – Classical Information and Computation</a:t>
            </a:r>
          </a:p>
          <a:p>
            <a:pPr marL="458788">
              <a:lnSpc>
                <a:spcPct val="100000"/>
              </a:lnSpc>
              <a:spcBef>
                <a:spcPts val="0"/>
              </a:spcBef>
            </a:pPr>
            <a:r>
              <a:rPr lang="en-US" sz="1400" dirty="0"/>
              <a:t>1.1	Bits</a:t>
            </a:r>
          </a:p>
          <a:p>
            <a:pPr marL="458788">
              <a:lnSpc>
                <a:spcPct val="100000"/>
              </a:lnSpc>
              <a:spcBef>
                <a:spcPts val="0"/>
              </a:spcBef>
            </a:pPr>
            <a:r>
              <a:rPr lang="en-US" sz="1400" dirty="0"/>
              <a:t>1.2	Logic Gates</a:t>
            </a:r>
          </a:p>
          <a:p>
            <a:pPr marL="458788">
              <a:lnSpc>
                <a:spcPct val="100000"/>
              </a:lnSpc>
              <a:spcBef>
                <a:spcPts val="0"/>
              </a:spcBef>
            </a:pPr>
            <a:r>
              <a:rPr lang="en-US" sz="1400" dirty="0"/>
              <a:t>1.3	Adders and Verilog</a:t>
            </a:r>
          </a:p>
          <a:p>
            <a:pPr marL="458788">
              <a:lnSpc>
                <a:spcPct val="100000"/>
              </a:lnSpc>
              <a:spcBef>
                <a:spcPts val="0"/>
              </a:spcBef>
            </a:pPr>
            <a:r>
              <a:rPr lang="en-US" sz="1400" dirty="0"/>
              <a:t>1.4	Circuit Simplification and Boolean Algebra</a:t>
            </a:r>
          </a:p>
          <a:p>
            <a:pPr marL="458788">
              <a:lnSpc>
                <a:spcPct val="100000"/>
              </a:lnSpc>
              <a:spcBef>
                <a:spcPts val="0"/>
              </a:spcBef>
            </a:pPr>
            <a:r>
              <a:rPr lang="en-US" sz="1400" dirty="0"/>
              <a:t>1.5	Reversible Logic Gates</a:t>
            </a:r>
          </a:p>
          <a:p>
            <a:pPr marL="458788">
              <a:lnSpc>
                <a:spcPct val="100000"/>
              </a:lnSpc>
              <a:spcBef>
                <a:spcPts val="0"/>
              </a:spcBef>
            </a:pPr>
            <a:r>
              <a:rPr lang="en-US" sz="1400" dirty="0"/>
              <a:t>1.6	Error Correction</a:t>
            </a:r>
          </a:p>
          <a:p>
            <a:pPr marL="458788">
              <a:lnSpc>
                <a:spcPct val="100000"/>
              </a:lnSpc>
              <a:spcBef>
                <a:spcPts val="0"/>
              </a:spcBef>
            </a:pPr>
            <a:r>
              <a:rPr lang="en-US" sz="1400" dirty="0"/>
              <a:t>1.7	Computational Complexity</a:t>
            </a:r>
          </a:p>
          <a:p>
            <a:pPr marL="458788">
              <a:lnSpc>
                <a:spcPct val="100000"/>
              </a:lnSpc>
              <a:spcBef>
                <a:spcPts val="0"/>
              </a:spcBef>
            </a:pPr>
            <a:r>
              <a:rPr lang="en-US" sz="1400" dirty="0"/>
              <a:t>1.8	Turing Machines</a:t>
            </a:r>
          </a:p>
          <a:p>
            <a:pPr marL="458788">
              <a:lnSpc>
                <a:spcPct val="100000"/>
              </a:lnSpc>
              <a:spcBef>
                <a:spcPts val="0"/>
              </a:spcBef>
            </a:pPr>
            <a:r>
              <a:rPr lang="en-US" sz="1400" dirty="0"/>
              <a:t>1.9	Summary</a:t>
            </a:r>
          </a:p>
          <a:p>
            <a:pPr marL="230188" indent="0">
              <a:lnSpc>
                <a:spcPct val="100000"/>
              </a:lnSpc>
              <a:spcBef>
                <a:spcPts val="0"/>
              </a:spcBef>
              <a:buNone/>
            </a:pPr>
            <a:endParaRPr lang="en-US" sz="1400" dirty="0"/>
          </a:p>
          <a:p>
            <a:pPr marL="0" indent="0">
              <a:lnSpc>
                <a:spcPct val="100000"/>
              </a:lnSpc>
              <a:spcBef>
                <a:spcPts val="0"/>
              </a:spcBef>
              <a:buNone/>
            </a:pPr>
            <a:r>
              <a:rPr lang="en-US" sz="1400" dirty="0"/>
              <a:t>Chapter 2 – One Quantum Bit</a:t>
            </a:r>
          </a:p>
          <a:p>
            <a:pPr marL="458788">
              <a:lnSpc>
                <a:spcPct val="100000"/>
              </a:lnSpc>
              <a:spcBef>
                <a:spcPts val="0"/>
              </a:spcBef>
            </a:pPr>
            <a:r>
              <a:rPr lang="en-US" sz="1400" dirty="0"/>
              <a:t>2.1	Qubit Touchdown: A Quantum Computing Board Game</a:t>
            </a:r>
          </a:p>
          <a:p>
            <a:pPr marL="458788">
              <a:lnSpc>
                <a:spcPct val="100000"/>
              </a:lnSpc>
              <a:spcBef>
                <a:spcPts val="0"/>
              </a:spcBef>
            </a:pPr>
            <a:r>
              <a:rPr lang="en-US" sz="1400" dirty="0"/>
              <a:t>2.2	Superposition</a:t>
            </a:r>
          </a:p>
          <a:p>
            <a:pPr marL="458788">
              <a:lnSpc>
                <a:spcPct val="100000"/>
              </a:lnSpc>
              <a:spcBef>
                <a:spcPts val="0"/>
              </a:spcBef>
            </a:pPr>
            <a:r>
              <a:rPr lang="en-US" sz="1400" dirty="0"/>
              <a:t>2.3	Measurement</a:t>
            </a:r>
          </a:p>
          <a:p>
            <a:pPr marL="458788">
              <a:lnSpc>
                <a:spcPct val="100000"/>
              </a:lnSpc>
              <a:spcBef>
                <a:spcPts val="0"/>
              </a:spcBef>
            </a:pPr>
            <a:r>
              <a:rPr lang="en-US" sz="1400" dirty="0"/>
              <a:t>2.4	Bloch Sphere Mapping</a:t>
            </a:r>
          </a:p>
          <a:p>
            <a:pPr marL="458788">
              <a:lnSpc>
                <a:spcPct val="100000"/>
              </a:lnSpc>
              <a:spcBef>
                <a:spcPts val="0"/>
              </a:spcBef>
            </a:pPr>
            <a:r>
              <a:rPr lang="en-US" sz="1400" dirty="0"/>
              <a:t>2.5	Physical Qubits</a:t>
            </a:r>
          </a:p>
          <a:p>
            <a:pPr marL="458788">
              <a:lnSpc>
                <a:spcPct val="100000"/>
              </a:lnSpc>
              <a:spcBef>
                <a:spcPts val="0"/>
              </a:spcBef>
            </a:pPr>
            <a:r>
              <a:rPr lang="en-US" sz="1400" dirty="0"/>
              <a:t>2.6	Quantum Gates</a:t>
            </a:r>
          </a:p>
          <a:p>
            <a:pPr marL="458788">
              <a:lnSpc>
                <a:spcPct val="100000"/>
              </a:lnSpc>
              <a:spcBef>
                <a:spcPts val="0"/>
              </a:spcBef>
            </a:pPr>
            <a:r>
              <a:rPr lang="en-US" sz="1400" dirty="0"/>
              <a:t>2.7	Quantum Circuits</a:t>
            </a:r>
          </a:p>
          <a:p>
            <a:pPr marL="458788">
              <a:lnSpc>
                <a:spcPct val="100000"/>
              </a:lnSpc>
              <a:spcBef>
                <a:spcPts val="0"/>
              </a:spcBef>
            </a:pPr>
            <a:r>
              <a:rPr lang="en-US" sz="1400" dirty="0"/>
              <a:t>2.8	Summary</a:t>
            </a:r>
          </a:p>
          <a:p>
            <a:pPr marL="458788">
              <a:lnSpc>
                <a:spcPct val="100000"/>
              </a:lnSpc>
              <a:spcBef>
                <a:spcPts val="0"/>
              </a:spcBef>
            </a:pPr>
            <a:endParaRPr lang="en-US" sz="1400" dirty="0"/>
          </a:p>
          <a:p>
            <a:pPr marL="0" indent="0">
              <a:lnSpc>
                <a:spcPct val="100000"/>
              </a:lnSpc>
              <a:spcBef>
                <a:spcPts val="0"/>
              </a:spcBef>
              <a:buNone/>
            </a:pPr>
            <a:r>
              <a:rPr lang="en-US" sz="1400" dirty="0"/>
              <a:t>Chapter 3 – Linear Algebra</a:t>
            </a:r>
          </a:p>
          <a:p>
            <a:pPr marL="458788">
              <a:lnSpc>
                <a:spcPct val="100000"/>
              </a:lnSpc>
              <a:spcBef>
                <a:spcPts val="0"/>
              </a:spcBef>
            </a:pPr>
            <a:r>
              <a:rPr lang="en-US" sz="1400" dirty="0"/>
              <a:t>3.1	Quantum States</a:t>
            </a:r>
          </a:p>
          <a:p>
            <a:pPr marL="458788">
              <a:lnSpc>
                <a:spcPct val="100000"/>
              </a:lnSpc>
              <a:spcBef>
                <a:spcPts val="0"/>
              </a:spcBef>
            </a:pPr>
            <a:r>
              <a:rPr lang="en-US" sz="1400" dirty="0"/>
              <a:t>3.2	Inner Products</a:t>
            </a:r>
          </a:p>
          <a:p>
            <a:pPr marL="458788">
              <a:lnSpc>
                <a:spcPct val="100000"/>
              </a:lnSpc>
              <a:spcBef>
                <a:spcPts val="0"/>
              </a:spcBef>
            </a:pPr>
            <a:r>
              <a:rPr lang="en-US" sz="1400" dirty="0"/>
              <a:t>3.3	Quantum Gates</a:t>
            </a:r>
          </a:p>
          <a:p>
            <a:pPr marL="458788">
              <a:lnSpc>
                <a:spcPct val="100000"/>
              </a:lnSpc>
              <a:spcBef>
                <a:spcPts val="0"/>
              </a:spcBef>
            </a:pPr>
            <a:r>
              <a:rPr lang="en-US" sz="1400" dirty="0"/>
              <a:t>3.4	Outer Products</a:t>
            </a:r>
          </a:p>
          <a:p>
            <a:pPr marL="458788">
              <a:lnSpc>
                <a:spcPct val="100000"/>
              </a:lnSpc>
              <a:spcBef>
                <a:spcPts val="0"/>
              </a:spcBef>
            </a:pPr>
            <a:r>
              <a:rPr lang="en-US" sz="1400" dirty="0"/>
              <a:t>3.5	Summary</a:t>
            </a:r>
          </a:p>
          <a:p>
            <a:pPr marL="0" indent="0">
              <a:buFont typeface="Arial" panose="020B0604020202020204" pitchFamily="34" charset="0"/>
              <a:buNone/>
            </a:pPr>
            <a:r>
              <a:rPr lang="en-US" sz="1400" dirty="0"/>
              <a:t>Chapter 4 – Multiple Quantum Bits</a:t>
            </a:r>
          </a:p>
          <a:p>
            <a:pPr marL="458788">
              <a:lnSpc>
                <a:spcPct val="100000"/>
              </a:lnSpc>
              <a:spcBef>
                <a:spcPts val="0"/>
              </a:spcBef>
            </a:pPr>
            <a:r>
              <a:rPr lang="en-US" sz="1400" dirty="0"/>
              <a:t>4.1	</a:t>
            </a:r>
            <a:r>
              <a:rPr lang="en-US" sz="1400" dirty="0" err="1"/>
              <a:t>Entanglion</a:t>
            </a:r>
            <a:r>
              <a:rPr lang="en-US" sz="1400" dirty="0"/>
              <a:t>: A Quantum Computing Board Game</a:t>
            </a:r>
          </a:p>
          <a:p>
            <a:pPr marL="458788">
              <a:lnSpc>
                <a:spcPct val="100000"/>
              </a:lnSpc>
              <a:spcBef>
                <a:spcPts val="0"/>
              </a:spcBef>
            </a:pPr>
            <a:r>
              <a:rPr lang="en-US" sz="1400" dirty="0"/>
              <a:t>4.2	States and Measurement</a:t>
            </a:r>
          </a:p>
          <a:p>
            <a:pPr marL="458788">
              <a:lnSpc>
                <a:spcPct val="100000"/>
              </a:lnSpc>
              <a:spcBef>
                <a:spcPts val="0"/>
              </a:spcBef>
            </a:pPr>
            <a:r>
              <a:rPr lang="en-US" sz="1400" dirty="0"/>
              <a:t>4.3	Entanglement</a:t>
            </a:r>
          </a:p>
          <a:p>
            <a:pPr marL="458788">
              <a:lnSpc>
                <a:spcPct val="100000"/>
              </a:lnSpc>
              <a:spcBef>
                <a:spcPts val="0"/>
              </a:spcBef>
            </a:pPr>
            <a:r>
              <a:rPr lang="en-US" sz="1400" dirty="0"/>
              <a:t>4.4	Quantum Gates</a:t>
            </a:r>
          </a:p>
          <a:p>
            <a:pPr marL="458788">
              <a:lnSpc>
                <a:spcPct val="100000"/>
              </a:lnSpc>
              <a:spcBef>
                <a:spcPts val="0"/>
              </a:spcBef>
            </a:pPr>
            <a:r>
              <a:rPr lang="en-US" sz="1400" dirty="0"/>
              <a:t>4.5	Quantum Adders</a:t>
            </a:r>
          </a:p>
          <a:p>
            <a:pPr marL="458788">
              <a:lnSpc>
                <a:spcPct val="100000"/>
              </a:lnSpc>
              <a:spcBef>
                <a:spcPts val="0"/>
              </a:spcBef>
            </a:pPr>
            <a:r>
              <a:rPr lang="en-US" sz="1400" dirty="0"/>
              <a:t>4.6	Universal Quantum Gates</a:t>
            </a:r>
          </a:p>
          <a:p>
            <a:pPr marL="458788">
              <a:lnSpc>
                <a:spcPct val="100000"/>
              </a:lnSpc>
              <a:spcBef>
                <a:spcPts val="0"/>
              </a:spcBef>
            </a:pPr>
            <a:r>
              <a:rPr lang="en-US" sz="1400" dirty="0"/>
              <a:t>4.7	Quantum Error Correction</a:t>
            </a:r>
          </a:p>
          <a:p>
            <a:pPr marL="458788">
              <a:lnSpc>
                <a:spcPct val="100000"/>
              </a:lnSpc>
              <a:spcBef>
                <a:spcPts val="0"/>
              </a:spcBef>
            </a:pPr>
            <a:r>
              <a:rPr lang="en-US" sz="1400" dirty="0"/>
              <a:t>4.8	Summary</a:t>
            </a:r>
          </a:p>
          <a:p>
            <a:pPr marL="458788"/>
            <a:endParaRPr lang="en-US" sz="1400" dirty="0"/>
          </a:p>
          <a:p>
            <a:endParaRPr lang="en-US" sz="1400" dirty="0"/>
          </a:p>
        </p:txBody>
      </p:sp>
      <p:sp>
        <p:nvSpPr>
          <p:cNvPr id="5" name="Content Placeholder 2">
            <a:extLst>
              <a:ext uri="{FF2B5EF4-FFF2-40B4-BE49-F238E27FC236}">
                <a16:creationId xmlns:a16="http://schemas.microsoft.com/office/drawing/2014/main" id="{F396AE64-E84D-B476-2450-B7BCEFA8EB82}"/>
              </a:ext>
            </a:extLst>
          </p:cNvPr>
          <p:cNvSpPr txBox="1">
            <a:spLocks/>
          </p:cNvSpPr>
          <p:nvPr/>
        </p:nvSpPr>
        <p:spPr>
          <a:xfrm>
            <a:off x="5978944" y="681037"/>
            <a:ext cx="5181600" cy="5492136"/>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Font typeface="Arial" panose="020B0604020202020204" pitchFamily="34" charset="0"/>
              <a:buNone/>
            </a:pPr>
            <a:r>
              <a:rPr lang="en-US" sz="1200" dirty="0"/>
              <a:t>Chapter 5 – Quantum Programming</a:t>
            </a:r>
          </a:p>
          <a:p>
            <a:pPr marL="458788">
              <a:lnSpc>
                <a:spcPct val="100000"/>
              </a:lnSpc>
              <a:spcBef>
                <a:spcPts val="0"/>
              </a:spcBef>
            </a:pPr>
            <a:r>
              <a:rPr lang="en-US" sz="1200" dirty="0"/>
              <a:t>5.1	IBM Quantum Experience</a:t>
            </a:r>
          </a:p>
          <a:p>
            <a:pPr marL="458788">
              <a:lnSpc>
                <a:spcPct val="100000"/>
              </a:lnSpc>
              <a:spcBef>
                <a:spcPts val="0"/>
              </a:spcBef>
            </a:pPr>
            <a:r>
              <a:rPr lang="en-US" sz="1200" dirty="0"/>
              <a:t>5.2	Quantum Assembly Language</a:t>
            </a:r>
          </a:p>
          <a:p>
            <a:pPr marL="458788">
              <a:lnSpc>
                <a:spcPct val="100000"/>
              </a:lnSpc>
              <a:spcBef>
                <a:spcPts val="0"/>
              </a:spcBef>
            </a:pPr>
            <a:r>
              <a:rPr lang="en-US" sz="1200" dirty="0"/>
              <a:t>5.3	</a:t>
            </a:r>
            <a:r>
              <a:rPr lang="en-US" sz="1200" dirty="0" err="1"/>
              <a:t>Qiskit</a:t>
            </a:r>
            <a:endParaRPr lang="en-US" sz="1200" dirty="0"/>
          </a:p>
          <a:p>
            <a:pPr marL="458788">
              <a:lnSpc>
                <a:spcPct val="100000"/>
              </a:lnSpc>
              <a:spcBef>
                <a:spcPts val="0"/>
              </a:spcBef>
            </a:pPr>
            <a:r>
              <a:rPr lang="en-US" sz="1200" dirty="0"/>
              <a:t>5.4	Other Quantum Programming Languages</a:t>
            </a:r>
          </a:p>
          <a:p>
            <a:pPr marL="458788">
              <a:lnSpc>
                <a:spcPct val="100000"/>
              </a:lnSpc>
              <a:spcBef>
                <a:spcPts val="0"/>
              </a:spcBef>
            </a:pPr>
            <a:r>
              <a:rPr lang="en-US" sz="1200" dirty="0"/>
              <a:t>5.5	Summary</a:t>
            </a:r>
          </a:p>
          <a:p>
            <a:pPr marL="458788">
              <a:lnSpc>
                <a:spcPct val="100000"/>
              </a:lnSpc>
              <a:spcBef>
                <a:spcPts val="0"/>
              </a:spcBef>
            </a:pPr>
            <a:endParaRPr lang="en-US" sz="1200" dirty="0"/>
          </a:p>
          <a:p>
            <a:pPr marL="0" indent="0">
              <a:lnSpc>
                <a:spcPct val="100000"/>
              </a:lnSpc>
              <a:spcBef>
                <a:spcPts val="0"/>
              </a:spcBef>
              <a:buFont typeface="Arial" panose="020B0604020202020204" pitchFamily="34" charset="0"/>
              <a:buNone/>
            </a:pPr>
            <a:r>
              <a:rPr lang="en-US" sz="1200" dirty="0"/>
              <a:t>Chapter 6 – Entanglement and Quantum Protocols</a:t>
            </a:r>
          </a:p>
          <a:p>
            <a:pPr marL="458788">
              <a:lnSpc>
                <a:spcPct val="100000"/>
              </a:lnSpc>
              <a:spcBef>
                <a:spcPts val="0"/>
              </a:spcBef>
            </a:pPr>
            <a:r>
              <a:rPr lang="en-US" sz="1200" dirty="0"/>
              <a:t>6.1	Measurements</a:t>
            </a:r>
          </a:p>
          <a:p>
            <a:pPr marL="458788">
              <a:lnSpc>
                <a:spcPct val="100000"/>
              </a:lnSpc>
              <a:spcBef>
                <a:spcPts val="0"/>
              </a:spcBef>
            </a:pPr>
            <a:r>
              <a:rPr lang="en-US" sz="1200" dirty="0"/>
              <a:t>6.2	Bell Inequalities</a:t>
            </a:r>
          </a:p>
          <a:p>
            <a:pPr marL="458788">
              <a:lnSpc>
                <a:spcPct val="100000"/>
              </a:lnSpc>
              <a:spcBef>
                <a:spcPts val="0"/>
              </a:spcBef>
            </a:pPr>
            <a:r>
              <a:rPr lang="en-US" sz="1200" dirty="0"/>
              <a:t>6.3	Monogamy of Entanglement</a:t>
            </a:r>
          </a:p>
          <a:p>
            <a:pPr marL="458788">
              <a:lnSpc>
                <a:spcPct val="100000"/>
              </a:lnSpc>
              <a:spcBef>
                <a:spcPts val="0"/>
              </a:spcBef>
            </a:pPr>
            <a:r>
              <a:rPr lang="en-US" sz="1200" dirty="0"/>
              <a:t>6.4	Superdense Coding</a:t>
            </a:r>
          </a:p>
          <a:p>
            <a:pPr marL="458788">
              <a:lnSpc>
                <a:spcPct val="100000"/>
              </a:lnSpc>
              <a:spcBef>
                <a:spcPts val="0"/>
              </a:spcBef>
            </a:pPr>
            <a:r>
              <a:rPr lang="en-US" sz="1200" dirty="0"/>
              <a:t>6.5	Quantum Teleportation</a:t>
            </a:r>
          </a:p>
          <a:p>
            <a:pPr marL="458788">
              <a:lnSpc>
                <a:spcPct val="100000"/>
              </a:lnSpc>
              <a:spcBef>
                <a:spcPts val="0"/>
              </a:spcBef>
            </a:pPr>
            <a:r>
              <a:rPr lang="en-US" sz="1200" dirty="0"/>
              <a:t>6.6	Quantum Key Distribution</a:t>
            </a:r>
          </a:p>
          <a:p>
            <a:pPr marL="458788">
              <a:lnSpc>
                <a:spcPct val="100000"/>
              </a:lnSpc>
              <a:spcBef>
                <a:spcPts val="0"/>
              </a:spcBef>
            </a:pPr>
            <a:r>
              <a:rPr lang="en-US" sz="1200" dirty="0"/>
              <a:t>6.7	Summary</a:t>
            </a:r>
          </a:p>
          <a:p>
            <a:pPr marL="458788">
              <a:lnSpc>
                <a:spcPct val="100000"/>
              </a:lnSpc>
              <a:spcBef>
                <a:spcPts val="0"/>
              </a:spcBef>
            </a:pPr>
            <a:endParaRPr lang="en-US" sz="1200" dirty="0"/>
          </a:p>
          <a:p>
            <a:pPr marL="0" indent="0">
              <a:lnSpc>
                <a:spcPct val="100000"/>
              </a:lnSpc>
              <a:spcBef>
                <a:spcPts val="0"/>
              </a:spcBef>
              <a:buFont typeface="Arial" panose="020B0604020202020204" pitchFamily="34" charset="0"/>
              <a:buNone/>
            </a:pPr>
            <a:r>
              <a:rPr lang="en-US" sz="1200" dirty="0"/>
              <a:t>Chapter 7 – Quantum Algorithms</a:t>
            </a:r>
          </a:p>
          <a:p>
            <a:pPr marL="458788">
              <a:lnSpc>
                <a:spcPct val="100000"/>
              </a:lnSpc>
              <a:spcBef>
                <a:spcPts val="0"/>
              </a:spcBef>
            </a:pPr>
            <a:r>
              <a:rPr lang="en-US" sz="1200" dirty="0"/>
              <a:t>7.1	Circuit versus Query Complexity</a:t>
            </a:r>
          </a:p>
          <a:p>
            <a:pPr marL="458788">
              <a:lnSpc>
                <a:spcPct val="100000"/>
              </a:lnSpc>
              <a:spcBef>
                <a:spcPts val="0"/>
              </a:spcBef>
            </a:pPr>
            <a:r>
              <a:rPr lang="en-US" sz="1200" dirty="0"/>
              <a:t>7.2	Parity</a:t>
            </a:r>
          </a:p>
          <a:p>
            <a:pPr marL="458788">
              <a:lnSpc>
                <a:spcPct val="100000"/>
              </a:lnSpc>
              <a:spcBef>
                <a:spcPts val="0"/>
              </a:spcBef>
            </a:pPr>
            <a:r>
              <a:rPr lang="en-US" sz="1200" dirty="0"/>
              <a:t>7.3	Constant versus Balanced Functions</a:t>
            </a:r>
          </a:p>
          <a:p>
            <a:pPr marL="458788">
              <a:lnSpc>
                <a:spcPct val="100000"/>
              </a:lnSpc>
              <a:spcBef>
                <a:spcPts val="0"/>
              </a:spcBef>
            </a:pPr>
            <a:r>
              <a:rPr lang="en-US" sz="1200" dirty="0"/>
              <a:t>7.4	Secret Dot Product String</a:t>
            </a:r>
          </a:p>
          <a:p>
            <a:pPr marL="458788">
              <a:lnSpc>
                <a:spcPct val="100000"/>
              </a:lnSpc>
              <a:spcBef>
                <a:spcPts val="0"/>
              </a:spcBef>
            </a:pPr>
            <a:r>
              <a:rPr lang="en-US" sz="1200" dirty="0"/>
              <a:t>7.5	Secret XOR Mask</a:t>
            </a:r>
          </a:p>
          <a:p>
            <a:pPr marL="458788">
              <a:lnSpc>
                <a:spcPct val="100000"/>
              </a:lnSpc>
              <a:spcBef>
                <a:spcPts val="0"/>
              </a:spcBef>
            </a:pPr>
            <a:r>
              <a:rPr lang="en-US" sz="1200" dirty="0"/>
              <a:t>7.6	Brute-Force Searching</a:t>
            </a:r>
          </a:p>
          <a:p>
            <a:pPr marL="458788">
              <a:lnSpc>
                <a:spcPct val="100000"/>
              </a:lnSpc>
              <a:spcBef>
                <a:spcPts val="0"/>
              </a:spcBef>
            </a:pPr>
            <a:r>
              <a:rPr lang="en-US" sz="1200" dirty="0"/>
              <a:t>7.7	Discrete Fourier Transform</a:t>
            </a:r>
          </a:p>
          <a:p>
            <a:pPr marL="458788">
              <a:lnSpc>
                <a:spcPct val="100000"/>
              </a:lnSpc>
              <a:spcBef>
                <a:spcPts val="0"/>
              </a:spcBef>
            </a:pPr>
            <a:r>
              <a:rPr lang="en-US" sz="1200" dirty="0"/>
              <a:t>7.8	Phase / Eigenvalue Estimation</a:t>
            </a:r>
          </a:p>
          <a:p>
            <a:pPr marL="458788">
              <a:lnSpc>
                <a:spcPct val="100000"/>
              </a:lnSpc>
              <a:spcBef>
                <a:spcPts val="0"/>
              </a:spcBef>
            </a:pPr>
            <a:r>
              <a:rPr lang="en-US" sz="1200" dirty="0"/>
              <a:t>7.9	Period of Modular Exponentiation</a:t>
            </a:r>
          </a:p>
          <a:p>
            <a:pPr marL="458788">
              <a:lnSpc>
                <a:spcPct val="100000"/>
              </a:lnSpc>
              <a:spcBef>
                <a:spcPts val="0"/>
              </a:spcBef>
            </a:pPr>
            <a:r>
              <a:rPr lang="en-US" sz="1200" dirty="0"/>
              <a:t>7.10	Factoring</a:t>
            </a:r>
          </a:p>
          <a:p>
            <a:pPr marL="458788">
              <a:lnSpc>
                <a:spcPct val="100000"/>
              </a:lnSpc>
              <a:spcBef>
                <a:spcPts val="0"/>
              </a:spcBef>
            </a:pPr>
            <a:r>
              <a:rPr lang="en-US" sz="1200" dirty="0"/>
              <a:t>7.11	Summary</a:t>
            </a:r>
          </a:p>
          <a:p>
            <a:pPr marL="230188" indent="0">
              <a:lnSpc>
                <a:spcPct val="100000"/>
              </a:lnSpc>
              <a:spcBef>
                <a:spcPts val="0"/>
              </a:spcBef>
              <a:buNone/>
            </a:pPr>
            <a:endParaRPr lang="en-US" sz="1200" dirty="0"/>
          </a:p>
          <a:p>
            <a:pPr marL="0" indent="0">
              <a:lnSpc>
                <a:spcPct val="100000"/>
              </a:lnSpc>
              <a:spcBef>
                <a:spcPts val="0"/>
              </a:spcBef>
              <a:buFont typeface="Arial" panose="020B0604020202020204" pitchFamily="34" charset="0"/>
              <a:buNone/>
            </a:pPr>
            <a:r>
              <a:rPr lang="en-US" sz="1200" dirty="0"/>
              <a:t>Chapter 8 – Next Steps</a:t>
            </a:r>
          </a:p>
          <a:p>
            <a:pPr marL="458788">
              <a:lnSpc>
                <a:spcPct val="100000"/>
              </a:lnSpc>
              <a:spcBef>
                <a:spcPts val="0"/>
              </a:spcBef>
            </a:pPr>
            <a:r>
              <a:rPr lang="en-US" sz="1200" dirty="0"/>
              <a:t>8.1	Careers in Quantum Computing</a:t>
            </a:r>
          </a:p>
          <a:p>
            <a:pPr marL="458788">
              <a:lnSpc>
                <a:spcPct val="100000"/>
              </a:lnSpc>
              <a:spcBef>
                <a:spcPts val="0"/>
              </a:spcBef>
            </a:pPr>
            <a:r>
              <a:rPr lang="en-US" sz="1200" dirty="0"/>
              <a:t>8.2	Technical Next Steps</a:t>
            </a:r>
          </a:p>
          <a:p>
            <a:pPr marL="458788">
              <a:lnSpc>
                <a:spcPct val="100000"/>
              </a:lnSpc>
              <a:spcBef>
                <a:spcPts val="0"/>
              </a:spcBef>
            </a:pPr>
            <a:r>
              <a:rPr lang="en-US" sz="1200" dirty="0"/>
              <a:t>8.3	Questions</a:t>
            </a:r>
          </a:p>
          <a:p>
            <a:pPr marL="458788">
              <a:lnSpc>
                <a:spcPct val="100000"/>
              </a:lnSpc>
              <a:spcBef>
                <a:spcPts val="0"/>
              </a:spcBef>
            </a:pPr>
            <a:r>
              <a:rPr lang="en-US" sz="1200" dirty="0"/>
              <a:t>8.4	</a:t>
            </a:r>
            <a:r>
              <a:rPr lang="en-US" sz="1200"/>
              <a:t>Parting Words</a:t>
            </a:r>
            <a:endParaRPr lang="en-US" sz="1200" dirty="0"/>
          </a:p>
          <a:p>
            <a:pPr marL="458788">
              <a:lnSpc>
                <a:spcPct val="100000"/>
              </a:lnSpc>
              <a:spcBef>
                <a:spcPts val="0"/>
              </a:spcBef>
            </a:pPr>
            <a:endParaRPr lang="en-US" sz="1200" dirty="0"/>
          </a:p>
          <a:p>
            <a:pPr marL="458788"/>
            <a:endParaRPr lang="en-US" sz="1200" dirty="0"/>
          </a:p>
          <a:p>
            <a:pPr marL="458788"/>
            <a:endParaRPr lang="en-US" sz="1200" dirty="0"/>
          </a:p>
          <a:p>
            <a:endParaRPr lang="en-US" sz="1200" dirty="0"/>
          </a:p>
        </p:txBody>
      </p:sp>
    </p:spTree>
    <p:extLst>
      <p:ext uri="{BB962C8B-B14F-4D97-AF65-F5344CB8AC3E}">
        <p14:creationId xmlns:p14="http://schemas.microsoft.com/office/powerpoint/2010/main" val="425459315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CC57C-BB15-65C2-D0F8-43AEA14C2513}"/>
              </a:ext>
            </a:extLst>
          </p:cNvPr>
          <p:cNvSpPr>
            <a:spLocks noGrp="1"/>
          </p:cNvSpPr>
          <p:nvPr>
            <p:ph type="title"/>
          </p:nvPr>
        </p:nvSpPr>
        <p:spPr/>
        <p:txBody>
          <a:bodyPr/>
          <a:lstStyle/>
          <a:p>
            <a:r>
              <a:rPr lang="en-US" dirty="0"/>
              <a:t>The Startup Owner’s Manual</a:t>
            </a:r>
          </a:p>
        </p:txBody>
      </p:sp>
      <p:sp>
        <p:nvSpPr>
          <p:cNvPr id="3" name="Title 1">
            <a:extLst>
              <a:ext uri="{FF2B5EF4-FFF2-40B4-BE49-F238E27FC236}">
                <a16:creationId xmlns:a16="http://schemas.microsoft.com/office/drawing/2014/main" id="{80F0F70D-ACB9-647F-CC13-EA97DD8744CA}"/>
              </a:ext>
            </a:extLst>
          </p:cNvPr>
          <p:cNvSpPr txBox="1">
            <a:spLocks/>
          </p:cNvSpPr>
          <p:nvPr/>
        </p:nvSpPr>
        <p:spPr>
          <a:xfrm>
            <a:off x="831850" y="2002631"/>
            <a:ext cx="10515600" cy="2852737"/>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1800" dirty="0"/>
              <a:t>The Step-by-Step Guide for Building a Great Company</a:t>
            </a:r>
          </a:p>
        </p:txBody>
      </p:sp>
      <p:sp>
        <p:nvSpPr>
          <p:cNvPr id="4" name="Title 1">
            <a:extLst>
              <a:ext uri="{FF2B5EF4-FFF2-40B4-BE49-F238E27FC236}">
                <a16:creationId xmlns:a16="http://schemas.microsoft.com/office/drawing/2014/main" id="{51BA7BBA-0381-C354-9FFF-D286E4DB3E4A}"/>
              </a:ext>
            </a:extLst>
          </p:cNvPr>
          <p:cNvSpPr txBox="1">
            <a:spLocks/>
          </p:cNvSpPr>
          <p:nvPr/>
        </p:nvSpPr>
        <p:spPr>
          <a:xfrm>
            <a:off x="831850" y="2295524"/>
            <a:ext cx="10515600" cy="2852737"/>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1400" i="1" dirty="0"/>
              <a:t>Steve Blank and Bob Dorf</a:t>
            </a:r>
            <a:endParaRPr lang="en-US" sz="1800" i="1" dirty="0"/>
          </a:p>
        </p:txBody>
      </p:sp>
    </p:spTree>
    <p:extLst>
      <p:ext uri="{BB962C8B-B14F-4D97-AF65-F5344CB8AC3E}">
        <p14:creationId xmlns:p14="http://schemas.microsoft.com/office/powerpoint/2010/main" val="4150163846"/>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8ACAA-87FD-696F-E4CA-E16F080129EF}"/>
              </a:ext>
            </a:extLst>
          </p:cNvPr>
          <p:cNvSpPr>
            <a:spLocks noGrp="1"/>
          </p:cNvSpPr>
          <p:nvPr>
            <p:ph type="title"/>
          </p:nvPr>
        </p:nvSpPr>
        <p:spPr>
          <a:xfrm>
            <a:off x="838200" y="365126"/>
            <a:ext cx="10515600" cy="269117"/>
          </a:xfrm>
        </p:spPr>
        <p:txBody>
          <a:bodyPr>
            <a:noAutofit/>
          </a:bodyPr>
          <a:lstStyle/>
          <a:p>
            <a:r>
              <a:rPr lang="en-US" sz="2000" b="1" dirty="0"/>
              <a:t>Syllabus</a:t>
            </a:r>
          </a:p>
        </p:txBody>
      </p:sp>
      <p:sp>
        <p:nvSpPr>
          <p:cNvPr id="3" name="Content Placeholder 2">
            <a:extLst>
              <a:ext uri="{FF2B5EF4-FFF2-40B4-BE49-F238E27FC236}">
                <a16:creationId xmlns:a16="http://schemas.microsoft.com/office/drawing/2014/main" id="{BFE0312E-2A4C-C210-640D-BB822A13480D}"/>
              </a:ext>
            </a:extLst>
          </p:cNvPr>
          <p:cNvSpPr>
            <a:spLocks noGrp="1"/>
          </p:cNvSpPr>
          <p:nvPr>
            <p:ph sz="half" idx="1"/>
          </p:nvPr>
        </p:nvSpPr>
        <p:spPr>
          <a:xfrm>
            <a:off x="838200" y="684827"/>
            <a:ext cx="5181600" cy="5492136"/>
          </a:xfrm>
        </p:spPr>
        <p:txBody>
          <a:bodyPr>
            <a:normAutofit lnSpcReduction="10000"/>
          </a:bodyPr>
          <a:lstStyle/>
          <a:p>
            <a:pPr marL="0" indent="0">
              <a:buNone/>
            </a:pPr>
            <a:r>
              <a:rPr lang="en-US" sz="1400" dirty="0">
                <a:solidFill>
                  <a:srgbClr val="00B050"/>
                </a:solidFill>
              </a:rPr>
              <a:t>How to Read This Book</a:t>
            </a:r>
          </a:p>
          <a:p>
            <a:pPr marL="0" indent="0">
              <a:buNone/>
            </a:pPr>
            <a:r>
              <a:rPr lang="en-US" sz="1400" dirty="0">
                <a:solidFill>
                  <a:srgbClr val="00B050"/>
                </a:solidFill>
              </a:rPr>
              <a:t>Preface</a:t>
            </a:r>
          </a:p>
          <a:p>
            <a:pPr marL="0" indent="0">
              <a:buNone/>
            </a:pPr>
            <a:r>
              <a:rPr lang="en-US" sz="1400" dirty="0">
                <a:solidFill>
                  <a:srgbClr val="00B050"/>
                </a:solidFill>
              </a:rPr>
              <a:t>Who Is This Book For?</a:t>
            </a:r>
          </a:p>
          <a:p>
            <a:pPr marL="0" indent="0">
              <a:buNone/>
            </a:pPr>
            <a:r>
              <a:rPr lang="en-US" sz="1400" dirty="0"/>
              <a:t>Introduction</a:t>
            </a:r>
          </a:p>
          <a:p>
            <a:pPr marL="0" indent="0">
              <a:buNone/>
              <a:tabLst>
                <a:tab pos="571500" algn="l"/>
              </a:tabLst>
            </a:pPr>
            <a:r>
              <a:rPr lang="en-US" sz="1400" dirty="0"/>
              <a:t>PART I	Getting Started</a:t>
            </a:r>
          </a:p>
          <a:p>
            <a:pPr marL="0" indent="0">
              <a:buNone/>
              <a:tabLst>
                <a:tab pos="685800" algn="l"/>
              </a:tabLst>
            </a:pPr>
            <a:r>
              <a:rPr lang="en-US" sz="1400" dirty="0"/>
              <a:t>Chapter 1 	The Path to Disaster:  A Startup Is Not a Small Version of a Big Company</a:t>
            </a:r>
          </a:p>
          <a:p>
            <a:pPr marL="0" indent="0">
              <a:buNone/>
              <a:tabLst>
                <a:tab pos="685800" algn="l"/>
              </a:tabLst>
            </a:pPr>
            <a:r>
              <a:rPr lang="en-US" sz="1400" dirty="0"/>
              <a:t>Chapter 2	The Path to the Epiphany: The Customer Development Model</a:t>
            </a:r>
          </a:p>
          <a:p>
            <a:pPr marL="0" indent="0">
              <a:buNone/>
              <a:tabLst>
                <a:tab pos="685800" algn="l"/>
              </a:tabLst>
            </a:pPr>
            <a:r>
              <a:rPr lang="en-US" sz="1400" dirty="0"/>
              <a:t>The Customer Development Manifesto</a:t>
            </a:r>
          </a:p>
          <a:p>
            <a:pPr marL="0" indent="0">
              <a:buNone/>
              <a:tabLst>
                <a:tab pos="685800" algn="l"/>
              </a:tabLst>
            </a:pPr>
            <a:r>
              <a:rPr lang="en-US" sz="1400" dirty="0"/>
              <a:t>PART II	Step One: Customer Discovery</a:t>
            </a:r>
          </a:p>
          <a:p>
            <a:pPr marL="0" indent="0">
              <a:buNone/>
              <a:tabLst>
                <a:tab pos="685800" algn="l"/>
              </a:tabLst>
            </a:pPr>
            <a:r>
              <a:rPr lang="en-US" sz="1400" dirty="0"/>
              <a:t>Chapter 3	An Introduction to Customer Discovery</a:t>
            </a:r>
          </a:p>
          <a:p>
            <a:pPr marL="0" indent="0">
              <a:buNone/>
              <a:tabLst>
                <a:tab pos="685800" algn="l"/>
              </a:tabLst>
            </a:pPr>
            <a:r>
              <a:rPr lang="en-US" sz="1400" dirty="0"/>
              <a:t>Chapter 4	Customer Discovery, Phase One: State Your Business Model Hypothesis</a:t>
            </a:r>
          </a:p>
          <a:p>
            <a:pPr marL="0" indent="0">
              <a:buNone/>
              <a:tabLst>
                <a:tab pos="685800" algn="l"/>
              </a:tabLst>
            </a:pPr>
            <a:r>
              <a:rPr lang="en-US" sz="1400" dirty="0"/>
              <a:t>Chapter 5	Customer Discovery, Phase Two: “Get Out of the Building” to Test the Problem: “Do People Care?”</a:t>
            </a:r>
          </a:p>
          <a:p>
            <a:pPr marL="0" indent="0">
              <a:buNone/>
            </a:pPr>
            <a:r>
              <a:rPr lang="en-US" sz="1400" dirty="0"/>
              <a:t>Chapter 6	Customer Discovery, Phase Three: “Get Out of the Building” and Test the Product Solution</a:t>
            </a:r>
          </a:p>
          <a:p>
            <a:pPr marL="0" indent="0">
              <a:buNone/>
            </a:pPr>
            <a:r>
              <a:rPr lang="en-US" sz="1400" dirty="0"/>
              <a:t>Chapter 7	Customer Discovery, Phase Four: Verify the Business Model and Pivot or Proceed</a:t>
            </a:r>
          </a:p>
        </p:txBody>
      </p:sp>
      <p:sp>
        <p:nvSpPr>
          <p:cNvPr id="4" name="Content Placeholder 2">
            <a:extLst>
              <a:ext uri="{FF2B5EF4-FFF2-40B4-BE49-F238E27FC236}">
                <a16:creationId xmlns:a16="http://schemas.microsoft.com/office/drawing/2014/main" id="{70DCA0DC-3EA3-AF0A-FEA9-C75447B0C648}"/>
              </a:ext>
            </a:extLst>
          </p:cNvPr>
          <p:cNvSpPr txBox="1">
            <a:spLocks/>
          </p:cNvSpPr>
          <p:nvPr/>
        </p:nvSpPr>
        <p:spPr>
          <a:xfrm>
            <a:off x="6229350" y="684827"/>
            <a:ext cx="5181600" cy="549213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tabLst>
                <a:tab pos="685800" algn="l"/>
              </a:tabLst>
            </a:pPr>
            <a:r>
              <a:rPr lang="en-US" sz="1400" dirty="0"/>
              <a:t>PART II	Step Two: Customer Validation</a:t>
            </a:r>
          </a:p>
          <a:p>
            <a:pPr marL="0" indent="0">
              <a:buFont typeface="Arial" panose="020B0604020202020204" pitchFamily="34" charset="0"/>
              <a:buNone/>
              <a:tabLst>
                <a:tab pos="685800" algn="l"/>
              </a:tabLst>
            </a:pPr>
            <a:r>
              <a:rPr lang="en-US" sz="1400" dirty="0"/>
              <a:t>Chapter 8	Introduction to Customer Validation</a:t>
            </a:r>
          </a:p>
          <a:p>
            <a:pPr marL="0" indent="0">
              <a:buFont typeface="Arial" panose="020B0604020202020204" pitchFamily="34" charset="0"/>
              <a:buNone/>
              <a:tabLst>
                <a:tab pos="685800" algn="l"/>
              </a:tabLst>
            </a:pPr>
            <a:r>
              <a:rPr lang="en-US" sz="1400" dirty="0"/>
              <a:t>Chapter 9	Customer Validation, Phase One: “Get Ready to Sell”</a:t>
            </a:r>
          </a:p>
          <a:p>
            <a:pPr marL="0" indent="0">
              <a:buFont typeface="Arial" panose="020B0604020202020204" pitchFamily="34" charset="0"/>
              <a:buNone/>
              <a:tabLst>
                <a:tab pos="685800" algn="l"/>
              </a:tabLst>
            </a:pPr>
            <a:r>
              <a:rPr lang="en-US" sz="1400" dirty="0"/>
              <a:t>Chapter 10	Customer Validation, Phase Two: “Get Out of the Building and Sell!”</a:t>
            </a:r>
          </a:p>
          <a:p>
            <a:pPr marL="0" indent="0">
              <a:buFont typeface="Arial" panose="020B0604020202020204" pitchFamily="34" charset="0"/>
              <a:buNone/>
              <a:tabLst>
                <a:tab pos="685800" algn="l"/>
              </a:tabLst>
            </a:pPr>
            <a:r>
              <a:rPr lang="en-US" sz="1400" dirty="0"/>
              <a:t>Chapter 11	Customer Validation, Phase Three: Develop Product and Company Positioning</a:t>
            </a:r>
          </a:p>
          <a:p>
            <a:pPr marL="0" indent="0">
              <a:buFont typeface="Arial" panose="020B0604020202020204" pitchFamily="34" charset="0"/>
              <a:buNone/>
              <a:tabLst>
                <a:tab pos="685800" algn="l"/>
              </a:tabLst>
            </a:pPr>
            <a:r>
              <a:rPr lang="en-US" sz="1400" dirty="0"/>
              <a:t>Chapter 12	Customer Validation, Phase Four: The Toughest Question of All: Pivot or Proceed?</a:t>
            </a:r>
          </a:p>
          <a:p>
            <a:pPr marL="0" indent="0">
              <a:buFont typeface="Arial" panose="020B0604020202020204" pitchFamily="34" charset="0"/>
              <a:buNone/>
            </a:pPr>
            <a:r>
              <a:rPr lang="en-US" sz="1400" dirty="0"/>
              <a:t>Appendix A	Checklists</a:t>
            </a:r>
          </a:p>
          <a:p>
            <a:pPr marL="0" indent="0">
              <a:buFont typeface="Arial" panose="020B0604020202020204" pitchFamily="34" charset="0"/>
              <a:buNone/>
            </a:pPr>
            <a:r>
              <a:rPr lang="en-US" sz="1400" dirty="0"/>
              <a:t>Appendix B	Glossary</a:t>
            </a:r>
          </a:p>
          <a:p>
            <a:pPr marL="0" indent="0">
              <a:buFont typeface="Arial" panose="020B0604020202020204" pitchFamily="34" charset="0"/>
              <a:buNone/>
            </a:pPr>
            <a:r>
              <a:rPr lang="en-US" sz="1400" dirty="0"/>
              <a:t>Appendix C	How to Build a Web Startup: A Simple Overview</a:t>
            </a:r>
          </a:p>
          <a:p>
            <a:pPr marL="0" indent="0">
              <a:buFont typeface="Arial" panose="020B0604020202020204" pitchFamily="34" charset="0"/>
              <a:buNone/>
            </a:pPr>
            <a:r>
              <a:rPr lang="en-US" sz="1400" dirty="0"/>
              <a:t>Acknowledgement</a:t>
            </a:r>
          </a:p>
          <a:p>
            <a:pPr marL="0" indent="0">
              <a:buFont typeface="Arial" panose="020B0604020202020204" pitchFamily="34" charset="0"/>
              <a:buNone/>
            </a:pPr>
            <a:r>
              <a:rPr lang="en-US" sz="1400" dirty="0"/>
              <a:t>About the Authors</a:t>
            </a:r>
          </a:p>
          <a:p>
            <a:pPr marL="0" indent="0">
              <a:buFont typeface="Arial" panose="020B0604020202020204" pitchFamily="34" charset="0"/>
              <a:buNone/>
            </a:pPr>
            <a:r>
              <a:rPr lang="en-US" sz="1400"/>
              <a:t>Index</a:t>
            </a:r>
            <a:endParaRPr lang="en-US" sz="1400" dirty="0"/>
          </a:p>
        </p:txBody>
      </p:sp>
    </p:spTree>
    <p:extLst>
      <p:ext uri="{BB962C8B-B14F-4D97-AF65-F5344CB8AC3E}">
        <p14:creationId xmlns:p14="http://schemas.microsoft.com/office/powerpoint/2010/main" val="35686081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87314-E293-DE87-3094-7FDF25A6360A}"/>
              </a:ext>
            </a:extLst>
          </p:cNvPr>
          <p:cNvSpPr>
            <a:spLocks noGrp="1"/>
          </p:cNvSpPr>
          <p:nvPr>
            <p:ph type="title"/>
          </p:nvPr>
        </p:nvSpPr>
        <p:spPr>
          <a:xfrm>
            <a:off x="838200" y="369017"/>
            <a:ext cx="10515600" cy="685462"/>
          </a:xfrm>
        </p:spPr>
        <p:txBody>
          <a:bodyPr>
            <a:normAutofit/>
          </a:bodyPr>
          <a:lstStyle/>
          <a:p>
            <a:r>
              <a:rPr lang="en-US" sz="3200"/>
              <a:t>Exit Expectations</a:t>
            </a:r>
            <a:endParaRPr lang="en-US" sz="3200" dirty="0"/>
          </a:p>
        </p:txBody>
      </p:sp>
      <p:sp>
        <p:nvSpPr>
          <p:cNvPr id="3" name="Content Placeholder 2">
            <a:extLst>
              <a:ext uri="{FF2B5EF4-FFF2-40B4-BE49-F238E27FC236}">
                <a16:creationId xmlns:a16="http://schemas.microsoft.com/office/drawing/2014/main" id="{8B48834E-ED2F-071B-4D30-6689823EFAF8}"/>
              </a:ext>
            </a:extLst>
          </p:cNvPr>
          <p:cNvSpPr>
            <a:spLocks noGrp="1"/>
          </p:cNvSpPr>
          <p:nvPr>
            <p:ph idx="1"/>
          </p:nvPr>
        </p:nvSpPr>
        <p:spPr>
          <a:xfrm>
            <a:off x="838199" y="1186774"/>
            <a:ext cx="10780059" cy="4990189"/>
          </a:xfrm>
        </p:spPr>
        <p:txBody>
          <a:bodyPr>
            <a:normAutofit/>
          </a:bodyPr>
          <a:lstStyle/>
          <a:p>
            <a:r>
              <a:rPr lang="en-US" sz="2000"/>
              <a:t>An investment return of at least 5x to 10x the money put in is considered a win for the angel or angel group.</a:t>
            </a:r>
          </a:p>
          <a:p>
            <a:r>
              <a:rPr lang="en-US" sz="2000"/>
              <a:t>In addition to a straight-foward merger or acquisition of the startup by another company, there are four other possible outcomes from an investment in a startup:</a:t>
            </a:r>
          </a:p>
          <a:p>
            <a:pPr marL="914400" indent="-454025">
              <a:buFont typeface="Wingdings" panose="05000000000000000000" pitchFamily="2" charset="2"/>
              <a:buChar char="Ø"/>
            </a:pPr>
            <a:r>
              <a:rPr lang="en-US" sz="2000"/>
              <a:t>IPO – although common, acquisitions continue to dominate startup liquidity events.</a:t>
            </a:r>
            <a:endParaRPr lang="en-US" sz="2000">
              <a:sym typeface="Wingdings" panose="05000000000000000000" pitchFamily="2" charset="2"/>
            </a:endParaRPr>
          </a:p>
          <a:p>
            <a:pPr marL="914400" indent="-454025">
              <a:buFont typeface="Wingdings" panose="05000000000000000000" pitchFamily="2" charset="2"/>
              <a:buChar char="Ø"/>
            </a:pPr>
            <a:r>
              <a:rPr lang="en-US" sz="2000">
                <a:sym typeface="Wingdings" panose="05000000000000000000" pitchFamily="2" charset="2"/>
              </a:rPr>
              <a:t>Acqui-hire – a large company is not interested in the company’s product or service but rather its employee base. This exit typically yields a smaller ROI for investors as compared to an acquisition motivated by strategic or financial returns.</a:t>
            </a:r>
          </a:p>
          <a:p>
            <a:pPr marL="914400" indent="-454025">
              <a:buFont typeface="Wingdings" panose="05000000000000000000" pitchFamily="2" charset="2"/>
              <a:buChar char="Ø"/>
            </a:pPr>
            <a:r>
              <a:rPr lang="en-US" sz="2000">
                <a:sym typeface="Wingdings" panose="05000000000000000000" pitchFamily="2" charset="2"/>
              </a:rPr>
              <a:t>Buyback – that startup buys back the shares owned by the investors. These are rare and used when the investors want to exit and recoup at least some of their investment. Founders implement buybacks as a comprosmise deal at best, meaning the startup is surviving, but the growth potential that was hoped for is not coming to fruition.</a:t>
            </a:r>
          </a:p>
          <a:p>
            <a:pPr marL="914400" indent="-454025">
              <a:buFont typeface="Wingdings" panose="05000000000000000000" pitchFamily="2" charset="2"/>
              <a:buChar char="Ø"/>
            </a:pPr>
            <a:r>
              <a:rPr lang="en-US" sz="2000">
                <a:sym typeface="Wingdings" panose="05000000000000000000" pitchFamily="2" charset="2"/>
              </a:rPr>
              <a:t>Complete loss – investors live with the reality that many of their investments will “go to zero”. More than a third of angel deals result in a complete loss.</a:t>
            </a:r>
            <a:endParaRPr lang="en-US" sz="2000"/>
          </a:p>
          <a:p>
            <a:pPr marL="0" indent="0">
              <a:buNone/>
            </a:pPr>
            <a:endParaRPr lang="en-US" sz="2000"/>
          </a:p>
        </p:txBody>
      </p:sp>
    </p:spTree>
    <p:extLst>
      <p:ext uri="{BB962C8B-B14F-4D97-AF65-F5344CB8AC3E}">
        <p14:creationId xmlns:p14="http://schemas.microsoft.com/office/powerpoint/2010/main" val="3603215205"/>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C2655-556D-2454-21C2-E02EA1135BD8}"/>
              </a:ext>
            </a:extLst>
          </p:cNvPr>
          <p:cNvSpPr>
            <a:spLocks noGrp="1"/>
          </p:cNvSpPr>
          <p:nvPr>
            <p:ph type="title"/>
          </p:nvPr>
        </p:nvSpPr>
        <p:spPr>
          <a:xfrm>
            <a:off x="838200" y="338455"/>
            <a:ext cx="10515600" cy="389255"/>
          </a:xfrm>
        </p:spPr>
        <p:txBody>
          <a:bodyPr>
            <a:normAutofit/>
          </a:bodyPr>
          <a:lstStyle/>
          <a:p>
            <a:r>
              <a:rPr lang="en-US" sz="2000" b="1" dirty="0"/>
              <a:t>Preface</a:t>
            </a:r>
          </a:p>
        </p:txBody>
      </p:sp>
      <p:sp>
        <p:nvSpPr>
          <p:cNvPr id="8" name="Content Placeholder 2">
            <a:extLst>
              <a:ext uri="{FF2B5EF4-FFF2-40B4-BE49-F238E27FC236}">
                <a16:creationId xmlns:a16="http://schemas.microsoft.com/office/drawing/2014/main" id="{0B1FB937-B820-A216-4762-79E616D62FFB}"/>
              </a:ext>
            </a:extLst>
          </p:cNvPr>
          <p:cNvSpPr>
            <a:spLocks noGrp="1"/>
          </p:cNvSpPr>
          <p:nvPr>
            <p:ph idx="1"/>
          </p:nvPr>
        </p:nvSpPr>
        <p:spPr>
          <a:xfrm>
            <a:off x="838200" y="853440"/>
            <a:ext cx="10515600" cy="5323523"/>
          </a:xfrm>
        </p:spPr>
        <p:txBody>
          <a:bodyPr>
            <a:normAutofit/>
          </a:bodyPr>
          <a:lstStyle/>
          <a:p>
            <a:pPr marL="457200" indent="-457200"/>
            <a:r>
              <a:rPr lang="en-US" sz="1600" dirty="0"/>
              <a:t>Dutch East India Company (1602) – the first “modern company” issued the first stock certificate.</a:t>
            </a:r>
          </a:p>
          <a:p>
            <a:pPr marL="457200" indent="-457200"/>
            <a:r>
              <a:rPr lang="en-US" sz="1600" dirty="0"/>
              <a:t>Finding a formula for repeatable startup success has remained a black art.</a:t>
            </a:r>
          </a:p>
          <a:p>
            <a:pPr marL="457200" indent="-457200"/>
            <a:r>
              <a:rPr lang="en-US" sz="1600" dirty="0"/>
              <a:t>Founders have tried to adapt “big business” rules, pushed by investors, with limited traction and success. Rules for running large business does not work for startups because startups are not simply smaller versions of large companies.</a:t>
            </a:r>
          </a:p>
          <a:p>
            <a:pPr marL="457200" indent="-457200"/>
            <a:r>
              <a:rPr lang="en-US" sz="1600" dirty="0"/>
              <a:t>Large companies have well defined problems, startups are in search mode, and this requires a whole different set of rules in order to minimize risk and optimize changes for success. This startup rule-base falls under the science of entrepreneurial management.</a:t>
            </a:r>
          </a:p>
          <a:p>
            <a:pPr marL="457200" indent="-457200"/>
            <a:r>
              <a:rPr lang="en-US" sz="1400" dirty="0"/>
              <a:t>The entrepreneurial model centers around agile engineering which is an iterative and incremental method coupled with a customer development roadmap that allows for pivoting to customer and market feedback.</a:t>
            </a:r>
          </a:p>
          <a:p>
            <a:pPr marL="457200" indent="-457200"/>
            <a:r>
              <a:rPr lang="en-US" sz="1400" dirty="0"/>
              <a:t>Venture and entrepreneurial finance is also a key component of the science of entrepreneurial management.</a:t>
            </a:r>
          </a:p>
          <a:p>
            <a:pPr marL="457200" indent="-457200"/>
            <a:r>
              <a:rPr lang="en-US" sz="1400" dirty="0"/>
              <a:t>Startups, driven by potential markets measured in billions of people, will use this body of knowledge surrounding the science of entrepreneurial management to test, refine, and scale their ideas far faster and more affordably that ever before. </a:t>
            </a:r>
          </a:p>
        </p:txBody>
      </p:sp>
    </p:spTree>
    <p:extLst>
      <p:ext uri="{BB962C8B-B14F-4D97-AF65-F5344CB8AC3E}">
        <p14:creationId xmlns:p14="http://schemas.microsoft.com/office/powerpoint/2010/main" val="3862726256"/>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C2655-556D-2454-21C2-E02EA1135BD8}"/>
              </a:ext>
            </a:extLst>
          </p:cNvPr>
          <p:cNvSpPr>
            <a:spLocks noGrp="1"/>
          </p:cNvSpPr>
          <p:nvPr>
            <p:ph type="title"/>
          </p:nvPr>
        </p:nvSpPr>
        <p:spPr>
          <a:xfrm>
            <a:off x="838200" y="338455"/>
            <a:ext cx="10515600" cy="389255"/>
          </a:xfrm>
        </p:spPr>
        <p:txBody>
          <a:bodyPr>
            <a:normAutofit/>
          </a:bodyPr>
          <a:lstStyle/>
          <a:p>
            <a:r>
              <a:rPr lang="en-US" sz="2000" b="1" dirty="0"/>
              <a:t>The Groundwork</a:t>
            </a:r>
          </a:p>
        </p:txBody>
      </p:sp>
      <p:sp>
        <p:nvSpPr>
          <p:cNvPr id="8" name="Content Placeholder 2">
            <a:extLst>
              <a:ext uri="{FF2B5EF4-FFF2-40B4-BE49-F238E27FC236}">
                <a16:creationId xmlns:a16="http://schemas.microsoft.com/office/drawing/2014/main" id="{0B1FB937-B820-A216-4762-79E616D62FFB}"/>
              </a:ext>
            </a:extLst>
          </p:cNvPr>
          <p:cNvSpPr>
            <a:spLocks noGrp="1"/>
          </p:cNvSpPr>
          <p:nvPr>
            <p:ph idx="1"/>
          </p:nvPr>
        </p:nvSpPr>
        <p:spPr>
          <a:xfrm>
            <a:off x="838200" y="853440"/>
            <a:ext cx="10515600" cy="5323523"/>
          </a:xfrm>
        </p:spPr>
        <p:txBody>
          <a:bodyPr>
            <a:normAutofit/>
          </a:bodyPr>
          <a:lstStyle/>
          <a:p>
            <a:pPr marL="457200" indent="-457200"/>
            <a:r>
              <a:rPr lang="en-US" sz="1600" dirty="0"/>
              <a:t>A startup </a:t>
            </a:r>
            <a:r>
              <a:rPr lang="en-US" sz="1600" b="1" u="sng" dirty="0"/>
              <a:t>is not</a:t>
            </a:r>
            <a:r>
              <a:rPr lang="en-US" sz="1600" dirty="0"/>
              <a:t> a smaller version of a large company.</a:t>
            </a:r>
          </a:p>
          <a:p>
            <a:pPr marL="457200" indent="-457200"/>
            <a:r>
              <a:rPr lang="en-US" sz="1600" dirty="0"/>
              <a:t>A startup is a temporary organization in search of a scalable, repeatable, profitable business model.</a:t>
            </a:r>
          </a:p>
          <a:p>
            <a:pPr marL="457200" indent="-457200"/>
            <a:r>
              <a:rPr lang="en-US" sz="1600" dirty="0"/>
              <a:t>At the outset the startup business model is a canvas covered with ideas and guesses, but it has no customers and minimal customer knowledge (this is what makes startups much different that large established companies).</a:t>
            </a:r>
          </a:p>
          <a:p>
            <a:pPr marL="457200" indent="-457200"/>
            <a:r>
              <a:rPr lang="en-US" sz="1600" dirty="0"/>
              <a:t>Scalable startups are the work of traditional technology entrepreneurs who believe their vision will change the world and in doing so will generate significantly large sales.</a:t>
            </a:r>
          </a:p>
          <a:p>
            <a:pPr marL="457200" indent="-457200"/>
            <a:r>
              <a:rPr lang="en-US" sz="1600" dirty="0"/>
              <a:t>However, generating mega sales requires external venture capital investment in the tens of millions of dollars to fuel rapid expansion. This transition from idea stage to scalable revenue is the metamorphosis of a scalable startup (business model found, product / market fit validated, repeatable sales model tested, managers hired) into a company (cashflow breakeven, profitable, rapid scale, new senior management, 150+ employees).</a:t>
            </a:r>
          </a:p>
          <a:p>
            <a:pPr marL="457200" indent="-457200"/>
            <a:r>
              <a:rPr lang="en-US" sz="1600" dirty="0"/>
              <a:t>Forms of entrepreneurships that can all be helped by Customer Development (CD): </a:t>
            </a:r>
          </a:p>
          <a:p>
            <a:pPr marL="1143000" indent="-457200">
              <a:buFont typeface="Wingdings" panose="05000000000000000000" pitchFamily="2" charset="2"/>
              <a:buChar char="ü"/>
            </a:pPr>
            <a:r>
              <a:rPr lang="en-US" sz="1600" dirty="0"/>
              <a:t>Small business entrepreneurship (not looking a scalable mega revenue)</a:t>
            </a:r>
          </a:p>
          <a:p>
            <a:pPr marL="1143000" indent="-457200">
              <a:buFont typeface="Wingdings" panose="05000000000000000000" pitchFamily="2" charset="2"/>
              <a:buChar char="ü"/>
            </a:pPr>
            <a:r>
              <a:rPr lang="en-US" sz="1600" dirty="0"/>
              <a:t>Scalable startups (CD is most effective in this area)</a:t>
            </a:r>
          </a:p>
          <a:p>
            <a:pPr marL="1143000" indent="-457200">
              <a:buFont typeface="Wingdings" panose="05000000000000000000" pitchFamily="2" charset="2"/>
              <a:buChar char="ü"/>
            </a:pPr>
            <a:r>
              <a:rPr lang="en-US" sz="1600" dirty="0"/>
              <a:t>“Buyable” startups (talent is as valued as the business itself)</a:t>
            </a:r>
          </a:p>
          <a:p>
            <a:pPr marL="1143000" indent="-457200">
              <a:buFont typeface="Wingdings" panose="05000000000000000000" pitchFamily="2" charset="2"/>
              <a:buChar char="ü"/>
            </a:pPr>
            <a:r>
              <a:rPr lang="en-US" sz="1600" dirty="0"/>
              <a:t>Large company entrepreneurship (size and culture make disruptive innovation extremely difficult; however experts in sustaining innovation)</a:t>
            </a:r>
          </a:p>
          <a:p>
            <a:pPr marL="1143000" indent="-457200">
              <a:buFont typeface="Wingdings" panose="05000000000000000000" pitchFamily="2" charset="2"/>
              <a:buChar char="ü"/>
            </a:pPr>
            <a:r>
              <a:rPr lang="en-US" sz="1600" dirty="0"/>
              <a:t>Social entrepreneurs (innovative nonprofits seeking to change the world)</a:t>
            </a:r>
          </a:p>
        </p:txBody>
      </p:sp>
    </p:spTree>
    <p:extLst>
      <p:ext uri="{BB962C8B-B14F-4D97-AF65-F5344CB8AC3E}">
        <p14:creationId xmlns:p14="http://schemas.microsoft.com/office/powerpoint/2010/main" val="241747001"/>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C2655-556D-2454-21C2-E02EA1135BD8}"/>
              </a:ext>
            </a:extLst>
          </p:cNvPr>
          <p:cNvSpPr>
            <a:spLocks noGrp="1"/>
          </p:cNvSpPr>
          <p:nvPr>
            <p:ph type="title"/>
          </p:nvPr>
        </p:nvSpPr>
        <p:spPr>
          <a:xfrm>
            <a:off x="838200" y="338455"/>
            <a:ext cx="10515600" cy="389255"/>
          </a:xfrm>
        </p:spPr>
        <p:txBody>
          <a:bodyPr>
            <a:normAutofit/>
          </a:bodyPr>
          <a:lstStyle/>
          <a:p>
            <a:r>
              <a:rPr lang="en-US" sz="2000" b="1" dirty="0"/>
              <a:t>Two Types of Early-Stage Startups</a:t>
            </a:r>
          </a:p>
        </p:txBody>
      </p:sp>
      <p:sp>
        <p:nvSpPr>
          <p:cNvPr id="8" name="Content Placeholder 2">
            <a:extLst>
              <a:ext uri="{FF2B5EF4-FFF2-40B4-BE49-F238E27FC236}">
                <a16:creationId xmlns:a16="http://schemas.microsoft.com/office/drawing/2014/main" id="{0B1FB937-B820-A216-4762-79E616D62FFB}"/>
              </a:ext>
            </a:extLst>
          </p:cNvPr>
          <p:cNvSpPr>
            <a:spLocks noGrp="1"/>
          </p:cNvSpPr>
          <p:nvPr>
            <p:ph idx="1"/>
          </p:nvPr>
        </p:nvSpPr>
        <p:spPr>
          <a:xfrm>
            <a:off x="838200" y="853440"/>
            <a:ext cx="10515600" cy="5323523"/>
          </a:xfrm>
        </p:spPr>
        <p:txBody>
          <a:bodyPr>
            <a:normAutofit fontScale="92500" lnSpcReduction="10000"/>
          </a:bodyPr>
          <a:lstStyle/>
          <a:p>
            <a:pPr marL="457200" indent="-457200"/>
            <a:r>
              <a:rPr lang="en-US" sz="1600" dirty="0"/>
              <a:t>Startups with significant invention risk – markets where it is questionable whether the technology can ever be made to work, but if it does, customers will be a path to the company’s door. Startups solve invention risk by using simulation tools.</a:t>
            </a:r>
          </a:p>
          <a:p>
            <a:pPr marL="1143000" indent="-457200">
              <a:buFont typeface="Abel" panose="02000506030000020004" pitchFamily="2" charset="0"/>
              <a:buChar char="?"/>
            </a:pPr>
            <a:r>
              <a:rPr lang="en-US" sz="1600" dirty="0"/>
              <a:t>Where does quantum computing reside in the startup landscape centered on significant invention risk?</a:t>
            </a:r>
          </a:p>
          <a:p>
            <a:pPr marL="457200" indent="-457200"/>
            <a:r>
              <a:rPr lang="en-US" sz="1600" dirty="0"/>
              <a:t>Startups delivering MVPs to markets with significant customer/market risk are those where the unknown is whether customers will adopt the product. Startups solve customer/market risk and issues around customer acceptance and market adoption by applying the CD framework espoused herein.</a:t>
            </a:r>
          </a:p>
          <a:p>
            <a:pPr marL="1143000" indent="-457200">
              <a:buFont typeface="Abel" panose="02000506030000020004" pitchFamily="2" charset="0"/>
              <a:buChar char="?"/>
            </a:pPr>
            <a:r>
              <a:rPr lang="en-US" sz="1600" dirty="0"/>
              <a:t>Where does quantum computing reside in the startup landscape centered on significant customer/market risk?</a:t>
            </a:r>
          </a:p>
          <a:p>
            <a:pPr marL="1143000" indent="-457200">
              <a:buFont typeface="Abel" panose="02000506030000020004" pitchFamily="2" charset="0"/>
              <a:buChar char="?"/>
            </a:pPr>
            <a:r>
              <a:rPr lang="en-US" sz="1600" dirty="0"/>
              <a:t>Does an area in which invention and customer/market risk coexist linearly or exponentially compound overall risk?</a:t>
            </a:r>
          </a:p>
          <a:p>
            <a:pPr marL="457200" indent="-457200"/>
            <a:r>
              <a:rPr lang="en-US" sz="1600" dirty="0"/>
              <a:t>Engineering versus Invention</a:t>
            </a:r>
          </a:p>
          <a:p>
            <a:pPr marL="1143000" indent="-457200">
              <a:buFont typeface="Wingdings" panose="05000000000000000000" pitchFamily="2" charset="2"/>
              <a:buChar char="q"/>
              <a:tabLst>
                <a:tab pos="685800" algn="l"/>
              </a:tabLst>
            </a:pPr>
            <a:r>
              <a:rPr lang="en-US" sz="1600" dirty="0"/>
              <a:t>For companies building web-based products, product development can be difficult, but with enough time and iteration, engineering will eventually converge on a solution and ship a functional product (minimally viable product). This is engineering, not invention.</a:t>
            </a:r>
          </a:p>
          <a:p>
            <a:pPr marL="1143000" indent="-457200">
              <a:buFont typeface="Wingdings" panose="05000000000000000000" pitchFamily="2" charset="2"/>
              <a:buChar char="q"/>
              <a:tabLst>
                <a:tab pos="685800" algn="l"/>
              </a:tabLst>
            </a:pPr>
            <a:r>
              <a:rPr lang="en-US" sz="1600" dirty="0"/>
              <a:t>There’s a whole other set of markets where the risk is truly invention. These are markets where it may take five or even ten years to get a product out of the lab and into production. Whether it will eventually work, no one knows, but the payoff can be so large that investors will take the risk. In these markets it’s all about invention risk.</a:t>
            </a:r>
          </a:p>
          <a:p>
            <a:pPr marL="457200" indent="-457200"/>
            <a:r>
              <a:rPr lang="en-US" sz="1600" dirty="0"/>
              <a:t>A third type of market has BOTH invention risk and customer/market risk.</a:t>
            </a:r>
          </a:p>
          <a:p>
            <a:pPr marL="1143000" indent="-457200">
              <a:buFont typeface="Wingdings" panose="05000000000000000000" pitchFamily="2" charset="2"/>
              <a:buChar char="q"/>
            </a:pPr>
            <a:r>
              <a:rPr lang="en-US" sz="1600" dirty="0"/>
              <a:t>For example, complex new semiconductor architectures mean you may not know if the chip performs as well as you thought until you get first silicon. But then, because there might be entrenched competitors and your concept is radically new, you still need to invest in the Customer Development process to learn how to get design wins from companies that may be happy with their existing vendors.</a:t>
            </a:r>
          </a:p>
        </p:txBody>
      </p:sp>
    </p:spTree>
    <p:extLst>
      <p:ext uri="{BB962C8B-B14F-4D97-AF65-F5344CB8AC3E}">
        <p14:creationId xmlns:p14="http://schemas.microsoft.com/office/powerpoint/2010/main" val="485879066"/>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C2655-556D-2454-21C2-E02EA1135BD8}"/>
              </a:ext>
            </a:extLst>
          </p:cNvPr>
          <p:cNvSpPr>
            <a:spLocks noGrp="1"/>
          </p:cNvSpPr>
          <p:nvPr>
            <p:ph type="title"/>
          </p:nvPr>
        </p:nvSpPr>
        <p:spPr>
          <a:xfrm>
            <a:off x="838200" y="338455"/>
            <a:ext cx="10515600" cy="389255"/>
          </a:xfrm>
        </p:spPr>
        <p:txBody>
          <a:bodyPr>
            <a:normAutofit/>
          </a:bodyPr>
          <a:lstStyle/>
          <a:p>
            <a:r>
              <a:rPr lang="en-US" sz="2000" b="1" dirty="0"/>
              <a:t>The Heroes’ Journey</a:t>
            </a:r>
          </a:p>
        </p:txBody>
      </p:sp>
      <p:sp>
        <p:nvSpPr>
          <p:cNvPr id="8" name="Content Placeholder 2">
            <a:extLst>
              <a:ext uri="{FF2B5EF4-FFF2-40B4-BE49-F238E27FC236}">
                <a16:creationId xmlns:a16="http://schemas.microsoft.com/office/drawing/2014/main" id="{0B1FB937-B820-A216-4762-79E616D62FFB}"/>
              </a:ext>
            </a:extLst>
          </p:cNvPr>
          <p:cNvSpPr>
            <a:spLocks noGrp="1"/>
          </p:cNvSpPr>
          <p:nvPr>
            <p:ph idx="1"/>
          </p:nvPr>
        </p:nvSpPr>
        <p:spPr>
          <a:xfrm>
            <a:off x="838200" y="853440"/>
            <a:ext cx="10515600" cy="5323523"/>
          </a:xfrm>
        </p:spPr>
        <p:txBody>
          <a:bodyPr>
            <a:normAutofit/>
          </a:bodyPr>
          <a:lstStyle/>
          <a:p>
            <a:pPr marL="457200" indent="-457200"/>
            <a:r>
              <a:rPr lang="en-US" sz="1600" i="1" dirty="0"/>
              <a:t>A legendary hero is usually the founder of something – the founder of a new age, a new religion, a new city, a new way of life. In order to found something new, one has to leave the old and go on a quest of the seed idea, a germinal idea that will have the potential of bringing forth that new thing. </a:t>
            </a:r>
            <a:r>
              <a:rPr lang="en-US" sz="1600" dirty="0"/>
              <a:t>Paraphrased quote from Joseph Campbell, “The Hero with a Thousand Faces”</a:t>
            </a:r>
          </a:p>
          <a:p>
            <a:pPr marL="457200" indent="-457200"/>
            <a:r>
              <a:rPr lang="en-US" sz="1600" dirty="0"/>
              <a:t>The hero’s journey always begins with a hero who hears a calling to a quest. At the outset of the voyage, the path is unclear and no end is in sight. Each hero meets a unique set of obstacles, but regardless of the details every heroes’ journey follows the same pattern.</a:t>
            </a:r>
          </a:p>
          <a:p>
            <a:pPr marL="457200" indent="-457200"/>
            <a:r>
              <a:rPr lang="en-US" sz="1600" dirty="0"/>
              <a:t>Founding entrepreneurs are out to make their vision and business real. To succeed, they must abandon the status quo, recruit a team that shares their vision, and strike out together on what appears to be a new path, often shrouded in uncertainty, fear, and doubt. Obstacles, hardships and potential disaster lie ahead and their journey to success tests more than financial resources – it tests their stamina, agility, and courage.</a:t>
            </a:r>
          </a:p>
          <a:p>
            <a:pPr marL="457200" indent="-457200"/>
            <a:r>
              <a:rPr lang="en-US" sz="1600" dirty="0"/>
              <a:t>The path to startup success is well-traveled and well-understood. There is a true and repeatable path to success.</a:t>
            </a:r>
          </a:p>
        </p:txBody>
      </p:sp>
    </p:spTree>
    <p:extLst>
      <p:ext uri="{BB962C8B-B14F-4D97-AF65-F5344CB8AC3E}">
        <p14:creationId xmlns:p14="http://schemas.microsoft.com/office/powerpoint/2010/main" val="1675749633"/>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C2655-556D-2454-21C2-E02EA1135BD8}"/>
              </a:ext>
            </a:extLst>
          </p:cNvPr>
          <p:cNvSpPr>
            <a:spLocks noGrp="1"/>
          </p:cNvSpPr>
          <p:nvPr>
            <p:ph type="title"/>
          </p:nvPr>
        </p:nvSpPr>
        <p:spPr>
          <a:xfrm>
            <a:off x="838200" y="338455"/>
            <a:ext cx="10515600" cy="389255"/>
          </a:xfrm>
        </p:spPr>
        <p:txBody>
          <a:bodyPr>
            <a:normAutofit/>
          </a:bodyPr>
          <a:lstStyle/>
          <a:p>
            <a:r>
              <a:rPr lang="en-US" sz="2000" b="1" dirty="0"/>
              <a:t>Going Down the Misguided Path</a:t>
            </a:r>
          </a:p>
        </p:txBody>
      </p:sp>
      <p:sp>
        <p:nvSpPr>
          <p:cNvPr id="8" name="Content Placeholder 2">
            <a:extLst>
              <a:ext uri="{FF2B5EF4-FFF2-40B4-BE49-F238E27FC236}">
                <a16:creationId xmlns:a16="http://schemas.microsoft.com/office/drawing/2014/main" id="{0B1FB937-B820-A216-4762-79E616D62FFB}"/>
              </a:ext>
            </a:extLst>
          </p:cNvPr>
          <p:cNvSpPr>
            <a:spLocks noGrp="1"/>
          </p:cNvSpPr>
          <p:nvPr>
            <p:ph idx="1"/>
          </p:nvPr>
        </p:nvSpPr>
        <p:spPr>
          <a:xfrm>
            <a:off x="838200" y="853440"/>
            <a:ext cx="10515600" cy="5323523"/>
          </a:xfrm>
        </p:spPr>
        <p:txBody>
          <a:bodyPr>
            <a:normAutofit fontScale="92500" lnSpcReduction="20000"/>
          </a:bodyPr>
          <a:lstStyle/>
          <a:p>
            <a:pPr marL="457200" indent="-457200"/>
            <a:r>
              <a:rPr lang="en-US" sz="1600" dirty="0"/>
              <a:t>The last quarter of the 20</a:t>
            </a:r>
            <a:r>
              <a:rPr lang="en-US" sz="1600" baseline="30000" dirty="0"/>
              <a:t>th</a:t>
            </a:r>
            <a:r>
              <a:rPr lang="en-US" sz="1600" dirty="0"/>
              <a:t> century witnessed startups that thought they knew the correct path for the startup journey. </a:t>
            </a:r>
          </a:p>
          <a:p>
            <a:pPr marL="1143000" indent="-457200">
              <a:buFont typeface="Calibri" panose="020F0502020204030204" pitchFamily="34" charset="0"/>
              <a:buChar char="×"/>
            </a:pPr>
            <a:r>
              <a:rPr lang="en-US" sz="1600" dirty="0"/>
              <a:t>They adopted a methodology for product development launch (product-introduction process) and life-cycle management identical to business school models applicable to large companies.</a:t>
            </a:r>
          </a:p>
          <a:p>
            <a:pPr marL="1143000" indent="-457200">
              <a:buFont typeface="Calibri" panose="020F0502020204030204" pitchFamily="34" charset="0"/>
              <a:buChar char="×"/>
            </a:pPr>
            <a:r>
              <a:rPr lang="en-US" sz="1600" dirty="0"/>
              <a:t>Business plans, checkpoints and goals for every step toward getting product shipped (sizing markets, estimating sales, developing marketing-requirements documents, prioritizing product features).</a:t>
            </a:r>
          </a:p>
          <a:p>
            <a:pPr marL="1143000" indent="-457200">
              <a:buFont typeface="Calibri" panose="020F0502020204030204" pitchFamily="34" charset="0"/>
              <a:buChar char="×"/>
            </a:pPr>
            <a:r>
              <a:rPr lang="en-US" sz="1600" dirty="0"/>
              <a:t>The fact remains that regardless of product category – high-tech or low, online or physical, B2C or B2B, well funded or not – nine out of ten new products fail.</a:t>
            </a:r>
          </a:p>
          <a:p>
            <a:pPr marL="1143000" indent="-457200">
              <a:buFont typeface="Calibri" panose="020F0502020204030204" pitchFamily="34" charset="0"/>
              <a:buChar char="×"/>
            </a:pPr>
            <a:r>
              <a:rPr lang="en-US" sz="1600" dirty="0"/>
              <a:t>Startups have been using tools appropriate for executing a known business. However, startups are all about the unknowns (the heroes’ journey). Success on this road requires founder use different tactics.</a:t>
            </a:r>
          </a:p>
          <a:p>
            <a:pPr marL="457200" indent="-457200"/>
            <a:r>
              <a:rPr lang="en-US" sz="1600" dirty="0"/>
              <a:t>Winners discard traditional product introduction and management tactics and replace them with a combination of agile engineering and CD to iteratively build, test, and search for a business model, turning unknowns into knowns.</a:t>
            </a:r>
          </a:p>
          <a:p>
            <a:pPr marL="1143000" indent="-457200">
              <a:buFont typeface="Wingdings" panose="05000000000000000000" pitchFamily="2" charset="2"/>
              <a:buChar char="ü"/>
            </a:pPr>
            <a:r>
              <a:rPr lang="en-US" sz="1600" dirty="0"/>
              <a:t>Founders recognize their startup vision as a series of untested hypotheses in need of “customer proof”.</a:t>
            </a:r>
          </a:p>
          <a:p>
            <a:pPr marL="1143000" indent="-457200">
              <a:buFont typeface="Wingdings" panose="05000000000000000000" pitchFamily="2" charset="2"/>
              <a:buChar char="ü"/>
            </a:pPr>
            <a:r>
              <a:rPr lang="en-US" sz="1600" dirty="0"/>
              <a:t>Founders relentlessly test for insights, and they course-correct in days or weeks (not months or years), to preserve cash and eliminate time wasted on building features and products that customers don’t want.</a:t>
            </a:r>
          </a:p>
          <a:p>
            <a:pPr marL="457200" indent="-457200"/>
            <a:r>
              <a:rPr lang="en-US" sz="1600" dirty="0"/>
              <a:t>Losers blindly execute a rigid product introduction and management methodology.</a:t>
            </a:r>
          </a:p>
          <a:p>
            <a:pPr marL="1143000" indent="-457200">
              <a:buFont typeface="Calibri" panose="020F0502020204030204" pitchFamily="34" charset="0"/>
              <a:buChar char="×"/>
            </a:pPr>
            <a:r>
              <a:rPr lang="en-US" sz="1600" dirty="0"/>
              <a:t>The misguided path is to assume that the founder’s vision drives the business strategy and product development plans and that all they need to do is to raise funds for execution.</a:t>
            </a:r>
          </a:p>
          <a:p>
            <a:pPr marL="1143000" indent="-457200">
              <a:buFont typeface="Calibri" panose="020F0502020204030204" pitchFamily="34" charset="0"/>
              <a:buChar char="×"/>
            </a:pPr>
            <a:r>
              <a:rPr lang="en-US" sz="1600" dirty="0"/>
              <a:t>Founders, not employees must search for the business model.</a:t>
            </a:r>
          </a:p>
          <a:p>
            <a:pPr marL="1143000" indent="-457200">
              <a:buFont typeface="Calibri" panose="020F0502020204030204" pitchFamily="34" charset="0"/>
              <a:buChar char="×"/>
            </a:pPr>
            <a:r>
              <a:rPr lang="en-US" sz="1600" dirty="0"/>
              <a:t>Failure is almost certain if founders, themselves, don’t get out of the building to gain a deep, personal, firsthand understanding of their potential customers’ needs before locking into a specific path and precise product specs. This is at the heart of the Customer Development process.</a:t>
            </a:r>
          </a:p>
        </p:txBody>
      </p:sp>
    </p:spTree>
    <p:extLst>
      <p:ext uri="{BB962C8B-B14F-4D97-AF65-F5344CB8AC3E}">
        <p14:creationId xmlns:p14="http://schemas.microsoft.com/office/powerpoint/2010/main" val="1896307925"/>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C2655-556D-2454-21C2-E02EA1135BD8}"/>
              </a:ext>
            </a:extLst>
          </p:cNvPr>
          <p:cNvSpPr>
            <a:spLocks noGrp="1"/>
          </p:cNvSpPr>
          <p:nvPr>
            <p:ph type="title"/>
          </p:nvPr>
        </p:nvSpPr>
        <p:spPr>
          <a:xfrm>
            <a:off x="838200" y="338455"/>
            <a:ext cx="10515600" cy="389255"/>
          </a:xfrm>
        </p:spPr>
        <p:txBody>
          <a:bodyPr>
            <a:normAutofit/>
          </a:bodyPr>
          <a:lstStyle/>
          <a:p>
            <a:r>
              <a:rPr lang="en-US" sz="2000" b="1" dirty="0"/>
              <a:t>Evolution and Revolution</a:t>
            </a:r>
          </a:p>
        </p:txBody>
      </p:sp>
      <p:sp>
        <p:nvSpPr>
          <p:cNvPr id="8" name="Content Placeholder 2">
            <a:extLst>
              <a:ext uri="{FF2B5EF4-FFF2-40B4-BE49-F238E27FC236}">
                <a16:creationId xmlns:a16="http://schemas.microsoft.com/office/drawing/2014/main" id="{0B1FB937-B820-A216-4762-79E616D62FFB}"/>
              </a:ext>
            </a:extLst>
          </p:cNvPr>
          <p:cNvSpPr>
            <a:spLocks noGrp="1"/>
          </p:cNvSpPr>
          <p:nvPr>
            <p:ph idx="1"/>
          </p:nvPr>
        </p:nvSpPr>
        <p:spPr>
          <a:xfrm>
            <a:off x="838200" y="853440"/>
            <a:ext cx="10515600" cy="5323523"/>
          </a:xfrm>
        </p:spPr>
        <p:txBody>
          <a:bodyPr>
            <a:normAutofit/>
          </a:bodyPr>
          <a:lstStyle/>
          <a:p>
            <a:pPr marL="457200" indent="-457200"/>
            <a:r>
              <a:rPr lang="en-US" sz="1600" dirty="0"/>
              <a:t>It’s useful to think of business in two dimensions: Product and Channel. Within Product there are two subcategories: Physical and Bits/Virtual. Within Channel there are two subcategories: Physical and Web.</a:t>
            </a:r>
          </a:p>
          <a:p>
            <a:pPr marL="457200" indent="-457200"/>
            <a:r>
              <a:rPr lang="en-US" sz="1600" dirty="0"/>
              <a:t>For thousands or years after the invention of the wheel, physical products have reached customers via physical sales channels. Business Space (Product, Channel) </a:t>
            </a:r>
            <a:r>
              <a:rPr lang="en-US" sz="1600" dirty="0">
                <a:sym typeface="Wingdings" panose="05000000000000000000" pitchFamily="2" charset="2"/>
              </a:rPr>
              <a:t> {Physical, Physical}</a:t>
            </a:r>
            <a:endParaRPr lang="en-US" sz="1600" dirty="0"/>
          </a:p>
          <a:p>
            <a:pPr marL="457200" indent="-457200"/>
            <a:r>
              <a:rPr lang="en-US" sz="1600" dirty="0"/>
              <a:t>A breakthrough in commerce was the invention of products that were ideas or promises that didn’t exist in physical form, such as life and health insurance, stocks and bonds, and commodity futures. These bits/virtual products initially were sold through physical channels. {Bits/Virtual, Physical}</a:t>
            </a:r>
          </a:p>
          <a:p>
            <a:pPr marL="457200" indent="-457200"/>
            <a:r>
              <a:rPr lang="en-US" sz="1600" dirty="0"/>
              <a:t>Next, the internet created a new form of sales channel, and this led to selling physical products over the internet. {Physical, Web} This new sales channel created massive disruption in the existing world of physical distribution.</a:t>
            </a:r>
          </a:p>
          <a:p>
            <a:pPr marL="457200" indent="-457200"/>
            <a:r>
              <a:rPr lang="en-US" sz="1600" dirty="0"/>
              <a:t>As business headed into the 21</a:t>
            </a:r>
            <a:r>
              <a:rPr lang="en-US" sz="1600" baseline="30000" dirty="0"/>
              <a:t>st</a:t>
            </a:r>
            <a:r>
              <a:rPr lang="en-US" sz="1600" dirty="0"/>
              <a:t> century, a new class of product emerged that were both bits/virtual product sold through web channels {Bits/Virtual, Web}. This has also created massive disruptions as bits/virtual products sold through the web has radically transformed or obviated old business spaces.</a:t>
            </a:r>
          </a:p>
          <a:p>
            <a:pPr marL="457200" indent="-457200"/>
            <a:r>
              <a:rPr lang="en-US" sz="1600" dirty="0"/>
              <a:t>What does this mean for present-day startups?</a:t>
            </a:r>
          </a:p>
          <a:p>
            <a:pPr marL="1143000" indent="-457200">
              <a:buFont typeface="Wingdings" panose="05000000000000000000" pitchFamily="2" charset="2"/>
              <a:buChar char="ü"/>
            </a:pPr>
            <a:r>
              <a:rPr lang="en-US" sz="1600" dirty="0"/>
              <a:t>Startups can now be built for thousands rather than millions of dollars.</a:t>
            </a:r>
          </a:p>
          <a:p>
            <a:pPr marL="1143000" indent="-457200">
              <a:buFont typeface="Wingdings" panose="05000000000000000000" pitchFamily="2" charset="2"/>
              <a:buChar char="ü"/>
            </a:pPr>
            <a:r>
              <a:rPr lang="en-US" sz="1600" dirty="0"/>
              <a:t>Time to MVP can be reduced from years down to weeks.</a:t>
            </a:r>
          </a:p>
          <a:p>
            <a:pPr marL="1143000" indent="-457200">
              <a:buFont typeface="Calibri" panose="020F0502020204030204" pitchFamily="34" charset="0"/>
              <a:buChar char="?"/>
            </a:pPr>
            <a:r>
              <a:rPr lang="en-US" sz="1600" dirty="0"/>
              <a:t>What implications does this have for VCs today versus how VCs operated decades ago?</a:t>
            </a:r>
          </a:p>
          <a:p>
            <a:pPr marL="1143000" indent="-457200">
              <a:buFont typeface="Wingdings" panose="05000000000000000000" pitchFamily="2" charset="2"/>
              <a:buChar char="Ø"/>
            </a:pPr>
            <a:r>
              <a:rPr lang="en-US" sz="1600" dirty="0"/>
              <a:t>Socialization we once had face-to-face are being mediated via machine.</a:t>
            </a:r>
          </a:p>
          <a:p>
            <a:pPr marL="1143000" indent="-457200">
              <a:buFont typeface="Calibri" panose="020F0502020204030204" pitchFamily="34" charset="0"/>
              <a:buChar char="?"/>
            </a:pPr>
            <a:r>
              <a:rPr lang="en-US" sz="1600" dirty="0"/>
              <a:t>Can or is the metaverse disrupting this feedback loop even more than traditional social media models?</a:t>
            </a:r>
          </a:p>
          <a:p>
            <a:pPr marL="1143000" indent="-457200">
              <a:buFont typeface="Wingdings" panose="05000000000000000000" pitchFamily="2" charset="2"/>
              <a:buChar char="Ø"/>
            </a:pPr>
            <a:endParaRPr lang="en-US" sz="1600" dirty="0"/>
          </a:p>
        </p:txBody>
      </p:sp>
    </p:spTree>
    <p:extLst>
      <p:ext uri="{BB962C8B-B14F-4D97-AF65-F5344CB8AC3E}">
        <p14:creationId xmlns:p14="http://schemas.microsoft.com/office/powerpoint/2010/main" val="1060253642"/>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C2655-556D-2454-21C2-E02EA1135BD8}"/>
              </a:ext>
            </a:extLst>
          </p:cNvPr>
          <p:cNvSpPr>
            <a:spLocks noGrp="1"/>
          </p:cNvSpPr>
          <p:nvPr>
            <p:ph type="title"/>
          </p:nvPr>
        </p:nvSpPr>
        <p:spPr>
          <a:xfrm>
            <a:off x="838200" y="338455"/>
            <a:ext cx="10515600" cy="389255"/>
          </a:xfrm>
        </p:spPr>
        <p:txBody>
          <a:bodyPr>
            <a:normAutofit/>
          </a:bodyPr>
          <a:lstStyle/>
          <a:p>
            <a:r>
              <a:rPr lang="en-US" sz="2000" b="1" dirty="0"/>
              <a:t>New Paradigm</a:t>
            </a:r>
          </a:p>
        </p:txBody>
      </p:sp>
      <p:sp>
        <p:nvSpPr>
          <p:cNvPr id="8" name="Content Placeholder 2">
            <a:extLst>
              <a:ext uri="{FF2B5EF4-FFF2-40B4-BE49-F238E27FC236}">
                <a16:creationId xmlns:a16="http://schemas.microsoft.com/office/drawing/2014/main" id="{0B1FB937-B820-A216-4762-79E616D62FFB}"/>
              </a:ext>
            </a:extLst>
          </p:cNvPr>
          <p:cNvSpPr>
            <a:spLocks noGrp="1"/>
          </p:cNvSpPr>
          <p:nvPr>
            <p:ph idx="1"/>
          </p:nvPr>
        </p:nvSpPr>
        <p:spPr>
          <a:xfrm>
            <a:off x="838200" y="853440"/>
            <a:ext cx="10515600" cy="5323523"/>
          </a:xfrm>
        </p:spPr>
        <p:txBody>
          <a:bodyPr>
            <a:normAutofit/>
          </a:bodyPr>
          <a:lstStyle/>
          <a:p>
            <a:pPr marL="457200" indent="-457200"/>
            <a:r>
              <a:rPr lang="en-US" sz="1600" dirty="0"/>
              <a:t>“The Second Industrial Revolution” has lead to disruption in speed, time, and iterations for product introduction and management.</a:t>
            </a:r>
          </a:p>
          <a:p>
            <a:pPr marL="457200" indent="-457200"/>
            <a:r>
              <a:rPr lang="en-US" sz="1600" dirty="0"/>
              <a:t>Any enterprise focused on {Physical, Physical} has discovered over the past decade that the old rules and tools for physical businesses and channels no longer apply.</a:t>
            </a:r>
          </a:p>
          <a:p>
            <a:pPr marL="457200" indent="-457200"/>
            <a:r>
              <a:rPr lang="en-US" sz="1600" dirty="0"/>
              <a:t>The closer a company moves to {Bits/Virtual, Web} the faster it can change, test, and optimize both product and offer. Customer Development is a process that enables businesses that operate in this space to quickly adapt to the new freedoms a web/mobile channel and bits/virtual product allow.</a:t>
            </a:r>
          </a:p>
          <a:p>
            <a:pPr marL="457200" indent="-457200"/>
            <a:r>
              <a:rPr lang="en-US" sz="1600" dirty="0"/>
              <a:t>A mere decade ago, getting feedback on the features of a product required expensive and time-consuming focus groups to provide feedback that would lead to pivoting product features. Theoretically, when startups operate in {Bits/Virtual, Web}, they can gather and act on information 100x efficiency (10x the number of feature iterations at 1/10 cash burn) relative to {Physical, Physical}.</a:t>
            </a:r>
          </a:p>
          <a:p>
            <a:pPr marL="457200" indent="-457200"/>
            <a:r>
              <a:rPr lang="en-US" sz="1600" dirty="0"/>
              <a:t>Customer Develop is the process to organize the search for an optimized business model using the benefits afforded by the evolution and revolution business space over the decades.</a:t>
            </a:r>
          </a:p>
          <a:p>
            <a:pPr marL="457200" indent="-457200"/>
            <a:endParaRPr lang="en-US" sz="1600" dirty="0"/>
          </a:p>
          <a:p>
            <a:pPr marL="1143000" indent="-457200">
              <a:buFont typeface="Wingdings" panose="05000000000000000000" pitchFamily="2" charset="2"/>
              <a:buChar char="Ø"/>
            </a:pPr>
            <a:endParaRPr lang="en-US" sz="1600" dirty="0"/>
          </a:p>
        </p:txBody>
      </p:sp>
    </p:spTree>
    <p:extLst>
      <p:ext uri="{BB962C8B-B14F-4D97-AF65-F5344CB8AC3E}">
        <p14:creationId xmlns:p14="http://schemas.microsoft.com/office/powerpoint/2010/main" val="1634490782"/>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C2655-556D-2454-21C2-E02EA1135BD8}"/>
              </a:ext>
            </a:extLst>
          </p:cNvPr>
          <p:cNvSpPr>
            <a:spLocks noGrp="1"/>
          </p:cNvSpPr>
          <p:nvPr>
            <p:ph type="title"/>
          </p:nvPr>
        </p:nvSpPr>
        <p:spPr>
          <a:xfrm>
            <a:off x="838200" y="338455"/>
            <a:ext cx="10515600" cy="389255"/>
          </a:xfrm>
        </p:spPr>
        <p:txBody>
          <a:bodyPr>
            <a:normAutofit/>
          </a:bodyPr>
          <a:lstStyle/>
          <a:p>
            <a:r>
              <a:rPr lang="en-US" sz="2000" b="1" dirty="0"/>
              <a:t>The Four Steps: A New Path</a:t>
            </a:r>
          </a:p>
        </p:txBody>
      </p:sp>
      <p:sp>
        <p:nvSpPr>
          <p:cNvPr id="8" name="Content Placeholder 2">
            <a:extLst>
              <a:ext uri="{FF2B5EF4-FFF2-40B4-BE49-F238E27FC236}">
                <a16:creationId xmlns:a16="http://schemas.microsoft.com/office/drawing/2014/main" id="{0B1FB937-B820-A216-4762-79E616D62FFB}"/>
              </a:ext>
            </a:extLst>
          </p:cNvPr>
          <p:cNvSpPr>
            <a:spLocks noGrp="1"/>
          </p:cNvSpPr>
          <p:nvPr>
            <p:ph idx="1"/>
          </p:nvPr>
        </p:nvSpPr>
        <p:spPr>
          <a:xfrm>
            <a:off x="838200" y="853440"/>
            <a:ext cx="10515600" cy="5323523"/>
          </a:xfrm>
        </p:spPr>
        <p:txBody>
          <a:bodyPr>
            <a:normAutofit/>
          </a:bodyPr>
          <a:lstStyle/>
          <a:p>
            <a:pPr marL="457200" indent="-457200"/>
            <a:r>
              <a:rPr lang="en-US" sz="1600" dirty="0"/>
              <a:t>Customer Development is simple: products develop by founders who get out in front of customers early and often, win. Products handed off to sales and marketing organizations that are only tangentially involved in the new-product development process will lose.</a:t>
            </a:r>
          </a:p>
          <a:p>
            <a:pPr marL="457200" indent="-457200"/>
            <a:r>
              <a:rPr lang="en-US" sz="1600" dirty="0"/>
              <a:t>There are no facts inside your building, so get the heck outside. Getting out of the building means acquiring a deep understanding of customer needs and combining that knowledge with incremental and iterative product development.</a:t>
            </a:r>
          </a:p>
          <a:p>
            <a:pPr marL="457200" indent="-457200"/>
            <a:r>
              <a:rPr lang="en-US" sz="1600" dirty="0"/>
              <a:t>The mix of Customer Development and Agile Engineering dramatically increases the odds of new product and company success, while reducing the need for upfront cash and eliminating wasted time, energy, money, and effort.</a:t>
            </a:r>
          </a:p>
          <a:p>
            <a:pPr marL="457200" indent="-457200"/>
            <a:r>
              <a:rPr lang="en-US" sz="1600" dirty="0"/>
              <a:t>Customer Development recognizes the startup’s mission as a relentless search to refine its vision and idea, and to make changes in every aspect of the business invalidated during the search process.</a:t>
            </a:r>
          </a:p>
          <a:p>
            <a:pPr marL="457200" indent="-457200"/>
            <a:r>
              <a:rPr lang="en-US" sz="1600" dirty="0"/>
              <a:t>Entrepreneurs seek to test a series of unproven hypotheses about a startup’s business model: who the customers are, what the product features should be, and how this scales into a hugely successful company.</a:t>
            </a:r>
          </a:p>
          <a:p>
            <a:pPr marL="457200" indent="-457200"/>
            <a:r>
              <a:rPr lang="en-US" sz="1600" dirty="0"/>
              <a:t>Customer Development recognizes a startup is a temporary organization built to search for the answers to what makes a repeatable and scalable business model. Customer Development is the process to organize that </a:t>
            </a:r>
            <a:r>
              <a:rPr lang="en-US" sz="1600" err="1"/>
              <a:t>search</a:t>
            </a:r>
            <a:r>
              <a:rPr lang="en-US" sz="1600"/>
              <a:t>.</a:t>
            </a:r>
          </a:p>
          <a:p>
            <a:pPr marL="0" indent="0">
              <a:buNone/>
            </a:pPr>
            <a:endParaRPr lang="en-US" sz="1600" dirty="0"/>
          </a:p>
        </p:txBody>
      </p:sp>
    </p:spTree>
    <p:extLst>
      <p:ext uri="{BB962C8B-B14F-4D97-AF65-F5344CB8AC3E}">
        <p14:creationId xmlns:p14="http://schemas.microsoft.com/office/powerpoint/2010/main" val="2353023361"/>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C2655-556D-2454-21C2-E02EA1135BD8}"/>
              </a:ext>
            </a:extLst>
          </p:cNvPr>
          <p:cNvSpPr>
            <a:spLocks noGrp="1"/>
          </p:cNvSpPr>
          <p:nvPr>
            <p:ph type="title"/>
          </p:nvPr>
        </p:nvSpPr>
        <p:spPr>
          <a:xfrm>
            <a:off x="838200" y="338455"/>
            <a:ext cx="10515600" cy="389255"/>
          </a:xfrm>
        </p:spPr>
        <p:txBody>
          <a:bodyPr>
            <a:normAutofit/>
          </a:bodyPr>
          <a:lstStyle/>
          <a:p>
            <a:r>
              <a:rPr lang="en-US" sz="2000" b="1" dirty="0"/>
              <a:t>The Path </a:t>
            </a:r>
            <a:r>
              <a:rPr lang="en-US" sz="2000" b="1"/>
              <a:t>to Disaster</a:t>
            </a:r>
            <a:endParaRPr lang="en-US" sz="2000" b="1" dirty="0"/>
          </a:p>
        </p:txBody>
      </p:sp>
      <p:sp>
        <p:nvSpPr>
          <p:cNvPr id="8" name="Content Placeholder 2">
            <a:extLst>
              <a:ext uri="{FF2B5EF4-FFF2-40B4-BE49-F238E27FC236}">
                <a16:creationId xmlns:a16="http://schemas.microsoft.com/office/drawing/2014/main" id="{0B1FB937-B820-A216-4762-79E616D62FFB}"/>
              </a:ext>
            </a:extLst>
          </p:cNvPr>
          <p:cNvSpPr>
            <a:spLocks noGrp="1"/>
          </p:cNvSpPr>
          <p:nvPr>
            <p:ph idx="1"/>
          </p:nvPr>
        </p:nvSpPr>
        <p:spPr>
          <a:xfrm>
            <a:off x="838200" y="853440"/>
            <a:ext cx="10515600" cy="5323523"/>
          </a:xfrm>
        </p:spPr>
        <p:txBody>
          <a:bodyPr>
            <a:normAutofit lnSpcReduction="10000"/>
          </a:bodyPr>
          <a:lstStyle/>
          <a:p>
            <a:pPr marL="457200" indent="-457200"/>
            <a:r>
              <a:rPr lang="en-US" sz="1600" dirty="0"/>
              <a:t>Introduction – how did </a:t>
            </a:r>
            <a:r>
              <a:rPr lang="en-US" sz="1600" dirty="0" err="1"/>
              <a:t>Webvan</a:t>
            </a:r>
            <a:r>
              <a:rPr lang="en-US" sz="1600" dirty="0"/>
              <a:t>, one of the most well funded ($800M) startups go bankrupt barely 24 months after its IPO.</a:t>
            </a:r>
          </a:p>
          <a:p>
            <a:pPr marL="457200" indent="-457200"/>
            <a:r>
              <a:rPr lang="en-US" sz="1600" dirty="0"/>
              <a:t>The Traditional New Product Introduction Model – In the 20</a:t>
            </a:r>
            <a:r>
              <a:rPr lang="en-US" sz="1600" baseline="30000" dirty="0"/>
              <a:t>th</a:t>
            </a:r>
            <a:r>
              <a:rPr lang="en-US" sz="1600" dirty="0"/>
              <a:t> century, every company bringing a new product to market used some form of product management model. Emerging early in the century, this product-centric model described a process that evolved in manufacturing industries. In the 1950s, the consumer packaged-goods industry adopted this model and it became an integral part of the startup culture.</a:t>
            </a:r>
          </a:p>
          <a:p>
            <a:pPr marL="914400" lvl="1" indent="-457200"/>
            <a:r>
              <a:rPr lang="en-US" sz="1200" dirty="0"/>
              <a:t>The new-product introduction model is a good fit for an existing company where the customers are known, the product features can be </a:t>
            </a:r>
            <a:r>
              <a:rPr lang="en-US" sz="1200" dirty="0" err="1"/>
              <a:t>spec’ed</a:t>
            </a:r>
            <a:r>
              <a:rPr lang="en-US" sz="1200" dirty="0"/>
              <a:t> upfront, the market is well-defined, and the basis of competition is understood. This model rarely works for startups for which none of these parameters are initially known.</a:t>
            </a:r>
          </a:p>
          <a:p>
            <a:pPr marL="914400" lvl="1" indent="-457200">
              <a:buFont typeface="Wingdings" panose="05000000000000000000" pitchFamily="2" charset="2"/>
              <a:buChar char="q"/>
            </a:pPr>
            <a:r>
              <a:rPr lang="en-US" sz="1200" dirty="0"/>
              <a:t>Concept and Seed Stage</a:t>
            </a:r>
          </a:p>
          <a:p>
            <a:pPr marL="914400" lvl="1" indent="-457200">
              <a:buFont typeface="Wingdings" panose="05000000000000000000" pitchFamily="2" charset="2"/>
              <a:buChar char="q"/>
            </a:pPr>
            <a:r>
              <a:rPr lang="en-US" sz="1200" dirty="0"/>
              <a:t>Product Development</a:t>
            </a:r>
          </a:p>
          <a:p>
            <a:pPr marL="914400" lvl="1" indent="-457200">
              <a:buFont typeface="Wingdings" panose="05000000000000000000" pitchFamily="2" charset="2"/>
              <a:buChar char="q"/>
            </a:pPr>
            <a:r>
              <a:rPr lang="en-US" sz="1200" dirty="0"/>
              <a:t>Alpha/Beta Test</a:t>
            </a:r>
          </a:p>
          <a:p>
            <a:pPr marL="914400" lvl="1" indent="-457200">
              <a:buFont typeface="Wingdings" panose="05000000000000000000" pitchFamily="2" charset="2"/>
              <a:buChar char="q"/>
            </a:pPr>
            <a:r>
              <a:rPr lang="en-US" sz="1200" dirty="0"/>
              <a:t>Product Launch and First Customer Ship</a:t>
            </a:r>
          </a:p>
          <a:p>
            <a:pPr marL="457200" indent="-457200"/>
            <a:r>
              <a:rPr lang="en-US" sz="1600" dirty="0"/>
              <a:t>The 9 Deadly Sins of the New Product Introduction Model</a:t>
            </a:r>
          </a:p>
          <a:p>
            <a:pPr marL="914400" lvl="1" indent="-457200">
              <a:buFont typeface="Wingdings" panose="05000000000000000000" pitchFamily="2" charset="2"/>
              <a:buChar char="q"/>
            </a:pPr>
            <a:r>
              <a:rPr lang="en-US" sz="1200" dirty="0"/>
              <a:t>Assuming “I Know What the Customer Wants”</a:t>
            </a:r>
          </a:p>
          <a:p>
            <a:pPr marL="914400" lvl="1" indent="-457200">
              <a:buFont typeface="Wingdings" panose="05000000000000000000" pitchFamily="2" charset="2"/>
              <a:buChar char="q"/>
            </a:pPr>
            <a:r>
              <a:rPr lang="en-US" sz="1200" dirty="0"/>
              <a:t>The “I Know What Features to Build” Flaw</a:t>
            </a:r>
          </a:p>
          <a:p>
            <a:pPr marL="914400" lvl="1" indent="-457200">
              <a:buFont typeface="Wingdings" panose="05000000000000000000" pitchFamily="2" charset="2"/>
              <a:buChar char="q"/>
            </a:pPr>
            <a:r>
              <a:rPr lang="en-US" sz="1200" dirty="0"/>
              <a:t>Focus on Launch Date</a:t>
            </a:r>
          </a:p>
          <a:p>
            <a:pPr marL="914400" lvl="1" indent="-457200">
              <a:buFont typeface="Wingdings" panose="05000000000000000000" pitchFamily="2" charset="2"/>
              <a:buChar char="q"/>
            </a:pPr>
            <a:r>
              <a:rPr lang="en-US" sz="1200" dirty="0"/>
              <a:t>Emphasis on Execution Instead of Hypotheses, Testing, Learning, and Iteration</a:t>
            </a:r>
          </a:p>
          <a:p>
            <a:pPr marL="914400" lvl="1" indent="-457200">
              <a:buFont typeface="Wingdings" panose="05000000000000000000" pitchFamily="2" charset="2"/>
              <a:buChar char="q"/>
            </a:pPr>
            <a:r>
              <a:rPr lang="en-US" sz="1200" dirty="0"/>
              <a:t>Traditional Business Plans Presume No Trial and No Errors</a:t>
            </a:r>
          </a:p>
          <a:p>
            <a:pPr marL="914400" lvl="1" indent="-457200">
              <a:buFont typeface="Wingdings" panose="05000000000000000000" pitchFamily="2" charset="2"/>
              <a:buChar char="q"/>
            </a:pPr>
            <a:r>
              <a:rPr lang="en-US" sz="1200" dirty="0"/>
              <a:t>Confusing Traditional Job Titles with What a Startup Needs to Accomplish</a:t>
            </a:r>
          </a:p>
          <a:p>
            <a:pPr marL="914400" lvl="1" indent="-457200">
              <a:buFont typeface="Wingdings" panose="05000000000000000000" pitchFamily="2" charset="2"/>
              <a:buChar char="q"/>
            </a:pPr>
            <a:r>
              <a:rPr lang="en-US" sz="1200" dirty="0"/>
              <a:t>Sales and Marketing Execute to a Plan</a:t>
            </a:r>
          </a:p>
          <a:p>
            <a:pPr marL="914400" lvl="1" indent="-457200">
              <a:buFont typeface="Wingdings" panose="05000000000000000000" pitchFamily="2" charset="2"/>
              <a:buChar char="q"/>
            </a:pPr>
            <a:r>
              <a:rPr lang="en-US" sz="1200" dirty="0"/>
              <a:t>Presumption of Success Leads to Premature Scaling</a:t>
            </a:r>
          </a:p>
          <a:p>
            <a:pPr marL="914400" lvl="1" indent="-457200">
              <a:buFont typeface="Wingdings" panose="05000000000000000000" pitchFamily="2" charset="2"/>
              <a:buChar char="q"/>
            </a:pPr>
            <a:r>
              <a:rPr lang="en-US" sz="1200" dirty="0"/>
              <a:t>Management by Crisis Leads to a Death Spiral</a:t>
            </a:r>
          </a:p>
        </p:txBody>
      </p:sp>
    </p:spTree>
    <p:extLst>
      <p:ext uri="{BB962C8B-B14F-4D97-AF65-F5344CB8AC3E}">
        <p14:creationId xmlns:p14="http://schemas.microsoft.com/office/powerpoint/2010/main" val="3853043172"/>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CC57C-BB15-65C2-D0F8-43AEA14C2513}"/>
              </a:ext>
            </a:extLst>
          </p:cNvPr>
          <p:cNvSpPr>
            <a:spLocks noGrp="1"/>
          </p:cNvSpPr>
          <p:nvPr>
            <p:ph type="title"/>
          </p:nvPr>
        </p:nvSpPr>
        <p:spPr/>
        <p:txBody>
          <a:bodyPr/>
          <a:lstStyle/>
          <a:p>
            <a:r>
              <a:rPr lang="en-US" dirty="0"/>
              <a:t>Disciplined Entrepreneurship</a:t>
            </a:r>
          </a:p>
        </p:txBody>
      </p:sp>
      <p:sp>
        <p:nvSpPr>
          <p:cNvPr id="3" name="Title 1">
            <a:extLst>
              <a:ext uri="{FF2B5EF4-FFF2-40B4-BE49-F238E27FC236}">
                <a16:creationId xmlns:a16="http://schemas.microsoft.com/office/drawing/2014/main" id="{80F0F70D-ACB9-647F-CC13-EA97DD8744CA}"/>
              </a:ext>
            </a:extLst>
          </p:cNvPr>
          <p:cNvSpPr txBox="1">
            <a:spLocks/>
          </p:cNvSpPr>
          <p:nvPr/>
        </p:nvSpPr>
        <p:spPr>
          <a:xfrm>
            <a:off x="831850" y="2002631"/>
            <a:ext cx="10515600" cy="2852737"/>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1800" dirty="0"/>
              <a:t>24 Steps to a Success Startup</a:t>
            </a:r>
          </a:p>
        </p:txBody>
      </p:sp>
      <p:sp>
        <p:nvSpPr>
          <p:cNvPr id="4" name="Title 1">
            <a:extLst>
              <a:ext uri="{FF2B5EF4-FFF2-40B4-BE49-F238E27FC236}">
                <a16:creationId xmlns:a16="http://schemas.microsoft.com/office/drawing/2014/main" id="{51BA7BBA-0381-C354-9FFF-D286E4DB3E4A}"/>
              </a:ext>
            </a:extLst>
          </p:cNvPr>
          <p:cNvSpPr txBox="1">
            <a:spLocks/>
          </p:cNvSpPr>
          <p:nvPr/>
        </p:nvSpPr>
        <p:spPr>
          <a:xfrm>
            <a:off x="831850" y="2295524"/>
            <a:ext cx="10515600" cy="2852737"/>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1400" i="1" dirty="0"/>
              <a:t>Bill </a:t>
            </a:r>
            <a:r>
              <a:rPr lang="en-US" sz="1400" i="1" dirty="0" err="1"/>
              <a:t>Aulet</a:t>
            </a:r>
            <a:endParaRPr lang="en-US" sz="1800" i="1" dirty="0"/>
          </a:p>
        </p:txBody>
      </p:sp>
    </p:spTree>
    <p:extLst>
      <p:ext uri="{BB962C8B-B14F-4D97-AF65-F5344CB8AC3E}">
        <p14:creationId xmlns:p14="http://schemas.microsoft.com/office/powerpoint/2010/main" val="1010631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6368</TotalTime>
  <Words>26612</Words>
  <Application>Microsoft Office PowerPoint</Application>
  <PresentationFormat>Widescreen</PresentationFormat>
  <Paragraphs>1249</Paragraphs>
  <Slides>100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100</vt:i4>
      </vt:variant>
    </vt:vector>
  </HeadingPairs>
  <TitlesOfParts>
    <vt:vector size="107" baseType="lpstr">
      <vt:lpstr>Abel</vt:lpstr>
      <vt:lpstr>Arial</vt:lpstr>
      <vt:lpstr>Calibri</vt:lpstr>
      <vt:lpstr>Calibri Light</vt:lpstr>
      <vt:lpstr>Cambria Math</vt:lpstr>
      <vt:lpstr>Wingdings</vt:lpstr>
      <vt:lpstr>Office Theme</vt:lpstr>
      <vt:lpstr>Venture Capital</vt:lpstr>
      <vt:lpstr>Raising Angel Capital</vt:lpstr>
      <vt:lpstr>Introduction</vt:lpstr>
      <vt:lpstr>Understanding Angel Investors</vt:lpstr>
      <vt:lpstr>Angel Group Filtering Critieria</vt:lpstr>
      <vt:lpstr>Benefits and Drawbacks of Organized Angel Groups</vt:lpstr>
      <vt:lpstr>Angels versus VCs</vt:lpstr>
      <vt:lpstr>Finding Angels</vt:lpstr>
      <vt:lpstr>Exit Expectations</vt:lpstr>
      <vt:lpstr>Vetting Prospective Angels</vt:lpstr>
      <vt:lpstr>What Angels Are Looking For (Part 1)</vt:lpstr>
      <vt:lpstr>What Angels Are Looking For (Part 2)</vt:lpstr>
      <vt:lpstr>What Angels Are Looking For (Part 3)</vt:lpstr>
      <vt:lpstr>Startup Stages and Angel Investment (Idea Stage)</vt:lpstr>
      <vt:lpstr>Startup Stages and Angel Investment (Startup Stage)</vt:lpstr>
      <vt:lpstr>Startup Stages and Angel Investment (Traction Stage)</vt:lpstr>
      <vt:lpstr>Startup Stages and Angel Investment (Growth Stage)</vt:lpstr>
      <vt:lpstr>Setting Your Funding Target Plan</vt:lpstr>
      <vt:lpstr>The funding plan</vt:lpstr>
      <vt:lpstr>The angel funding process (Stage 1: Introduction to Angels)</vt:lpstr>
      <vt:lpstr>The angel funding process (Stage 2: The Pitch)</vt:lpstr>
      <vt:lpstr>The angel funding process (Stage 3: Due Diligence)</vt:lpstr>
      <vt:lpstr>The angel funding process (Stage 4: Investment)</vt:lpstr>
      <vt:lpstr>The angel funding process (Stage 5: Keeping Investors Updated)</vt:lpstr>
      <vt:lpstr>The angel funding process timeline</vt:lpstr>
      <vt:lpstr>Is your startup investor-ready?</vt:lpstr>
      <vt:lpstr>Business and Revenue Model</vt:lpstr>
      <vt:lpstr>Marketing, Marketing Calendar, Sales Process, Sales Pipeline</vt:lpstr>
      <vt:lpstr>Financial Projections</vt:lpstr>
      <vt:lpstr>Funding Needs and Uses</vt:lpstr>
      <vt:lpstr>Market Size</vt:lpstr>
      <vt:lpstr>Potential Entrants</vt:lpstr>
      <vt:lpstr>Startup Housekeeping for getting investor-ready</vt:lpstr>
      <vt:lpstr>Advisory Boards and Board of Directors</vt:lpstr>
      <vt:lpstr>SEC Rules of Startup Funding</vt:lpstr>
      <vt:lpstr>Additional Resources</vt:lpstr>
      <vt:lpstr>Founder Equity Splits</vt:lpstr>
      <vt:lpstr>Introduction</vt:lpstr>
      <vt:lpstr>Founder Equity 101</vt:lpstr>
      <vt:lpstr>When You Need to Decide</vt:lpstr>
      <vt:lpstr>The Equity Split Process</vt:lpstr>
      <vt:lpstr>The Founder Test</vt:lpstr>
      <vt:lpstr>Equity Split Methods</vt:lpstr>
      <vt:lpstr>Equity Split Scorecard to Determine Unequal Splits (Part 1)</vt:lpstr>
      <vt:lpstr>Equity Split Scorecard to Determine Unequal Splits (Part 2)</vt:lpstr>
      <vt:lpstr>The Power of Vesting</vt:lpstr>
      <vt:lpstr>Issues and Resolutions (Part 1)</vt:lpstr>
      <vt:lpstr>Issues and Resolutions (Part 2)</vt:lpstr>
      <vt:lpstr>Issues and Resolutions (Part 3)</vt:lpstr>
      <vt:lpstr>Putting Your Equity Agreement in Writing</vt:lpstr>
      <vt:lpstr>Cap Tables</vt:lpstr>
      <vt:lpstr>Authorized Shares at Formation</vt:lpstr>
      <vt:lpstr>Share Price at Formation</vt:lpstr>
      <vt:lpstr>Deciding Founders’ Equity Splits and Issuing Founders’ Shares</vt:lpstr>
      <vt:lpstr>Stock Option Pool</vt:lpstr>
      <vt:lpstr>First Angel Round</vt:lpstr>
      <vt:lpstr>Second Angel Round</vt:lpstr>
      <vt:lpstr>VC Round</vt:lpstr>
      <vt:lpstr>Exit Scenarios</vt:lpstr>
      <vt:lpstr>Convertible Debt (Note)</vt:lpstr>
      <vt:lpstr>Tracking Founder Vesting</vt:lpstr>
      <vt:lpstr>Tracking Warrants</vt:lpstr>
      <vt:lpstr>Preferred Shares and Common Shares</vt:lpstr>
      <vt:lpstr>Term Sheets</vt:lpstr>
      <vt:lpstr>Startup Valuation</vt:lpstr>
      <vt:lpstr>A logical approach to getting started</vt:lpstr>
      <vt:lpstr>The journey</vt:lpstr>
      <vt:lpstr>Startup value accretion</vt:lpstr>
      <vt:lpstr>Example of startup evolution</vt:lpstr>
      <vt:lpstr>Three key investor questions</vt:lpstr>
      <vt:lpstr>Auspicious signs</vt:lpstr>
      <vt:lpstr>Pitfalls to avoid for early-stage valuation</vt:lpstr>
      <vt:lpstr>The dreaded down round</vt:lpstr>
      <vt:lpstr>Factors Affecting Early-Stage Pre-Money Valuation</vt:lpstr>
      <vt:lpstr>Factors Affecting Early-Stage Pre-Money Valuation</vt:lpstr>
      <vt:lpstr>Early-Stage Valuation Methods</vt:lpstr>
      <vt:lpstr>The Market Comp Valuation Method</vt:lpstr>
      <vt:lpstr>The Step Up Valuation Method</vt:lpstr>
      <vt:lpstr>The Risk Mitigation Valuation Method</vt:lpstr>
      <vt:lpstr>The VC Quick Valuation Method</vt:lpstr>
      <vt:lpstr>The VC Valuation Method</vt:lpstr>
      <vt:lpstr>The Math of VC Valuation Method</vt:lpstr>
      <vt:lpstr>Option Pools</vt:lpstr>
      <vt:lpstr>Option Pools Math</vt:lpstr>
      <vt:lpstr>When Investors Challenge Your Valuation</vt:lpstr>
      <vt:lpstr>Quantum Computing</vt:lpstr>
      <vt:lpstr>Syllabus</vt:lpstr>
      <vt:lpstr>The Startup Owner’s Manual</vt:lpstr>
      <vt:lpstr>Syllabus</vt:lpstr>
      <vt:lpstr>Preface</vt:lpstr>
      <vt:lpstr>The Groundwork</vt:lpstr>
      <vt:lpstr>Two Types of Early-Stage Startups</vt:lpstr>
      <vt:lpstr>The Heroes’ Journey</vt:lpstr>
      <vt:lpstr>Going Down the Misguided Path</vt:lpstr>
      <vt:lpstr>Evolution and Revolution</vt:lpstr>
      <vt:lpstr>New Paradigm</vt:lpstr>
      <vt:lpstr>The Four Steps: A New Path</vt:lpstr>
      <vt:lpstr>The Path to Disaster</vt:lpstr>
      <vt:lpstr>Disciplined Entrepreneurship</vt:lpstr>
      <vt:lpstr>Syllabus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Startup Valuation</dc:title>
  <dc:creator>Nikhil Jathar</dc:creator>
  <cp:lastModifiedBy>Nikhil Jathar</cp:lastModifiedBy>
  <cp:revision>82</cp:revision>
  <dcterms:created xsi:type="dcterms:W3CDTF">2022-07-31T15:33:01Z</dcterms:created>
  <dcterms:modified xsi:type="dcterms:W3CDTF">2022-09-05T03:54:17Z</dcterms:modified>
</cp:coreProperties>
</file>